
<file path=[Content_Types].xml><?xml version="1.0" encoding="utf-8"?>
<Types xmlns="http://schemas.openxmlformats.org/package/2006/content-types">
  <Override PartName="/ppt/slides/slide47.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diagrams/colors11.xml" ContentType="application/vnd.openxmlformats-officedocument.drawingml.diagramColors+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diagrams/drawing18.xml" ContentType="application/vnd.ms-office.drawingml.diagramDrawing+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notesSlides/notesSlide12.xml" ContentType="application/vnd.openxmlformats-officedocument.presentationml.notesSlide+xml"/>
  <Override PartName="/ppt/diagrams/layout1.xml" ContentType="application/vnd.openxmlformats-officedocument.drawingml.diagramLayout+xml"/>
  <Default Extension="xlsx" ContentType="application/vnd.openxmlformats-officedocument.spreadsheetml.sheet"/>
  <Override PartName="/ppt/notesSlides/notesSlide7.xml" ContentType="application/vnd.openxmlformats-officedocument.presentationml.notesSlide+xml"/>
  <Override PartName="/ppt/diagrams/data2.xml" ContentType="application/vnd.openxmlformats-officedocument.drawingml.diagramData+xml"/>
  <Override PartName="/ppt/diagrams/drawing7.xml" ContentType="application/vnd.ms-office.drawingml.diagramDrawing+xml"/>
  <Override PartName="/ppt/diagrams/layout13.xml" ContentType="application/vnd.openxmlformats-officedocument.drawingml.diagramLayout+xml"/>
  <Override PartName="/ppt/charts/chart3.xml" ContentType="application/vnd.openxmlformats-officedocument.drawingml.chart+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Override PartName="/ppt/diagrams/drawing19.xml" ContentType="application/vnd.ms-office.drawingml.diagramDrawing+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diagrams/layout18.xml" ContentType="application/vnd.openxmlformats-officedocument.drawingml.diagramLayout+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diagrams/drawing8.xml" ContentType="application/vnd.ms-office.drawingml.diagramDrawing+xml"/>
  <Override PartName="/ppt/notesSlides/notesSlide20.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diagrams/colors17.xml" ContentType="application/vnd.openxmlformats-officedocument.drawingml.diagramColors+xml"/>
  <Override PartName="/ppt/charts/chart4.xml" ContentType="application/vnd.openxmlformats-officedocument.drawingml.chart+xml"/>
  <Override PartName="/ppt/slides/slide49.xml" ContentType="application/vnd.openxmlformats-officedocument.presentationml.slide+xml"/>
  <Override PartName="/ppt/notesSlides/notesSlide4.xml" ContentType="application/vnd.openxmlformats-officedocument.presentationml.notesSlide+xml"/>
  <Override PartName="/ppt/diagrams/drawing4.xml" ContentType="application/vnd.ms-office.drawingml.diagramDrawing+xml"/>
  <Override PartName="/ppt/diagrams/data19.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diagrams/data11.xml" ContentType="application/vnd.openxmlformats-officedocument.drawingml.diagramData+xml"/>
  <Default Extension="wmf" ContentType="image/x-wmf"/>
  <Override PartName="/ppt/diagrams/quickStyle19.xml" ContentType="application/vnd.openxmlformats-officedocument.drawingml.diagramStyl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rawings/drawing1.xml" ContentType="application/vnd.openxmlformats-officedocument.drawingml.chartshapes+xml"/>
  <Override PartName="/ppt/diagrams/colors10.xml" ContentType="application/vnd.openxmlformats-officedocument.drawingml.diagramColors+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notesSlides/notesSlide15.xml" ContentType="application/vnd.openxmlformats-officedocument.presentationml.notesSlide+xml"/>
  <Override PartName="/ppt/slides/slide20.xml" ContentType="application/vnd.openxmlformats-officedocument.presentationml.slide+xml"/>
  <Override PartName="/ppt/diagrams/layout4.xml" ContentType="application/vnd.openxmlformats-officedocument.drawingml.diagramLayout+xml"/>
  <Override PartName="/ppt/notesSlides/notesSlide22.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Override PartName="/ppt/notesSlides/notesSlide11.xml" ContentType="application/vnd.openxmlformats-officedocument.presentationml.notesSlide+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charts/chart2.xml" ContentType="application/vnd.openxmlformats-officedocument.drawingml.chart+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diagrams/drawing2.xml" ContentType="application/vnd.ms-office.drawingml.diagramDrawing+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rawings/drawing2.xml" ContentType="application/vnd.openxmlformats-officedocument.drawingml.chartshapes+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5" r:id="rId1"/>
  </p:sldMasterIdLst>
  <p:notesMasterIdLst>
    <p:notesMasterId r:id="rId57"/>
  </p:notesMasterIdLst>
  <p:sldIdLst>
    <p:sldId id="256" r:id="rId2"/>
    <p:sldId id="343" r:id="rId3"/>
    <p:sldId id="257" r:id="rId4"/>
    <p:sldId id="258" r:id="rId5"/>
    <p:sldId id="344" r:id="rId6"/>
    <p:sldId id="315" r:id="rId7"/>
    <p:sldId id="316" r:id="rId8"/>
    <p:sldId id="259" r:id="rId9"/>
    <p:sldId id="260" r:id="rId10"/>
    <p:sldId id="261" r:id="rId11"/>
    <p:sldId id="262" r:id="rId12"/>
    <p:sldId id="263" r:id="rId13"/>
    <p:sldId id="264" r:id="rId14"/>
    <p:sldId id="265" r:id="rId15"/>
    <p:sldId id="266" r:id="rId16"/>
    <p:sldId id="270" r:id="rId17"/>
    <p:sldId id="271" r:id="rId18"/>
    <p:sldId id="272" r:id="rId19"/>
    <p:sldId id="273" r:id="rId20"/>
    <p:sldId id="274" r:id="rId21"/>
    <p:sldId id="275" r:id="rId22"/>
    <p:sldId id="276" r:id="rId23"/>
    <p:sldId id="278" r:id="rId24"/>
    <p:sldId id="279" r:id="rId25"/>
    <p:sldId id="280"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5" r:id="rId39"/>
    <p:sldId id="296" r:id="rId40"/>
    <p:sldId id="297" r:id="rId41"/>
    <p:sldId id="299" r:id="rId42"/>
    <p:sldId id="300" r:id="rId43"/>
    <p:sldId id="301" r:id="rId44"/>
    <p:sldId id="302" r:id="rId45"/>
    <p:sldId id="303" r:id="rId46"/>
    <p:sldId id="304" r:id="rId47"/>
    <p:sldId id="305" r:id="rId48"/>
    <p:sldId id="306" r:id="rId49"/>
    <p:sldId id="307" r:id="rId50"/>
    <p:sldId id="308" r:id="rId51"/>
    <p:sldId id="310" r:id="rId52"/>
    <p:sldId id="311" r:id="rId53"/>
    <p:sldId id="312" r:id="rId54"/>
    <p:sldId id="313" r:id="rId55"/>
    <p:sldId id="314"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8" autoAdjust="0"/>
    <p:restoredTop sz="94717" autoAdjust="0"/>
  </p:normalViewPr>
  <p:slideViewPr>
    <p:cSldViewPr>
      <p:cViewPr varScale="1">
        <p:scale>
          <a:sx n="65" d="100"/>
          <a:sy n="65" d="100"/>
        </p:scale>
        <p:origin x="-648" y="-108"/>
      </p:cViewPr>
      <p:guideLst>
        <p:guide orient="horz" pos="2160"/>
        <p:guide pos="2880"/>
      </p:guideLst>
    </p:cSldViewPr>
  </p:slideViewPr>
  <p:outlineViewPr>
    <p:cViewPr>
      <p:scale>
        <a:sx n="33" d="100"/>
        <a:sy n="33" d="100"/>
      </p:scale>
      <p:origin x="0" y="285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Documents%20and%20Settings\thb\My%20Documents\Synopsys\Data\Market\IBS\Design%20Costs%20(data)_350-22nm%20(with%20chart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koeter\Documents\MailAttachments\Inbox\LCMAnalysis_for%20Value%20Calculation_v3.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koeter\Documents\MailAttachments\Inbox\LCMAnalysis_for%20Value%20Calculation_v3.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lang="en-US"/>
            </a:pPr>
            <a:r>
              <a:rPr lang="en-US" sz="1200" dirty="0" smtClean="0"/>
              <a:t>Software and Hardware Development Cost Trends</a:t>
            </a:r>
            <a:endParaRPr lang="en-US" sz="1200" dirty="0"/>
          </a:p>
        </c:rich>
      </c:tx>
      <c:layout/>
    </c:title>
    <c:plotArea>
      <c:layout/>
      <c:barChart>
        <c:barDir val="col"/>
        <c:grouping val="percentStacked"/>
        <c:ser>
          <c:idx val="1"/>
          <c:order val="0"/>
          <c:tx>
            <c:strRef>
              <c:f>Sheet1!$C$1</c:f>
              <c:strCache>
                <c:ptCount val="1"/>
                <c:pt idx="0">
                  <c:v>Software</c:v>
                </c:pt>
              </c:strCache>
            </c:strRef>
          </c:tx>
          <c:spPr>
            <a:gradFill rotWithShape="1">
              <a:gsLst>
                <a:gs pos="0">
                  <a:schemeClr val="accent6">
                    <a:shade val="51000"/>
                    <a:satMod val="130000"/>
                  </a:schemeClr>
                </a:gs>
                <a:gs pos="80000">
                  <a:schemeClr val="accent6">
                    <a:shade val="93000"/>
                    <a:satMod val="130000"/>
                  </a:schemeClr>
                </a:gs>
                <a:gs pos="100000">
                  <a:schemeClr val="accent6">
                    <a:tint val="85000"/>
                    <a:shade val="96000"/>
                    <a:satMod val="135000"/>
                  </a:schemeClr>
                </a:gs>
              </a:gsLst>
              <a:lin ang="16200000" scaled="0"/>
            </a:gradFill>
            <a:ln w="9525" cap="flat" cmpd="sng" algn="ctr">
              <a:solidFill>
                <a:schemeClr val="accent6">
                  <a:shade val="95000"/>
                  <a:satMod val="105000"/>
                </a:schemeClr>
              </a:solidFill>
              <a:prstDash val="solid"/>
            </a:ln>
            <a:effectLst>
              <a:outerShdw blurRad="40000" dist="23000" dir="5400000" rotWithShape="0">
                <a:srgbClr val="000000">
                  <a:alpha val="35000"/>
                </a:srgbClr>
              </a:outerShdw>
            </a:effectLst>
          </c:spPr>
          <c:cat>
            <c:strRef>
              <c:f>Sheet1!$A$2:$A$8</c:f>
              <c:strCache>
                <c:ptCount val="7"/>
                <c:pt idx="0">
                  <c:v>180nm</c:v>
                </c:pt>
                <c:pt idx="1">
                  <c:v>130nm</c:v>
                </c:pt>
                <c:pt idx="2">
                  <c:v>90nm</c:v>
                </c:pt>
                <c:pt idx="3">
                  <c:v>65nm</c:v>
                </c:pt>
                <c:pt idx="4">
                  <c:v>45nm</c:v>
                </c:pt>
                <c:pt idx="5">
                  <c:v>32nm</c:v>
                </c:pt>
                <c:pt idx="6">
                  <c:v>22nm</c:v>
                </c:pt>
              </c:strCache>
            </c:strRef>
          </c:cat>
          <c:val>
            <c:numRef>
              <c:f>Sheet1!$C$2:$C$8</c:f>
              <c:numCache>
                <c:formatCode>General</c:formatCode>
                <c:ptCount val="7"/>
                <c:pt idx="0">
                  <c:v>16</c:v>
                </c:pt>
                <c:pt idx="1">
                  <c:v>33</c:v>
                </c:pt>
                <c:pt idx="2">
                  <c:v>48</c:v>
                </c:pt>
                <c:pt idx="3">
                  <c:v>55</c:v>
                </c:pt>
                <c:pt idx="4">
                  <c:v>61</c:v>
                </c:pt>
                <c:pt idx="5">
                  <c:v>69</c:v>
                </c:pt>
                <c:pt idx="6">
                  <c:v>76</c:v>
                </c:pt>
              </c:numCache>
            </c:numRef>
          </c:val>
        </c:ser>
        <c:ser>
          <c:idx val="0"/>
          <c:order val="1"/>
          <c:tx>
            <c:strRef>
              <c:f>Sheet1!$B$1</c:f>
              <c:strCache>
                <c:ptCount val="1"/>
                <c:pt idx="0">
                  <c:v>Hardware</c:v>
                </c:pt>
              </c:strCache>
            </c:strRef>
          </c:tx>
          <c:spPr>
            <a:gradFill rotWithShape="1">
              <a:gsLst>
                <a:gs pos="0">
                  <a:schemeClr val="accent3">
                    <a:shade val="51000"/>
                    <a:satMod val="130000"/>
                  </a:schemeClr>
                </a:gs>
                <a:gs pos="80000">
                  <a:schemeClr val="accent3">
                    <a:shade val="93000"/>
                    <a:satMod val="130000"/>
                  </a:schemeClr>
                </a:gs>
                <a:gs pos="100000">
                  <a:schemeClr val="accent3">
                    <a:tint val="85000"/>
                    <a:shade val="96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c:spPr>
          <c:cat>
            <c:strRef>
              <c:f>Sheet1!$A$2:$A$8</c:f>
              <c:strCache>
                <c:ptCount val="7"/>
                <c:pt idx="0">
                  <c:v>180nm</c:v>
                </c:pt>
                <c:pt idx="1">
                  <c:v>130nm</c:v>
                </c:pt>
                <c:pt idx="2">
                  <c:v>90nm</c:v>
                </c:pt>
                <c:pt idx="3">
                  <c:v>65nm</c:v>
                </c:pt>
                <c:pt idx="4">
                  <c:v>45nm</c:v>
                </c:pt>
                <c:pt idx="5">
                  <c:v>32nm</c:v>
                </c:pt>
                <c:pt idx="6">
                  <c:v>22nm</c:v>
                </c:pt>
              </c:strCache>
            </c:strRef>
          </c:cat>
          <c:val>
            <c:numRef>
              <c:f>Sheet1!$B$2:$B$8</c:f>
              <c:numCache>
                <c:formatCode>General</c:formatCode>
                <c:ptCount val="7"/>
                <c:pt idx="0">
                  <c:v>84</c:v>
                </c:pt>
                <c:pt idx="1">
                  <c:v>67</c:v>
                </c:pt>
                <c:pt idx="2">
                  <c:v>52</c:v>
                </c:pt>
                <c:pt idx="3">
                  <c:v>45</c:v>
                </c:pt>
                <c:pt idx="4">
                  <c:v>39</c:v>
                </c:pt>
                <c:pt idx="5">
                  <c:v>31</c:v>
                </c:pt>
                <c:pt idx="6">
                  <c:v>24</c:v>
                </c:pt>
              </c:numCache>
            </c:numRef>
          </c:val>
        </c:ser>
        <c:overlap val="100"/>
        <c:axId val="51414144"/>
        <c:axId val="51415680"/>
      </c:barChart>
      <c:catAx>
        <c:axId val="51414144"/>
        <c:scaling>
          <c:orientation val="minMax"/>
        </c:scaling>
        <c:axPos val="b"/>
        <c:tickLblPos val="nextTo"/>
        <c:txPr>
          <a:bodyPr/>
          <a:lstStyle/>
          <a:p>
            <a:pPr>
              <a:defRPr lang="en-US"/>
            </a:pPr>
            <a:endParaRPr lang="en-US"/>
          </a:p>
        </c:txPr>
        <c:crossAx val="51415680"/>
        <c:crosses val="autoZero"/>
        <c:auto val="1"/>
        <c:lblAlgn val="ctr"/>
        <c:lblOffset val="100"/>
      </c:catAx>
      <c:valAx>
        <c:axId val="51415680"/>
        <c:scaling>
          <c:orientation val="minMax"/>
        </c:scaling>
        <c:axPos val="l"/>
        <c:numFmt formatCode="0%" sourceLinked="1"/>
        <c:tickLblPos val="nextTo"/>
        <c:txPr>
          <a:bodyPr/>
          <a:lstStyle/>
          <a:p>
            <a:pPr>
              <a:defRPr lang="en-US"/>
            </a:pPr>
            <a:endParaRPr lang="en-US"/>
          </a:p>
        </c:txPr>
        <c:crossAx val="51414144"/>
        <c:crosses val="autoZero"/>
        <c:crossBetween val="between"/>
      </c:valAx>
    </c:plotArea>
    <c:plotVisOnly val="1"/>
    <c:dispBlanksAs val="gap"/>
  </c:chart>
  <c:txPr>
    <a:bodyPr/>
    <a:lstStyle/>
    <a:p>
      <a:pPr>
        <a:defRPr sz="1200"/>
      </a:pPr>
      <a:endParaRPr lang="en-US"/>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areaChart>
        <c:grouping val="stacked"/>
        <c:ser>
          <c:idx val="1"/>
          <c:order val="0"/>
          <c:tx>
            <c:strRef>
              <c:f>'Sheet 1'!$A$24</c:f>
              <c:strCache>
                <c:ptCount val="1"/>
                <c:pt idx="0">
                  <c:v>Architecture</c:v>
                </c:pt>
              </c:strCache>
            </c:strRef>
          </c:tx>
          <c:spPr>
            <a:solidFill>
              <a:schemeClr val="bg1">
                <a:lumMod val="95000"/>
              </a:schemeClr>
            </a:solidFill>
          </c:spPr>
          <c:cat>
            <c:numRef>
              <c:f>'Sheet 1'!$B$22:$J$22</c:f>
              <c:numCache>
                <c:formatCode>General</c:formatCode>
                <c:ptCount val="9"/>
                <c:pt idx="0">
                  <c:v>350</c:v>
                </c:pt>
                <c:pt idx="1">
                  <c:v>250</c:v>
                </c:pt>
                <c:pt idx="2">
                  <c:v>180</c:v>
                </c:pt>
                <c:pt idx="3">
                  <c:v>130</c:v>
                </c:pt>
                <c:pt idx="4">
                  <c:v>90</c:v>
                </c:pt>
                <c:pt idx="5">
                  <c:v>65</c:v>
                </c:pt>
                <c:pt idx="6">
                  <c:v>45</c:v>
                </c:pt>
                <c:pt idx="7">
                  <c:v>32</c:v>
                </c:pt>
                <c:pt idx="8">
                  <c:v>22</c:v>
                </c:pt>
              </c:numCache>
            </c:numRef>
          </c:cat>
          <c:val>
            <c:numRef>
              <c:f>'Sheet 1'!$B$24:$J$24</c:f>
              <c:numCache>
                <c:formatCode>#,##0.000_);\(#,##0.000\)</c:formatCode>
                <c:ptCount val="9"/>
                <c:pt idx="0">
                  <c:v>6.0000000000000513E-3</c:v>
                </c:pt>
                <c:pt idx="1">
                  <c:v>1.9401041666666879E-2</c:v>
                </c:pt>
                <c:pt idx="2">
                  <c:v>0.17500000000000004</c:v>
                </c:pt>
                <c:pt idx="3">
                  <c:v>0.41041666666667076</c:v>
                </c:pt>
                <c:pt idx="4">
                  <c:v>0.7770000000000028</c:v>
                </c:pt>
                <c:pt idx="5">
                  <c:v>1.4179999999999817</c:v>
                </c:pt>
                <c:pt idx="6">
                  <c:v>2.1629999999999998</c:v>
                </c:pt>
                <c:pt idx="7">
                  <c:v>3.03</c:v>
                </c:pt>
                <c:pt idx="8">
                  <c:v>4.3780000000000001</c:v>
                </c:pt>
              </c:numCache>
            </c:numRef>
          </c:val>
        </c:ser>
        <c:ser>
          <c:idx val="3"/>
          <c:order val="1"/>
          <c:tx>
            <c:strRef>
              <c:f>'Sheet 1'!$A$26</c:f>
              <c:strCache>
                <c:ptCount val="1"/>
                <c:pt idx="0">
                  <c:v>Physical</c:v>
                </c:pt>
              </c:strCache>
            </c:strRef>
          </c:tx>
          <c:spPr>
            <a:solidFill>
              <a:schemeClr val="bg1">
                <a:lumMod val="75000"/>
              </a:schemeClr>
            </a:solidFill>
          </c:spPr>
          <c:cat>
            <c:numRef>
              <c:f>'Sheet 1'!$B$22:$J$22</c:f>
              <c:numCache>
                <c:formatCode>General</c:formatCode>
                <c:ptCount val="9"/>
                <c:pt idx="0">
                  <c:v>350</c:v>
                </c:pt>
                <c:pt idx="1">
                  <c:v>250</c:v>
                </c:pt>
                <c:pt idx="2">
                  <c:v>180</c:v>
                </c:pt>
                <c:pt idx="3">
                  <c:v>130</c:v>
                </c:pt>
                <c:pt idx="4">
                  <c:v>90</c:v>
                </c:pt>
                <c:pt idx="5">
                  <c:v>65</c:v>
                </c:pt>
                <c:pt idx="6">
                  <c:v>45</c:v>
                </c:pt>
                <c:pt idx="7">
                  <c:v>32</c:v>
                </c:pt>
                <c:pt idx="8">
                  <c:v>22</c:v>
                </c:pt>
              </c:numCache>
            </c:numRef>
          </c:cat>
          <c:val>
            <c:numRef>
              <c:f>'Sheet 1'!$B$26:$J$26</c:f>
              <c:numCache>
                <c:formatCode>#,##0.000_);\(#,##0.000\)</c:formatCode>
                <c:ptCount val="9"/>
                <c:pt idx="0">
                  <c:v>8.1000000000000044E-2</c:v>
                </c:pt>
                <c:pt idx="1">
                  <c:v>0.23255208333333341</c:v>
                </c:pt>
                <c:pt idx="2">
                  <c:v>0.96250000000000002</c:v>
                </c:pt>
                <c:pt idx="3">
                  <c:v>2.1166666666666663</c:v>
                </c:pt>
                <c:pt idx="4">
                  <c:v>1.526</c:v>
                </c:pt>
                <c:pt idx="5">
                  <c:v>2.5470000000000002</c:v>
                </c:pt>
                <c:pt idx="6">
                  <c:v>3.762</c:v>
                </c:pt>
                <c:pt idx="7">
                  <c:v>5.7139999999999995</c:v>
                </c:pt>
                <c:pt idx="8">
                  <c:v>2.5670000000000002</c:v>
                </c:pt>
              </c:numCache>
            </c:numRef>
          </c:val>
        </c:ser>
        <c:ser>
          <c:idx val="5"/>
          <c:order val="2"/>
          <c:tx>
            <c:strRef>
              <c:f>'Sheet 1'!$A$28</c:f>
              <c:strCache>
                <c:ptCount val="1"/>
                <c:pt idx="0">
                  <c:v>Prototype</c:v>
                </c:pt>
              </c:strCache>
            </c:strRef>
          </c:tx>
          <c:cat>
            <c:numRef>
              <c:f>'Sheet 1'!$B$22:$J$22</c:f>
              <c:numCache>
                <c:formatCode>General</c:formatCode>
                <c:ptCount val="9"/>
                <c:pt idx="0">
                  <c:v>350</c:v>
                </c:pt>
                <c:pt idx="1">
                  <c:v>250</c:v>
                </c:pt>
                <c:pt idx="2">
                  <c:v>180</c:v>
                </c:pt>
                <c:pt idx="3">
                  <c:v>130</c:v>
                </c:pt>
                <c:pt idx="4">
                  <c:v>90</c:v>
                </c:pt>
                <c:pt idx="5">
                  <c:v>65</c:v>
                </c:pt>
                <c:pt idx="6">
                  <c:v>45</c:v>
                </c:pt>
                <c:pt idx="7">
                  <c:v>32</c:v>
                </c:pt>
                <c:pt idx="8">
                  <c:v>22</c:v>
                </c:pt>
              </c:numCache>
            </c:numRef>
          </c:cat>
          <c:val>
            <c:numRef>
              <c:f>'Sheet 1'!$B$28:$J$28</c:f>
            </c:numRef>
          </c:val>
        </c:ser>
        <c:ser>
          <c:idx val="4"/>
          <c:order val="3"/>
          <c:tx>
            <c:strRef>
              <c:f>'Sheet 1'!$A$27</c:f>
              <c:strCache>
                <c:ptCount val="1"/>
                <c:pt idx="0">
                  <c:v>Validation</c:v>
                </c:pt>
              </c:strCache>
            </c:strRef>
          </c:tx>
          <c:spPr>
            <a:solidFill>
              <a:schemeClr val="bg1">
                <a:lumMod val="50000"/>
              </a:schemeClr>
            </a:solidFill>
          </c:spPr>
          <c:cat>
            <c:numRef>
              <c:f>'Sheet 1'!$B$22:$J$22</c:f>
              <c:numCache>
                <c:formatCode>General</c:formatCode>
                <c:ptCount val="9"/>
                <c:pt idx="0">
                  <c:v>350</c:v>
                </c:pt>
                <c:pt idx="1">
                  <c:v>250</c:v>
                </c:pt>
                <c:pt idx="2">
                  <c:v>180</c:v>
                </c:pt>
                <c:pt idx="3">
                  <c:v>130</c:v>
                </c:pt>
                <c:pt idx="4">
                  <c:v>90</c:v>
                </c:pt>
                <c:pt idx="5">
                  <c:v>65</c:v>
                </c:pt>
                <c:pt idx="6">
                  <c:v>45</c:v>
                </c:pt>
                <c:pt idx="7">
                  <c:v>32</c:v>
                </c:pt>
                <c:pt idx="8">
                  <c:v>22</c:v>
                </c:pt>
              </c:numCache>
            </c:numRef>
          </c:cat>
          <c:val>
            <c:numRef>
              <c:f>'Sheet 1'!$B$27:$J$27</c:f>
              <c:numCache>
                <c:formatCode>#,##0.000_);\(#,##0.000\)</c:formatCode>
                <c:ptCount val="9"/>
                <c:pt idx="0">
                  <c:v>2.7000000000000239E-2</c:v>
                </c:pt>
                <c:pt idx="1">
                  <c:v>8.3072916666666746E-2</c:v>
                </c:pt>
                <c:pt idx="2">
                  <c:v>0.42838541666666957</c:v>
                </c:pt>
                <c:pt idx="3">
                  <c:v>1.028125</c:v>
                </c:pt>
                <c:pt idx="4">
                  <c:v>2.0569999999999977</c:v>
                </c:pt>
                <c:pt idx="5">
                  <c:v>3.4809999999999999</c:v>
                </c:pt>
                <c:pt idx="6">
                  <c:v>5.7489999999999997</c:v>
                </c:pt>
                <c:pt idx="7">
                  <c:v>5.7370000000000001</c:v>
                </c:pt>
                <c:pt idx="8">
                  <c:v>8.9920000000000027</c:v>
                </c:pt>
              </c:numCache>
            </c:numRef>
          </c:val>
        </c:ser>
        <c:ser>
          <c:idx val="2"/>
          <c:order val="4"/>
          <c:tx>
            <c:strRef>
              <c:f>'Sheet 1'!$A$25</c:f>
              <c:strCache>
                <c:ptCount val="1"/>
                <c:pt idx="0">
                  <c:v>Verification</c:v>
                </c:pt>
              </c:strCache>
            </c:strRef>
          </c:tx>
          <c:spPr>
            <a:gradFill rotWithShape="1">
              <a:gsLst>
                <a:gs pos="0">
                  <a:schemeClr val="accent3">
                    <a:shade val="51000"/>
                    <a:satMod val="130000"/>
                  </a:schemeClr>
                </a:gs>
                <a:gs pos="80000">
                  <a:schemeClr val="accent3">
                    <a:shade val="93000"/>
                    <a:satMod val="130000"/>
                  </a:schemeClr>
                </a:gs>
                <a:gs pos="100000">
                  <a:schemeClr val="accent3">
                    <a:tint val="85000"/>
                    <a:shade val="96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c:spPr>
          <c:cat>
            <c:numRef>
              <c:f>'Sheet 1'!$B$22:$J$22</c:f>
              <c:numCache>
                <c:formatCode>General</c:formatCode>
                <c:ptCount val="9"/>
                <c:pt idx="0">
                  <c:v>350</c:v>
                </c:pt>
                <c:pt idx="1">
                  <c:v>250</c:v>
                </c:pt>
                <c:pt idx="2">
                  <c:v>180</c:v>
                </c:pt>
                <c:pt idx="3">
                  <c:v>130</c:v>
                </c:pt>
                <c:pt idx="4">
                  <c:v>90</c:v>
                </c:pt>
                <c:pt idx="5">
                  <c:v>65</c:v>
                </c:pt>
                <c:pt idx="6">
                  <c:v>45</c:v>
                </c:pt>
                <c:pt idx="7">
                  <c:v>32</c:v>
                </c:pt>
                <c:pt idx="8">
                  <c:v>22</c:v>
                </c:pt>
              </c:numCache>
            </c:numRef>
          </c:cat>
          <c:val>
            <c:numRef>
              <c:f>'Sheet 1'!$B$25:$J$25</c:f>
              <c:numCache>
                <c:formatCode>#,##0.000_);\(#,##0.000\)</c:formatCode>
                <c:ptCount val="9"/>
                <c:pt idx="0">
                  <c:v>0.18600000000000044</c:v>
                </c:pt>
                <c:pt idx="1">
                  <c:v>0.48072916666666682</c:v>
                </c:pt>
                <c:pt idx="2">
                  <c:v>1.9697916666666615</c:v>
                </c:pt>
                <c:pt idx="3">
                  <c:v>4.3630208333333336</c:v>
                </c:pt>
                <c:pt idx="4">
                  <c:v>6.2</c:v>
                </c:pt>
                <c:pt idx="5">
                  <c:v>10.889000000000006</c:v>
                </c:pt>
                <c:pt idx="6">
                  <c:v>16.852</c:v>
                </c:pt>
                <c:pt idx="7">
                  <c:v>23.887</c:v>
                </c:pt>
                <c:pt idx="8">
                  <c:v>33.938000000000002</c:v>
                </c:pt>
              </c:numCache>
            </c:numRef>
          </c:val>
        </c:ser>
        <c:ser>
          <c:idx val="0"/>
          <c:order val="5"/>
          <c:tx>
            <c:strRef>
              <c:f>'Sheet 1'!$A$23</c:f>
              <c:strCache>
                <c:ptCount val="1"/>
                <c:pt idx="0">
                  <c:v>Logic transistor count</c:v>
                </c:pt>
              </c:strCache>
            </c:strRef>
          </c:tx>
          <c:cat>
            <c:numRef>
              <c:f>'Sheet 1'!$B$22:$J$22</c:f>
              <c:numCache>
                <c:formatCode>General</c:formatCode>
                <c:ptCount val="9"/>
                <c:pt idx="0">
                  <c:v>350</c:v>
                </c:pt>
                <c:pt idx="1">
                  <c:v>250</c:v>
                </c:pt>
                <c:pt idx="2">
                  <c:v>180</c:v>
                </c:pt>
                <c:pt idx="3">
                  <c:v>130</c:v>
                </c:pt>
                <c:pt idx="4">
                  <c:v>90</c:v>
                </c:pt>
                <c:pt idx="5">
                  <c:v>65</c:v>
                </c:pt>
                <c:pt idx="6">
                  <c:v>45</c:v>
                </c:pt>
                <c:pt idx="7">
                  <c:v>32</c:v>
                </c:pt>
                <c:pt idx="8">
                  <c:v>22</c:v>
                </c:pt>
              </c:numCache>
            </c:numRef>
          </c:cat>
          <c:val>
            <c:numRef>
              <c:f>'Sheet 1'!$B$23:$J$23</c:f>
            </c:numRef>
          </c:val>
        </c:ser>
        <c:ser>
          <c:idx val="6"/>
          <c:order val="6"/>
          <c:tx>
            <c:strRef>
              <c:f>'Sheet 1'!$A$29</c:f>
              <c:strCache>
                <c:ptCount val="1"/>
                <c:pt idx="0">
                  <c:v>Software</c:v>
                </c:pt>
              </c:strCache>
            </c:strRef>
          </c:tx>
          <c:spPr>
            <a:gradFill rotWithShape="1">
              <a:gsLst>
                <a:gs pos="0">
                  <a:schemeClr val="accent6">
                    <a:shade val="51000"/>
                    <a:satMod val="130000"/>
                  </a:schemeClr>
                </a:gs>
                <a:gs pos="80000">
                  <a:schemeClr val="accent6">
                    <a:shade val="93000"/>
                    <a:satMod val="130000"/>
                  </a:schemeClr>
                </a:gs>
                <a:gs pos="100000">
                  <a:schemeClr val="accent6">
                    <a:tint val="85000"/>
                    <a:shade val="96000"/>
                    <a:satMod val="135000"/>
                  </a:schemeClr>
                </a:gs>
              </a:gsLst>
              <a:lin ang="16200000" scaled="0"/>
            </a:gradFill>
            <a:ln w="9525" cap="flat" cmpd="sng" algn="ctr">
              <a:solidFill>
                <a:schemeClr val="accent6">
                  <a:shade val="95000"/>
                  <a:satMod val="105000"/>
                </a:schemeClr>
              </a:solidFill>
              <a:prstDash val="solid"/>
            </a:ln>
            <a:effectLst>
              <a:outerShdw blurRad="40000" dist="23000" dir="5400000" rotWithShape="0">
                <a:srgbClr val="000000">
                  <a:alpha val="35000"/>
                </a:srgbClr>
              </a:outerShdw>
            </a:effectLst>
          </c:spPr>
          <c:cat>
            <c:numRef>
              <c:f>'Sheet 1'!$B$22:$J$22</c:f>
              <c:numCache>
                <c:formatCode>General</c:formatCode>
                <c:ptCount val="9"/>
                <c:pt idx="0">
                  <c:v>350</c:v>
                </c:pt>
                <c:pt idx="1">
                  <c:v>250</c:v>
                </c:pt>
                <c:pt idx="2">
                  <c:v>180</c:v>
                </c:pt>
                <c:pt idx="3">
                  <c:v>130</c:v>
                </c:pt>
                <c:pt idx="4">
                  <c:v>90</c:v>
                </c:pt>
                <c:pt idx="5">
                  <c:v>65</c:v>
                </c:pt>
                <c:pt idx="6">
                  <c:v>45</c:v>
                </c:pt>
                <c:pt idx="7">
                  <c:v>32</c:v>
                </c:pt>
                <c:pt idx="8">
                  <c:v>22</c:v>
                </c:pt>
              </c:numCache>
            </c:numRef>
          </c:cat>
          <c:val>
            <c:numRef>
              <c:f>'Sheet 1'!$B$29:$J$29</c:f>
              <c:numCache>
                <c:formatCode>#,##0.000_);\(#,##0.000\)</c:formatCode>
                <c:ptCount val="9"/>
                <c:pt idx="0">
                  <c:v>8.7479166666666663E-2</c:v>
                </c:pt>
                <c:pt idx="1">
                  <c:v>0.26458333333333328</c:v>
                </c:pt>
                <c:pt idx="2">
                  <c:v>0.82500000000000062</c:v>
                </c:pt>
                <c:pt idx="3">
                  <c:v>4.0562500000000004</c:v>
                </c:pt>
                <c:pt idx="4">
                  <c:v>7.9420000000000002</c:v>
                </c:pt>
                <c:pt idx="5">
                  <c:v>18.137000000000135</c:v>
                </c:pt>
                <c:pt idx="6">
                  <c:v>34.986000000000004</c:v>
                </c:pt>
                <c:pt idx="7">
                  <c:v>52.179000000000002</c:v>
                </c:pt>
                <c:pt idx="8">
                  <c:v>83.983999999999995</c:v>
                </c:pt>
              </c:numCache>
            </c:numRef>
          </c:val>
        </c:ser>
        <c:axId val="70835200"/>
        <c:axId val="72168576"/>
      </c:areaChart>
      <c:catAx>
        <c:axId val="70835200"/>
        <c:scaling>
          <c:orientation val="minMax"/>
        </c:scaling>
        <c:axPos val="b"/>
        <c:title>
          <c:tx>
            <c:rich>
              <a:bodyPr/>
              <a:lstStyle/>
              <a:p>
                <a:pPr>
                  <a:defRPr lang="en-US"/>
                </a:pPr>
                <a:r>
                  <a:rPr lang="en-US"/>
                  <a:t>Process Node (nM)</a:t>
                </a:r>
              </a:p>
            </c:rich>
          </c:tx>
          <c:layout/>
        </c:title>
        <c:numFmt formatCode="General" sourceLinked="1"/>
        <c:tickLblPos val="nextTo"/>
        <c:txPr>
          <a:bodyPr/>
          <a:lstStyle/>
          <a:p>
            <a:pPr>
              <a:defRPr lang="en-US"/>
            </a:pPr>
            <a:endParaRPr lang="en-US"/>
          </a:p>
        </c:txPr>
        <c:crossAx val="72168576"/>
        <c:crosses val="autoZero"/>
        <c:auto val="1"/>
        <c:lblAlgn val="ctr"/>
        <c:lblOffset val="100"/>
      </c:catAx>
      <c:valAx>
        <c:axId val="72168576"/>
        <c:scaling>
          <c:orientation val="minMax"/>
          <c:max val="150"/>
          <c:min val="0"/>
        </c:scaling>
        <c:axPos val="l"/>
        <c:title>
          <c:tx>
            <c:rich>
              <a:bodyPr rot="-5400000" vert="horz"/>
              <a:lstStyle/>
              <a:p>
                <a:pPr>
                  <a:defRPr lang="en-US"/>
                </a:pPr>
                <a:r>
                  <a:rPr lang="en-US"/>
                  <a:t>Design Cost ($M)</a:t>
                </a:r>
              </a:p>
            </c:rich>
          </c:tx>
          <c:layout/>
        </c:title>
        <c:numFmt formatCode="#,##0_);\(#,##0\)" sourceLinked="0"/>
        <c:tickLblPos val="nextTo"/>
        <c:txPr>
          <a:bodyPr/>
          <a:lstStyle/>
          <a:p>
            <a:pPr>
              <a:defRPr lang="en-US"/>
            </a:pPr>
            <a:endParaRPr lang="en-US"/>
          </a:p>
        </c:txPr>
        <c:crossAx val="70835200"/>
        <c:crosses val="autoZero"/>
        <c:crossBetween val="midCat"/>
      </c:valAx>
      <c:spPr>
        <a:ln>
          <a:noFill/>
        </a:ln>
      </c:spPr>
    </c:plotArea>
    <c:legend>
      <c:legendPos val="b"/>
      <c:layout>
        <c:manualLayout>
          <c:xMode val="edge"/>
          <c:yMode val="edge"/>
          <c:x val="5.6289308176100276E-2"/>
          <c:y val="0.92234491521893092"/>
          <c:w val="0.9"/>
          <c:h val="4.5140815731366767E-2"/>
        </c:manualLayout>
      </c:layout>
      <c:txPr>
        <a:bodyPr/>
        <a:lstStyle/>
        <a:p>
          <a:pPr>
            <a:defRPr lang="en-US"/>
          </a:pPr>
          <a:endParaRPr lang="en-US"/>
        </a:p>
      </c:txPr>
    </c:legend>
    <c:plotVisOnly val="1"/>
  </c:chart>
  <c:spPr>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c:spPr>
  <c:txPr>
    <a:bodyPr/>
    <a:lstStyle/>
    <a:p>
      <a:pPr>
        <a:defRPr>
          <a:solidFill>
            <a:schemeClr val="dk1"/>
          </a:solidFill>
          <a:latin typeface="+mn-lt"/>
          <a:ea typeface="+mn-ea"/>
          <a:cs typeface="+mn-cs"/>
        </a:defRPr>
      </a:pPr>
      <a:endParaRPr lang="en-US"/>
    </a:p>
  </c:txPr>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600"/>
            </a:pPr>
            <a:r>
              <a:rPr lang="en-US" sz="1200" dirty="0"/>
              <a:t>Net Profit (Cum)</a:t>
            </a:r>
          </a:p>
        </c:rich>
      </c:tx>
      <c:layout>
        <c:manualLayout>
          <c:xMode val="edge"/>
          <c:yMode val="edge"/>
          <c:x val="0.43794302907120231"/>
          <c:y val="0.16633750942697414"/>
        </c:manualLayout>
      </c:layout>
      <c:overlay val="1"/>
    </c:title>
    <c:plotArea>
      <c:layout>
        <c:manualLayout>
          <c:layoutTarget val="inner"/>
          <c:xMode val="edge"/>
          <c:yMode val="edge"/>
          <c:x val="0.14400843992428641"/>
          <c:y val="9.0556212787058832E-2"/>
          <c:w val="0.82570942966005312"/>
          <c:h val="0.7121626544409424"/>
        </c:manualLayout>
      </c:layout>
      <c:areaChart>
        <c:grouping val="standard"/>
        <c:ser>
          <c:idx val="0"/>
          <c:order val="0"/>
          <c:tx>
            <c:strRef>
              <c:f>'Project View-Baseline'!$A$45</c:f>
              <c:strCache>
                <c:ptCount val="1"/>
                <c:pt idx="0">
                  <c:v>Cum Net Profit ($M)</c:v>
                </c:pt>
              </c:strCache>
            </c:strRef>
          </c:tx>
          <c:spPr>
            <a:gradFill flip="none" rotWithShape="1">
              <a:gsLst>
                <a:gs pos="0">
                  <a:schemeClr val="accent4">
                    <a:lumMod val="75000"/>
                  </a:schemeClr>
                </a:gs>
                <a:gs pos="50000">
                  <a:schemeClr val="accent4"/>
                </a:gs>
                <a:gs pos="100000">
                  <a:schemeClr val="accent4">
                    <a:lumMod val="60000"/>
                    <a:lumOff val="40000"/>
                  </a:schemeClr>
                </a:gs>
              </a:gsLst>
              <a:lin ang="16200000" scaled="1"/>
              <a:tileRect/>
            </a:gradFill>
            <a:ln w="25400">
              <a:noFill/>
            </a:ln>
          </c:spPr>
          <c:val>
            <c:numRef>
              <c:f>'Project View-Baseline'!$B$45:$AI$45</c:f>
              <c:numCache>
                <c:formatCode>_("$"* #,##0.00_);_("$"* \(#,##0.00\);_("$"* "-"??_);_(@_)</c:formatCode>
                <c:ptCount val="34"/>
                <c:pt idx="0">
                  <c:v>-0.25945769230769639</c:v>
                </c:pt>
                <c:pt idx="1">
                  <c:v>-0.7417038461538612</c:v>
                </c:pt>
                <c:pt idx="2">
                  <c:v>-1.5948730769230781</c:v>
                </c:pt>
                <c:pt idx="3">
                  <c:v>-2.7387923076923606</c:v>
                </c:pt>
                <c:pt idx="4">
                  <c:v>-4.2822750000000003</c:v>
                </c:pt>
                <c:pt idx="5">
                  <c:v>-5.3002153846153854</c:v>
                </c:pt>
                <c:pt idx="6">
                  <c:v>-6.6374346153846151</c:v>
                </c:pt>
                <c:pt idx="7">
                  <c:v>-8.0718411182122605</c:v>
                </c:pt>
                <c:pt idx="8">
                  <c:v>-10.072290259896826</c:v>
                </c:pt>
                <c:pt idx="9">
                  <c:v>-12.1994700817273</c:v>
                </c:pt>
                <c:pt idx="10">
                  <c:v>-14.463142335541461</c:v>
                </c:pt>
                <c:pt idx="11">
                  <c:v>-15.794759394219893</c:v>
                </c:pt>
                <c:pt idx="12">
                  <c:v>-17.165230248856677</c:v>
                </c:pt>
                <c:pt idx="13">
                  <c:v>-18.841269150065386</c:v>
                </c:pt>
                <c:pt idx="14">
                  <c:v>-20.226505090535682</c:v>
                </c:pt>
                <c:pt idx="15">
                  <c:v>-21.65391554882293</c:v>
                </c:pt>
                <c:pt idx="16">
                  <c:v>-23.059673690934922</c:v>
                </c:pt>
                <c:pt idx="17">
                  <c:v>-24.434678165062635</c:v>
                </c:pt>
                <c:pt idx="18">
                  <c:v>-26.133550427652093</c:v>
                </c:pt>
                <c:pt idx="19">
                  <c:v>-27.909598172423689</c:v>
                </c:pt>
                <c:pt idx="20">
                  <c:v>-29.63307139937919</c:v>
                </c:pt>
                <c:pt idx="21">
                  <c:v>-30.750275023484235</c:v>
                </c:pt>
                <c:pt idx="22">
                  <c:v>-31.240091256276926</c:v>
                </c:pt>
                <c:pt idx="23">
                  <c:v>-31.729907489069827</c:v>
                </c:pt>
                <c:pt idx="24">
                  <c:v>-32.018110475304155</c:v>
                </c:pt>
                <c:pt idx="25">
                  <c:v>-32.306313461538444</c:v>
                </c:pt>
                <c:pt idx="26">
                  <c:v>-32.099013461538476</c:v>
                </c:pt>
                <c:pt idx="27">
                  <c:v>-31.89171346153849</c:v>
                </c:pt>
                <c:pt idx="28">
                  <c:v>-30.336963461538865</c:v>
                </c:pt>
                <c:pt idx="29">
                  <c:v>-26.709213461538493</c:v>
                </c:pt>
                <c:pt idx="30">
                  <c:v>-21.526713461538485</c:v>
                </c:pt>
                <c:pt idx="31">
                  <c:v>-14.789463461538448</c:v>
                </c:pt>
                <c:pt idx="32">
                  <c:v>-7.0157134615384775</c:v>
                </c:pt>
                <c:pt idx="33">
                  <c:v>1.2762865384615407</c:v>
                </c:pt>
              </c:numCache>
            </c:numRef>
          </c:val>
        </c:ser>
        <c:ser>
          <c:idx val="1"/>
          <c:order val="1"/>
          <c:tx>
            <c:strRef>
              <c:f>'Project View-Baseline'!$A$45</c:f>
              <c:strCache>
                <c:ptCount val="1"/>
                <c:pt idx="0">
                  <c:v>Cum Net Profit ($M)</c:v>
                </c:pt>
              </c:strCache>
            </c:strRef>
          </c:tx>
          <c:spPr>
            <a:gradFill>
              <a:gsLst>
                <a:gs pos="0">
                  <a:schemeClr val="accent3">
                    <a:lumMod val="75000"/>
                  </a:schemeClr>
                </a:gs>
                <a:gs pos="50000">
                  <a:schemeClr val="accent3"/>
                </a:gs>
                <a:gs pos="100000">
                  <a:schemeClr val="accent3">
                    <a:lumMod val="60000"/>
                    <a:lumOff val="40000"/>
                  </a:schemeClr>
                </a:gs>
              </a:gsLst>
              <a:lin ang="5400000" scaled="0"/>
            </a:gradFill>
            <a:ln w="25400">
              <a:noFill/>
            </a:ln>
          </c:spPr>
          <c:val>
            <c:numRef>
              <c:f>'Project View-Baseline'!$B$46:$BA$46</c:f>
              <c:numCache>
                <c:formatCode>General</c:formatCode>
                <c:ptCount val="52"/>
                <c:pt idx="33" formatCode="_(&quot;$&quot;* #,##0.00_);_(&quot;$&quot;* \(#,##0.00\);_(&quot;$&quot;* &quot;-&quot;??_);_(@_)">
                  <c:v>0</c:v>
                </c:pt>
                <c:pt idx="34" formatCode="_(&quot;$&quot;* #,##0.00_);_(&quot;$&quot;* \(#,##0.00\);_(&quot;$&quot;* &quot;-&quot;??_);_(@_)">
                  <c:v>9.5682865384615248</c:v>
                </c:pt>
                <c:pt idx="35" formatCode="_(&quot;$&quot;* #,##0.00_);_(&quot;$&quot;* \(#,##0.00\);_(&quot;$&quot;* &quot;-&quot;??_);_(@_)">
                  <c:v>17.860286538461061</c:v>
                </c:pt>
                <c:pt idx="36" formatCode="_(&quot;$&quot;* #,##0.00_);_(&quot;$&quot;* \(#,##0.00\);_(&quot;$&quot;* &quot;-&quot;??_);_(@_)">
                  <c:v>25.634036538461512</c:v>
                </c:pt>
                <c:pt idx="37" formatCode="_(&quot;$&quot;* #,##0.00_);_(&quot;$&quot;* \(#,##0.00\);_(&quot;$&quot;* &quot;-&quot;??_);_(@_)">
                  <c:v>32.889536538461506</c:v>
                </c:pt>
                <c:pt idx="38" formatCode="_(&quot;$&quot;* #,##0.00_);_(&quot;$&quot;* \(#,##0.00\);_(&quot;$&quot;* &quot;-&quot;??_);_(@_)">
                  <c:v>39.108536538462012</c:v>
                </c:pt>
                <c:pt idx="39" formatCode="_(&quot;$&quot;* #,##0.00_);_(&quot;$&quot;* \(#,##0.00\);_(&quot;$&quot;* &quot;-&quot;??_);_(@_)">
                  <c:v>45.327536538461516</c:v>
                </c:pt>
                <c:pt idx="40" formatCode="_(&quot;$&quot;* #,##0.00_);_(&quot;$&quot;* \(#,##0.00\);_(&quot;$&quot;* &quot;-&quot;??_);_(@_)">
                  <c:v>51.028286538461515</c:v>
                </c:pt>
                <c:pt idx="41" formatCode="_(&quot;$&quot;* #,##0.00_);_(&quot;$&quot;* \(#,##0.00\);_(&quot;$&quot;* &quot;-&quot;??_);_(@_)">
                  <c:v>56.210786538461505</c:v>
                </c:pt>
                <c:pt idx="42" formatCode="_(&quot;$&quot;* #,##0.00_);_(&quot;$&quot;* \(#,##0.00\);_(&quot;$&quot;* &quot;-&quot;??_);_(@_)">
                  <c:v>59.320286538461495</c:v>
                </c:pt>
                <c:pt idx="43" formatCode="_(&quot;$&quot;* #,##0.00_);_(&quot;$&quot;* \(#,##0.00\);_(&quot;$&quot;* &quot;-&quot;??_);_(@_)">
                  <c:v>62.429786538461506</c:v>
                </c:pt>
                <c:pt idx="44" formatCode="_(&quot;$&quot;* #,##0.00_);_(&quot;$&quot;* \(#,##0.00\);_(&quot;$&quot;* &quot;-&quot;??_);_(@_)">
                  <c:v>65.539286538460658</c:v>
                </c:pt>
                <c:pt idx="45" formatCode="_(&quot;$&quot;* #,##0.00_);_(&quot;$&quot;* \(#,##0.00\);_(&quot;$&quot;* &quot;-&quot;??_);_(@_)">
                  <c:v>67.612286538459728</c:v>
                </c:pt>
                <c:pt idx="46" formatCode="_(&quot;$&quot;* #,##0.00_);_(&quot;$&quot;* \(#,##0.00\);_(&quot;$&quot;* &quot;-&quot;??_);_(@_)">
                  <c:v>68.648786538459049</c:v>
                </c:pt>
                <c:pt idx="47" formatCode="_(&quot;$&quot;* #,##0.00_);_(&quot;$&quot;* \(#,##0.00\);_(&quot;$&quot;* &quot;-&quot;??_);_(@_)">
                  <c:v>69.374336538458948</c:v>
                </c:pt>
                <c:pt idx="48" formatCode="_(&quot;$&quot;* #,##0.00_);_(&quot;$&quot;* \(#,##0.00\);_(&quot;$&quot;* &quot;-&quot;??_);_(@_)">
                  <c:v>69.892586538459582</c:v>
                </c:pt>
                <c:pt idx="49" formatCode="_(&quot;$&quot;* #,##0.00_);_(&quot;$&quot;* \(#,##0.00\);_(&quot;$&quot;* &quot;-&quot;??_);_(@_)">
                  <c:v>70.307186538460158</c:v>
                </c:pt>
                <c:pt idx="50" formatCode="_(&quot;$&quot;* #,##0.00_);_(&quot;$&quot;* \(#,##0.00\);_(&quot;$&quot;* &quot;-&quot;??_);_(@_)">
                  <c:v>70.721786538459583</c:v>
                </c:pt>
                <c:pt idx="51" formatCode="_(&quot;$&quot;* #,##0.00_);_(&quot;$&quot;* \(#,##0.00\);_(&quot;$&quot;* &quot;-&quot;??_);_(@_)">
                  <c:v>71.136386538459078</c:v>
                </c:pt>
              </c:numCache>
            </c:numRef>
          </c:val>
        </c:ser>
        <c:axId val="72540160"/>
        <c:axId val="72542080"/>
      </c:areaChart>
      <c:catAx>
        <c:axId val="72540160"/>
        <c:scaling>
          <c:orientation val="minMax"/>
        </c:scaling>
        <c:axPos val="b"/>
        <c:title>
          <c:tx>
            <c:rich>
              <a:bodyPr/>
              <a:lstStyle/>
              <a:p>
                <a:pPr>
                  <a:defRPr/>
                </a:pPr>
                <a:r>
                  <a:rPr lang="en-US"/>
                  <a:t>Months</a:t>
                </a:r>
              </a:p>
            </c:rich>
          </c:tx>
          <c:layout/>
        </c:title>
        <c:tickLblPos val="nextTo"/>
        <c:crossAx val="72542080"/>
        <c:crosses val="autoZero"/>
        <c:auto val="1"/>
        <c:lblAlgn val="ctr"/>
        <c:lblOffset val="100"/>
      </c:catAx>
      <c:valAx>
        <c:axId val="72542080"/>
        <c:scaling>
          <c:orientation val="minMax"/>
        </c:scaling>
        <c:axPos val="l"/>
        <c:majorGridlines/>
        <c:title>
          <c:tx>
            <c:rich>
              <a:bodyPr rot="0" vert="horz"/>
              <a:lstStyle/>
              <a:p>
                <a:pPr>
                  <a:defRPr/>
                </a:pPr>
                <a:r>
                  <a:rPr lang="en-US"/>
                  <a:t>$M</a:t>
                </a:r>
              </a:p>
            </c:rich>
          </c:tx>
          <c:layout>
            <c:manualLayout>
              <c:xMode val="edge"/>
              <c:yMode val="edge"/>
              <c:x val="9.883013279105575E-3"/>
              <c:y val="0.4454480814134763"/>
            </c:manualLayout>
          </c:layout>
        </c:title>
        <c:numFmt formatCode="_(&quot;$&quot;* #,##0.00_);_(&quot;$&quot;* \(#,##0.00\);_(&quot;$&quot;* &quot;-&quot;??_);_(@_)" sourceLinked="1"/>
        <c:tickLblPos val="nextTo"/>
        <c:txPr>
          <a:bodyPr/>
          <a:lstStyle/>
          <a:p>
            <a:pPr>
              <a:defRPr sz="1200"/>
            </a:pPr>
            <a:endParaRPr lang="en-US"/>
          </a:p>
        </c:txPr>
        <c:crossAx val="72540160"/>
        <c:crosses val="autoZero"/>
        <c:crossBetween val="midCat"/>
        <c:majorUnit val="40"/>
      </c:valAx>
      <c:spPr>
        <a:solidFill>
          <a:schemeClr val="accent5">
            <a:lumMod val="20000"/>
            <a:lumOff val="80000"/>
          </a:schemeClr>
        </a:solidFill>
      </c:spPr>
    </c:plotArea>
    <c:plotVisOnly val="1"/>
    <c:dispBlanksAs val="zero"/>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600"/>
            </a:pPr>
            <a:r>
              <a:rPr lang="en-US" sz="1200" dirty="0"/>
              <a:t>Net Profit (Cum)</a:t>
            </a:r>
          </a:p>
        </c:rich>
      </c:tx>
      <c:layout>
        <c:manualLayout>
          <c:xMode val="edge"/>
          <c:yMode val="edge"/>
          <c:x val="0.35347769028871512"/>
          <c:y val="0.42202966082568094"/>
        </c:manualLayout>
      </c:layout>
      <c:overlay val="1"/>
    </c:title>
    <c:plotArea>
      <c:layout>
        <c:manualLayout>
          <c:layoutTarget val="inner"/>
          <c:xMode val="edge"/>
          <c:yMode val="edge"/>
          <c:x val="0.150758288834586"/>
          <c:y val="5.5316085695980913E-2"/>
          <c:w val="0.81751757323438023"/>
          <c:h val="0.81645117019060887"/>
        </c:manualLayout>
      </c:layout>
      <c:areaChart>
        <c:grouping val="standard"/>
        <c:ser>
          <c:idx val="0"/>
          <c:order val="0"/>
          <c:tx>
            <c:strRef>
              <c:f>'Project View-1 Qtr Early'!$A$45</c:f>
              <c:strCache>
                <c:ptCount val="1"/>
                <c:pt idx="0">
                  <c:v>Cum Net Profit ($M)</c:v>
                </c:pt>
              </c:strCache>
            </c:strRef>
          </c:tx>
          <c:spPr>
            <a:gradFill>
              <a:gsLst>
                <a:gs pos="0">
                  <a:schemeClr val="accent4">
                    <a:lumMod val="75000"/>
                  </a:schemeClr>
                </a:gs>
                <a:gs pos="50000">
                  <a:schemeClr val="accent4"/>
                </a:gs>
                <a:gs pos="100000">
                  <a:schemeClr val="accent4">
                    <a:lumMod val="60000"/>
                    <a:lumOff val="40000"/>
                  </a:schemeClr>
                </a:gs>
              </a:gsLst>
              <a:lin ang="16200000" scaled="1"/>
            </a:gradFill>
            <a:ln w="25400">
              <a:noFill/>
            </a:ln>
          </c:spPr>
          <c:val>
            <c:numRef>
              <c:f>'Project View-1 Qtr Early'!$B$45:$AD$45</c:f>
              <c:numCache>
                <c:formatCode>_("$"* #,##0.00_);_("$"* \(#,##0.00\);_("$"* "-"??_);_(@_)</c:formatCode>
                <c:ptCount val="29"/>
                <c:pt idx="0">
                  <c:v>-0.52446153846153842</c:v>
                </c:pt>
                <c:pt idx="1">
                  <c:v>-1.1668153846153861</c:v>
                </c:pt>
                <c:pt idx="2">
                  <c:v>-2.7195230769230792</c:v>
                </c:pt>
                <c:pt idx="3">
                  <c:v>-4.6598891319740137</c:v>
                </c:pt>
                <c:pt idx="4">
                  <c:v>-7.3756151060466806</c:v>
                </c:pt>
                <c:pt idx="5">
                  <c:v>-9.8081061606701159</c:v>
                </c:pt>
                <c:pt idx="6">
                  <c:v>-12.579398855377956</c:v>
                </c:pt>
                <c:pt idx="7">
                  <c:v>-14.980399646853416</c:v>
                </c:pt>
                <c:pt idx="8">
                  <c:v>-17.542279656563462</c:v>
                </c:pt>
                <c:pt idx="9">
                  <c:v>-19.630377528217831</c:v>
                </c:pt>
                <c:pt idx="10">
                  <c:v>-21.860568978821789</c:v>
                </c:pt>
                <c:pt idx="11">
                  <c:v>-23.872599490559889</c:v>
                </c:pt>
                <c:pt idx="12">
                  <c:v>-25.821663616882695</c:v>
                </c:pt>
                <c:pt idx="13">
                  <c:v>-27.146091597893125</c:v>
                </c:pt>
                <c:pt idx="14">
                  <c:v>-28.379895061087062</c:v>
                </c:pt>
                <c:pt idx="15">
                  <c:v>-29.426174006463189</c:v>
                </c:pt>
                <c:pt idx="16">
                  <c:v>-30.121546595547606</c:v>
                </c:pt>
                <c:pt idx="17">
                  <c:v>-30.513399581782089</c:v>
                </c:pt>
                <c:pt idx="18">
                  <c:v>-31.36309391417042</c:v>
                </c:pt>
                <c:pt idx="19">
                  <c:v>-32.564219230769261</c:v>
                </c:pt>
                <c:pt idx="20">
                  <c:v>-33.013613461537922</c:v>
                </c:pt>
                <c:pt idx="21">
                  <c:v>-32.848298461537944</c:v>
                </c:pt>
                <c:pt idx="22">
                  <c:v>-32.682983461537994</c:v>
                </c:pt>
                <c:pt idx="23">
                  <c:v>-32.352353461538144</c:v>
                </c:pt>
                <c:pt idx="24">
                  <c:v>-32.021723461538294</c:v>
                </c:pt>
                <c:pt idx="25">
                  <c:v>-29.541998461538778</c:v>
                </c:pt>
                <c:pt idx="26">
                  <c:v>-23.755973461538495</c:v>
                </c:pt>
                <c:pt idx="27">
                  <c:v>-15.490223461538312</c:v>
                </c:pt>
                <c:pt idx="28">
                  <c:v>-4.7447484615384674</c:v>
                </c:pt>
              </c:numCache>
            </c:numRef>
          </c:val>
        </c:ser>
        <c:ser>
          <c:idx val="1"/>
          <c:order val="1"/>
          <c:tx>
            <c:strRef>
              <c:f>'Project View-1 Qtr Early'!$A$45</c:f>
              <c:strCache>
                <c:ptCount val="1"/>
                <c:pt idx="0">
                  <c:v>Cum Net Profit ($M)</c:v>
                </c:pt>
              </c:strCache>
            </c:strRef>
          </c:tx>
          <c:spPr>
            <a:gradFill>
              <a:gsLst>
                <a:gs pos="0">
                  <a:schemeClr val="accent3">
                    <a:lumMod val="75000"/>
                  </a:schemeClr>
                </a:gs>
                <a:gs pos="50000">
                  <a:schemeClr val="accent3"/>
                </a:gs>
                <a:gs pos="100000">
                  <a:schemeClr val="accent3">
                    <a:lumMod val="60000"/>
                    <a:lumOff val="40000"/>
                  </a:schemeClr>
                </a:gs>
              </a:gsLst>
              <a:lin ang="5400000" scaled="0"/>
            </a:gradFill>
            <a:ln w="25400">
              <a:noFill/>
            </a:ln>
          </c:spPr>
          <c:val>
            <c:numRef>
              <c:f>'Project View-1 Qtr Early'!$B$46:$AX$46</c:f>
              <c:numCache>
                <c:formatCode>General</c:formatCode>
                <c:ptCount val="49"/>
                <c:pt idx="28">
                  <c:v>0</c:v>
                </c:pt>
                <c:pt idx="29" formatCode="_(&quot;$&quot;* #,##0.00_);_(&quot;$&quot;* \(#,##0.00\);_(&quot;$&quot;* &quot;-&quot;??_);_(@_)">
                  <c:v>7.6538765384615255</c:v>
                </c:pt>
                <c:pt idx="30" formatCode="_(&quot;$&quot;* #,##0.00_);_(&quot;$&quot;* \(#,##0.00\);_(&quot;$&quot;* &quot;-&quot;??_);_(@_)">
                  <c:v>20.879076538461529</c:v>
                </c:pt>
                <c:pt idx="31" formatCode="_(&quot;$&quot;* #,##0.00_);_(&quot;$&quot;* \(#,##0.00\);_(&quot;$&quot;* &quot;-&quot;??_);_(@_)">
                  <c:v>34.104276538461541</c:v>
                </c:pt>
                <c:pt idx="32" formatCode="_(&quot;$&quot;* #,##0.00_);_(&quot;$&quot;* \(#,##0.00\);_(&quot;$&quot;* &quot;-&quot;??_);_(@_)">
                  <c:v>47.329476538461542</c:v>
                </c:pt>
                <c:pt idx="33" formatCode="_(&quot;$&quot;* #,##0.00_);_(&quot;$&quot;* \(#,##0.00\);_(&quot;$&quot;* &quot;-&quot;??_);_(@_)">
                  <c:v>59.728101538462013</c:v>
                </c:pt>
                <c:pt idx="34" formatCode="_(&quot;$&quot;* #,##0.00_);_(&quot;$&quot;* \(#,##0.00\);_(&quot;$&quot;* &quot;-&quot;??_);_(@_)">
                  <c:v>71.300151538460071</c:v>
                </c:pt>
                <c:pt idx="35" formatCode="_(&quot;$&quot;* #,##0.00_);_(&quot;$&quot;* \(#,##0.00\);_(&quot;$&quot;* &quot;-&quot;??_);_(@_)">
                  <c:v>81.219051538461358</c:v>
                </c:pt>
                <c:pt idx="36" formatCode="_(&quot;$&quot;* #,##0.00_);_(&quot;$&quot;* \(#,##0.00\);_(&quot;$&quot;* &quot;-&quot;??_);_(@_)">
                  <c:v>91.1379515384602</c:v>
                </c:pt>
                <c:pt idx="37" formatCode="_(&quot;$&quot;* #,##0.00_);_(&quot;$&quot;* \(#,##0.00\);_(&quot;$&quot;* &quot;-&quot;??_);_(@_)">
                  <c:v>100.23027653846053</c:v>
                </c:pt>
                <c:pt idx="38" formatCode="_(&quot;$&quot;* #,##0.00_);_(&quot;$&quot;* \(#,##0.00\);_(&quot;$&quot;* &quot;-&quot;??_);_(@_)">
                  <c:v>108.49602653846155</c:v>
                </c:pt>
                <c:pt idx="39" formatCode="_(&quot;$&quot;* #,##0.00_);_(&quot;$&quot;* \(#,##0.00\);_(&quot;$&quot;* &quot;-&quot;??_);_(@_)">
                  <c:v>113.45547653845955</c:v>
                </c:pt>
                <c:pt idx="40" formatCode="_(&quot;$&quot;* #,##0.00_);_(&quot;$&quot;* \(#,##0.00\);_(&quot;$&quot;* &quot;-&quot;??_);_(@_)">
                  <c:v>118.41492653846157</c:v>
                </c:pt>
                <c:pt idx="41" formatCode="_(&quot;$&quot;* #,##0.00_);_(&quot;$&quot;* \(#,##0.00\);_(&quot;$&quot;* &quot;-&quot;??_);_(@_)">
                  <c:v>123.37437653845909</c:v>
                </c:pt>
                <c:pt idx="42" formatCode="_(&quot;$&quot;* #,##0.00_);_(&quot;$&quot;* \(#,##0.00\);_(&quot;$&quot;* &quot;-&quot;??_);_(@_)">
                  <c:v>126.68067653845962</c:v>
                </c:pt>
                <c:pt idx="43" formatCode="_(&quot;$&quot;* #,##0.00_);_(&quot;$&quot;* \(#,##0.00\);_(&quot;$&quot;* &quot;-&quot;??_);_(@_)">
                  <c:v>128.33382653846161</c:v>
                </c:pt>
                <c:pt idx="44" formatCode="_(&quot;$&quot;* #,##0.00_);_(&quot;$&quot;* \(#,##0.00\);_(&quot;$&quot;* &quot;-&quot;??_);_(@_)">
                  <c:v>129.49103153846161</c:v>
                </c:pt>
                <c:pt idx="45" formatCode="_(&quot;$&quot;* #,##0.00_);_(&quot;$&quot;* \(#,##0.00\);_(&quot;$&quot;* &quot;-&quot;??_);_(@_)">
                  <c:v>130.3176065384616</c:v>
                </c:pt>
                <c:pt idx="46" formatCode="_(&quot;$&quot;* #,##0.00_);_(&quot;$&quot;* \(#,##0.00\);_(&quot;$&quot;* &quot;-&quot;??_);_(@_)">
                  <c:v>130.97886653846157</c:v>
                </c:pt>
                <c:pt idx="47" formatCode="_(&quot;$&quot;* #,##0.00_);_(&quot;$&quot;* \(#,##0.00\);_(&quot;$&quot;* &quot;-&quot;??_);_(@_)">
                  <c:v>131.64012653846157</c:v>
                </c:pt>
                <c:pt idx="48" formatCode="_(&quot;$&quot;* #,##0.00_);_(&quot;$&quot;* \(#,##0.00\);_(&quot;$&quot;* &quot;-&quot;??_);_(@_)">
                  <c:v>132.3013865384641</c:v>
                </c:pt>
              </c:numCache>
            </c:numRef>
          </c:val>
        </c:ser>
        <c:axId val="72964352"/>
        <c:axId val="72970624"/>
      </c:areaChart>
      <c:catAx>
        <c:axId val="72964352"/>
        <c:scaling>
          <c:orientation val="minMax"/>
        </c:scaling>
        <c:axPos val="b"/>
        <c:title>
          <c:tx>
            <c:rich>
              <a:bodyPr/>
              <a:lstStyle/>
              <a:p>
                <a:pPr>
                  <a:defRPr/>
                </a:pPr>
                <a:r>
                  <a:rPr lang="en-US"/>
                  <a:t>Months</a:t>
                </a:r>
              </a:p>
            </c:rich>
          </c:tx>
          <c:layout/>
        </c:title>
        <c:tickLblPos val="nextTo"/>
        <c:crossAx val="72970624"/>
        <c:crosses val="autoZero"/>
        <c:auto val="1"/>
        <c:lblAlgn val="ctr"/>
        <c:lblOffset val="100"/>
      </c:catAx>
      <c:valAx>
        <c:axId val="72970624"/>
        <c:scaling>
          <c:orientation val="minMax"/>
          <c:min val="-40"/>
        </c:scaling>
        <c:axPos val="l"/>
        <c:majorGridlines/>
        <c:title>
          <c:tx>
            <c:rich>
              <a:bodyPr rot="0" vert="horz"/>
              <a:lstStyle/>
              <a:p>
                <a:pPr>
                  <a:defRPr/>
                </a:pPr>
                <a:r>
                  <a:rPr lang="en-US"/>
                  <a:t>$M</a:t>
                </a:r>
              </a:p>
            </c:rich>
          </c:tx>
          <c:layout>
            <c:manualLayout>
              <c:xMode val="edge"/>
              <c:yMode val="edge"/>
              <c:x val="9.883013279105575E-3"/>
              <c:y val="0.4454480814134758"/>
            </c:manualLayout>
          </c:layout>
        </c:title>
        <c:numFmt formatCode="_(&quot;$&quot;* #,##0.00_);_(&quot;$&quot;* \(#,##0.00\);_(&quot;$&quot;* &quot;-&quot;??_);_(@_)" sourceLinked="1"/>
        <c:tickLblPos val="nextTo"/>
        <c:txPr>
          <a:bodyPr/>
          <a:lstStyle/>
          <a:p>
            <a:pPr>
              <a:defRPr sz="1200"/>
            </a:pPr>
            <a:endParaRPr lang="en-US"/>
          </a:p>
        </c:txPr>
        <c:crossAx val="72964352"/>
        <c:crosses val="autoZero"/>
        <c:crossBetween val="midCat"/>
        <c:majorUnit val="40"/>
      </c:valAx>
      <c:spPr>
        <a:solidFill>
          <a:schemeClr val="accent5">
            <a:lumMod val="20000"/>
            <a:lumOff val="80000"/>
          </a:schemeClr>
        </a:solidFill>
        <a:ln w="25400">
          <a:noFill/>
        </a:ln>
      </c:spPr>
    </c:plotArea>
    <c:plotVisOnly val="1"/>
    <c:dispBlanksAs val="zero"/>
  </c:chart>
  <c:txPr>
    <a:bodyPr/>
    <a:lstStyle/>
    <a:p>
      <a:pPr>
        <a:defRPr lang="en-US"/>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8CC7F2-2144-4F55-9E46-40510545191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8792F16-2F5F-40D2-B00B-070E0DED4F80}">
      <dgm:prSet/>
      <dgm:spPr/>
      <dgm:t>
        <a:bodyPr/>
        <a:lstStyle/>
        <a:p>
          <a:pPr rtl="0"/>
          <a:r>
            <a:rPr lang="en-GB" dirty="0" smtClean="0"/>
            <a:t>What will FPGA-based Prototyping do for us?</a:t>
          </a:r>
          <a:endParaRPr lang="en-US" dirty="0"/>
        </a:p>
      </dgm:t>
    </dgm:pt>
    <dgm:pt modelId="{1BF2A452-CC41-4E58-9872-711918851D7C}" type="parTrans" cxnId="{AAB4C357-CC27-4F3D-BCCC-B23CE98D6D21}">
      <dgm:prSet/>
      <dgm:spPr/>
      <dgm:t>
        <a:bodyPr/>
        <a:lstStyle/>
        <a:p>
          <a:endParaRPr lang="en-US"/>
        </a:p>
      </dgm:t>
    </dgm:pt>
    <dgm:pt modelId="{F64B89FD-CBB7-423A-9F4A-AC50CA5C6407}" type="sibTrans" cxnId="{AAB4C357-CC27-4F3D-BCCC-B23CE98D6D21}">
      <dgm:prSet/>
      <dgm:spPr/>
      <dgm:t>
        <a:bodyPr/>
        <a:lstStyle/>
        <a:p>
          <a:endParaRPr lang="en-US"/>
        </a:p>
      </dgm:t>
    </dgm:pt>
    <dgm:pt modelId="{8189921A-D735-45BB-AD74-B3C9D7FD0349}">
      <dgm:prSet/>
      <dgm:spPr/>
      <dgm:t>
        <a:bodyPr/>
        <a:lstStyle/>
        <a:p>
          <a:pPr rtl="0"/>
          <a:r>
            <a:rPr lang="en-GB" dirty="0" smtClean="0"/>
            <a:t>Getting Started</a:t>
          </a:r>
          <a:endParaRPr lang="en-US" dirty="0"/>
        </a:p>
      </dgm:t>
    </dgm:pt>
    <dgm:pt modelId="{3FDA138A-2764-47CF-958B-9EF03CB726C4}" type="parTrans" cxnId="{37A0DC15-83D0-4644-887A-330602212B64}">
      <dgm:prSet/>
      <dgm:spPr/>
      <dgm:t>
        <a:bodyPr/>
        <a:lstStyle/>
        <a:p>
          <a:endParaRPr lang="en-US"/>
        </a:p>
      </dgm:t>
    </dgm:pt>
    <dgm:pt modelId="{63F28B54-3A4A-4AD9-B3B1-318756B12505}" type="sibTrans" cxnId="{37A0DC15-83D0-4644-887A-330602212B64}">
      <dgm:prSet/>
      <dgm:spPr/>
      <dgm:t>
        <a:bodyPr/>
        <a:lstStyle/>
        <a:p>
          <a:endParaRPr lang="en-US"/>
        </a:p>
      </dgm:t>
    </dgm:pt>
    <dgm:pt modelId="{7205ED53-9EC5-4859-9BBE-BBB795348A53}">
      <dgm:prSet/>
      <dgm:spPr/>
      <dgm:t>
        <a:bodyPr/>
        <a:lstStyle/>
        <a:p>
          <a:pPr rtl="0"/>
          <a:r>
            <a:rPr lang="en-GB" dirty="0" smtClean="0"/>
            <a:t>Economic considerations for FPGA hardware</a:t>
          </a:r>
          <a:endParaRPr lang="en-US" dirty="0"/>
        </a:p>
      </dgm:t>
    </dgm:pt>
    <dgm:pt modelId="{F4D70378-9AC2-4EE1-AC4C-132CB2D49B63}" type="parTrans" cxnId="{E53FC8A5-976A-43AF-BFA2-376CAE11DA29}">
      <dgm:prSet/>
      <dgm:spPr/>
      <dgm:t>
        <a:bodyPr/>
        <a:lstStyle/>
        <a:p>
          <a:endParaRPr lang="en-US"/>
        </a:p>
      </dgm:t>
    </dgm:pt>
    <dgm:pt modelId="{46DFBBA8-6577-41CE-B287-82ABD309F9EE}" type="sibTrans" cxnId="{E53FC8A5-976A-43AF-BFA2-376CAE11DA29}">
      <dgm:prSet/>
      <dgm:spPr/>
      <dgm:t>
        <a:bodyPr/>
        <a:lstStyle/>
        <a:p>
          <a:endParaRPr lang="en-US"/>
        </a:p>
      </dgm:t>
    </dgm:pt>
    <dgm:pt modelId="{F83A63C4-B45A-449B-8EA4-B5F1FB9AE22C}">
      <dgm:prSet/>
      <dgm:spPr/>
      <dgm:t>
        <a:bodyPr/>
        <a:lstStyle/>
        <a:p>
          <a:pPr rtl="0"/>
          <a:r>
            <a:rPr lang="en-GB" dirty="0" smtClean="0"/>
            <a:t>Design-for-Prototyping</a:t>
          </a:r>
          <a:endParaRPr lang="en-US" dirty="0"/>
        </a:p>
      </dgm:t>
    </dgm:pt>
    <dgm:pt modelId="{BD4E3B0F-7DF8-46AD-B67C-A8C1EEFC7DB4}" type="parTrans" cxnId="{F4671895-6FBA-452F-9165-15EC582130DC}">
      <dgm:prSet/>
      <dgm:spPr/>
      <dgm:t>
        <a:bodyPr/>
        <a:lstStyle/>
        <a:p>
          <a:endParaRPr lang="en-US"/>
        </a:p>
      </dgm:t>
    </dgm:pt>
    <dgm:pt modelId="{8E673691-AA72-48BA-B1F0-3B5F09EBF8DF}" type="sibTrans" cxnId="{F4671895-6FBA-452F-9165-15EC582130DC}">
      <dgm:prSet/>
      <dgm:spPr/>
      <dgm:t>
        <a:bodyPr/>
        <a:lstStyle/>
        <a:p>
          <a:endParaRPr lang="en-US"/>
        </a:p>
      </dgm:t>
    </dgm:pt>
    <dgm:pt modelId="{2C78B8F4-90F8-417C-BEA1-2448C3D2C354}">
      <dgm:prSet/>
      <dgm:spPr/>
      <dgm:t>
        <a:bodyPr/>
        <a:lstStyle/>
        <a:p>
          <a:pPr rtl="0"/>
          <a:r>
            <a:rPr lang="en-GB" dirty="0" smtClean="0"/>
            <a:t>Return on Investment in FPGA-based Prototyping</a:t>
          </a:r>
          <a:endParaRPr lang="en-US" dirty="0"/>
        </a:p>
      </dgm:t>
    </dgm:pt>
    <dgm:pt modelId="{BDD24AF2-0A93-4D9E-9C79-C44BE4BE6697}" type="parTrans" cxnId="{11369FB3-78C6-485C-B06D-5F51AEE4828E}">
      <dgm:prSet/>
      <dgm:spPr/>
      <dgm:t>
        <a:bodyPr/>
        <a:lstStyle/>
        <a:p>
          <a:endParaRPr lang="en-US"/>
        </a:p>
      </dgm:t>
    </dgm:pt>
    <dgm:pt modelId="{CCE26609-670C-4A29-9788-3F9E0F6BF57E}" type="sibTrans" cxnId="{11369FB3-78C6-485C-B06D-5F51AEE4828E}">
      <dgm:prSet/>
      <dgm:spPr/>
      <dgm:t>
        <a:bodyPr/>
        <a:lstStyle/>
        <a:p>
          <a:endParaRPr lang="en-US"/>
        </a:p>
      </dgm:t>
    </dgm:pt>
    <dgm:pt modelId="{77CF2FAE-6620-4F5E-8FC2-628F69B701F4}" type="pres">
      <dgm:prSet presAssocID="{868CC7F2-2144-4F55-9E46-405105451913}" presName="linear" presStyleCnt="0">
        <dgm:presLayoutVars>
          <dgm:animLvl val="lvl"/>
          <dgm:resizeHandles val="exact"/>
        </dgm:presLayoutVars>
      </dgm:prSet>
      <dgm:spPr/>
    </dgm:pt>
    <dgm:pt modelId="{82033072-E55D-4A18-AB55-CF95BCABA04C}" type="pres">
      <dgm:prSet presAssocID="{E8792F16-2F5F-40D2-B00B-070E0DED4F80}" presName="parentText" presStyleLbl="node1" presStyleIdx="0" presStyleCnt="5">
        <dgm:presLayoutVars>
          <dgm:chMax val="0"/>
          <dgm:bulletEnabled val="1"/>
        </dgm:presLayoutVars>
      </dgm:prSet>
      <dgm:spPr/>
    </dgm:pt>
    <dgm:pt modelId="{60D9E90A-36EC-48EC-AFB7-AEFEE41AE328}" type="pres">
      <dgm:prSet presAssocID="{F64B89FD-CBB7-423A-9F4A-AC50CA5C6407}" presName="spacer" presStyleCnt="0"/>
      <dgm:spPr/>
    </dgm:pt>
    <dgm:pt modelId="{795DFFAB-DD38-48F3-BD49-F02EA0EE73F1}" type="pres">
      <dgm:prSet presAssocID="{8189921A-D735-45BB-AD74-B3C9D7FD0349}" presName="parentText" presStyleLbl="node1" presStyleIdx="1" presStyleCnt="5">
        <dgm:presLayoutVars>
          <dgm:chMax val="0"/>
          <dgm:bulletEnabled val="1"/>
        </dgm:presLayoutVars>
      </dgm:prSet>
      <dgm:spPr/>
    </dgm:pt>
    <dgm:pt modelId="{8655FA98-CFA4-40EF-8CF3-2AE630079B03}" type="pres">
      <dgm:prSet presAssocID="{63F28B54-3A4A-4AD9-B3B1-318756B12505}" presName="spacer" presStyleCnt="0"/>
      <dgm:spPr/>
    </dgm:pt>
    <dgm:pt modelId="{26FD9711-421B-49C8-AF43-4D9079243369}" type="pres">
      <dgm:prSet presAssocID="{7205ED53-9EC5-4859-9BBE-BBB795348A53}" presName="parentText" presStyleLbl="node1" presStyleIdx="2" presStyleCnt="5">
        <dgm:presLayoutVars>
          <dgm:chMax val="0"/>
          <dgm:bulletEnabled val="1"/>
        </dgm:presLayoutVars>
      </dgm:prSet>
      <dgm:spPr/>
    </dgm:pt>
    <dgm:pt modelId="{0BE108C3-A8C9-4C71-B85E-EE97833CAB6C}" type="pres">
      <dgm:prSet presAssocID="{46DFBBA8-6577-41CE-B287-82ABD309F9EE}" presName="spacer" presStyleCnt="0"/>
      <dgm:spPr/>
    </dgm:pt>
    <dgm:pt modelId="{6DB6E720-2EA9-418C-BDBB-C5034467F7F6}" type="pres">
      <dgm:prSet presAssocID="{F83A63C4-B45A-449B-8EA4-B5F1FB9AE22C}" presName="parentText" presStyleLbl="node1" presStyleIdx="3" presStyleCnt="5">
        <dgm:presLayoutVars>
          <dgm:chMax val="0"/>
          <dgm:bulletEnabled val="1"/>
        </dgm:presLayoutVars>
      </dgm:prSet>
      <dgm:spPr/>
    </dgm:pt>
    <dgm:pt modelId="{FAFD4A46-ABF5-4ED3-8BA7-823C24E75B1C}" type="pres">
      <dgm:prSet presAssocID="{8E673691-AA72-48BA-B1F0-3B5F09EBF8DF}" presName="spacer" presStyleCnt="0"/>
      <dgm:spPr/>
    </dgm:pt>
    <dgm:pt modelId="{31570F5E-3A58-4D1B-B658-A83CDEA1A238}" type="pres">
      <dgm:prSet presAssocID="{2C78B8F4-90F8-417C-BEA1-2448C3D2C354}" presName="parentText" presStyleLbl="node1" presStyleIdx="4" presStyleCnt="5">
        <dgm:presLayoutVars>
          <dgm:chMax val="0"/>
          <dgm:bulletEnabled val="1"/>
        </dgm:presLayoutVars>
      </dgm:prSet>
      <dgm:spPr/>
    </dgm:pt>
  </dgm:ptLst>
  <dgm:cxnLst>
    <dgm:cxn modelId="{13D0B373-689A-4D94-A31C-41D8F39D3FA0}" type="presOf" srcId="{E8792F16-2F5F-40D2-B00B-070E0DED4F80}" destId="{82033072-E55D-4A18-AB55-CF95BCABA04C}" srcOrd="0" destOrd="0" presId="urn:microsoft.com/office/officeart/2005/8/layout/vList2"/>
    <dgm:cxn modelId="{68E0CC10-F99C-4F3F-93BD-5DCA38D9E2B1}" type="presOf" srcId="{868CC7F2-2144-4F55-9E46-405105451913}" destId="{77CF2FAE-6620-4F5E-8FC2-628F69B701F4}" srcOrd="0" destOrd="0" presId="urn:microsoft.com/office/officeart/2005/8/layout/vList2"/>
    <dgm:cxn modelId="{AAB4C357-CC27-4F3D-BCCC-B23CE98D6D21}" srcId="{868CC7F2-2144-4F55-9E46-405105451913}" destId="{E8792F16-2F5F-40D2-B00B-070E0DED4F80}" srcOrd="0" destOrd="0" parTransId="{1BF2A452-CC41-4E58-9872-711918851D7C}" sibTransId="{F64B89FD-CBB7-423A-9F4A-AC50CA5C6407}"/>
    <dgm:cxn modelId="{F4671895-6FBA-452F-9165-15EC582130DC}" srcId="{868CC7F2-2144-4F55-9E46-405105451913}" destId="{F83A63C4-B45A-449B-8EA4-B5F1FB9AE22C}" srcOrd="3" destOrd="0" parTransId="{BD4E3B0F-7DF8-46AD-B67C-A8C1EEFC7DB4}" sibTransId="{8E673691-AA72-48BA-B1F0-3B5F09EBF8DF}"/>
    <dgm:cxn modelId="{D91807ED-8B3F-4EFD-9E72-F2932F65B229}" type="presOf" srcId="{8189921A-D735-45BB-AD74-B3C9D7FD0349}" destId="{795DFFAB-DD38-48F3-BD49-F02EA0EE73F1}" srcOrd="0" destOrd="0" presId="urn:microsoft.com/office/officeart/2005/8/layout/vList2"/>
    <dgm:cxn modelId="{ADE781FF-F803-43FA-B836-19DBB47F9528}" type="presOf" srcId="{7205ED53-9EC5-4859-9BBE-BBB795348A53}" destId="{26FD9711-421B-49C8-AF43-4D9079243369}" srcOrd="0" destOrd="0" presId="urn:microsoft.com/office/officeart/2005/8/layout/vList2"/>
    <dgm:cxn modelId="{7C76E260-76D8-4735-9157-50B09E9C5FFC}" type="presOf" srcId="{2C78B8F4-90F8-417C-BEA1-2448C3D2C354}" destId="{31570F5E-3A58-4D1B-B658-A83CDEA1A238}" srcOrd="0" destOrd="0" presId="urn:microsoft.com/office/officeart/2005/8/layout/vList2"/>
    <dgm:cxn modelId="{11369FB3-78C6-485C-B06D-5F51AEE4828E}" srcId="{868CC7F2-2144-4F55-9E46-405105451913}" destId="{2C78B8F4-90F8-417C-BEA1-2448C3D2C354}" srcOrd="4" destOrd="0" parTransId="{BDD24AF2-0A93-4D9E-9C79-C44BE4BE6697}" sibTransId="{CCE26609-670C-4A29-9788-3F9E0F6BF57E}"/>
    <dgm:cxn modelId="{E53FC8A5-976A-43AF-BFA2-376CAE11DA29}" srcId="{868CC7F2-2144-4F55-9E46-405105451913}" destId="{7205ED53-9EC5-4859-9BBE-BBB795348A53}" srcOrd="2" destOrd="0" parTransId="{F4D70378-9AC2-4EE1-AC4C-132CB2D49B63}" sibTransId="{46DFBBA8-6577-41CE-B287-82ABD309F9EE}"/>
    <dgm:cxn modelId="{37A0DC15-83D0-4644-887A-330602212B64}" srcId="{868CC7F2-2144-4F55-9E46-405105451913}" destId="{8189921A-D735-45BB-AD74-B3C9D7FD0349}" srcOrd="1" destOrd="0" parTransId="{3FDA138A-2764-47CF-958B-9EF03CB726C4}" sibTransId="{63F28B54-3A4A-4AD9-B3B1-318756B12505}"/>
    <dgm:cxn modelId="{2B121804-CB0B-4E93-91EC-D3C6B14C0ED8}" type="presOf" srcId="{F83A63C4-B45A-449B-8EA4-B5F1FB9AE22C}" destId="{6DB6E720-2EA9-418C-BDBB-C5034467F7F6}" srcOrd="0" destOrd="0" presId="urn:microsoft.com/office/officeart/2005/8/layout/vList2"/>
    <dgm:cxn modelId="{95101C5C-F01F-4DD0-A517-C91116B31B1B}" type="presParOf" srcId="{77CF2FAE-6620-4F5E-8FC2-628F69B701F4}" destId="{82033072-E55D-4A18-AB55-CF95BCABA04C}" srcOrd="0" destOrd="0" presId="urn:microsoft.com/office/officeart/2005/8/layout/vList2"/>
    <dgm:cxn modelId="{D2EAF3EE-B663-4BAA-A4F0-D3CFE7D207E4}" type="presParOf" srcId="{77CF2FAE-6620-4F5E-8FC2-628F69B701F4}" destId="{60D9E90A-36EC-48EC-AFB7-AEFEE41AE328}" srcOrd="1" destOrd="0" presId="urn:microsoft.com/office/officeart/2005/8/layout/vList2"/>
    <dgm:cxn modelId="{A9C7355B-C03C-4726-B036-DD239EBA0F0B}" type="presParOf" srcId="{77CF2FAE-6620-4F5E-8FC2-628F69B701F4}" destId="{795DFFAB-DD38-48F3-BD49-F02EA0EE73F1}" srcOrd="2" destOrd="0" presId="urn:microsoft.com/office/officeart/2005/8/layout/vList2"/>
    <dgm:cxn modelId="{060BC205-988C-4974-9AFC-1CDDEE16BEBB}" type="presParOf" srcId="{77CF2FAE-6620-4F5E-8FC2-628F69B701F4}" destId="{8655FA98-CFA4-40EF-8CF3-2AE630079B03}" srcOrd="3" destOrd="0" presId="urn:microsoft.com/office/officeart/2005/8/layout/vList2"/>
    <dgm:cxn modelId="{3D01F537-7652-41A3-BBD6-7A64D8A5D59E}" type="presParOf" srcId="{77CF2FAE-6620-4F5E-8FC2-628F69B701F4}" destId="{26FD9711-421B-49C8-AF43-4D9079243369}" srcOrd="4" destOrd="0" presId="urn:microsoft.com/office/officeart/2005/8/layout/vList2"/>
    <dgm:cxn modelId="{B2BD2E7C-FB6B-4E1A-9506-0D6FFF3D6625}" type="presParOf" srcId="{77CF2FAE-6620-4F5E-8FC2-628F69B701F4}" destId="{0BE108C3-A8C9-4C71-B85E-EE97833CAB6C}" srcOrd="5" destOrd="0" presId="urn:microsoft.com/office/officeart/2005/8/layout/vList2"/>
    <dgm:cxn modelId="{6881D233-56B3-4ACF-B7C0-119EA5FFCDE4}" type="presParOf" srcId="{77CF2FAE-6620-4F5E-8FC2-628F69B701F4}" destId="{6DB6E720-2EA9-418C-BDBB-C5034467F7F6}" srcOrd="6" destOrd="0" presId="urn:microsoft.com/office/officeart/2005/8/layout/vList2"/>
    <dgm:cxn modelId="{5EDEDE9C-DAFB-4A58-9965-64707845BFFC}" type="presParOf" srcId="{77CF2FAE-6620-4F5E-8FC2-628F69B701F4}" destId="{FAFD4A46-ABF5-4ED3-8BA7-823C24E75B1C}" srcOrd="7" destOrd="0" presId="urn:microsoft.com/office/officeart/2005/8/layout/vList2"/>
    <dgm:cxn modelId="{DAF6CF6D-0212-415F-A62E-0D9AD743AE98}" type="presParOf" srcId="{77CF2FAE-6620-4F5E-8FC2-628F69B701F4}" destId="{31570F5E-3A58-4D1B-B658-A83CDEA1A238}" srcOrd="8"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99AE0B3-1AB5-4CA7-AD49-46710A5A9F6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BDFAFD3-1597-48AE-8676-83E71C8EA666}">
      <dgm:prSet/>
      <dgm:spPr/>
      <dgm:t>
        <a:bodyPr/>
        <a:lstStyle/>
        <a:p>
          <a:pPr rtl="0"/>
          <a:r>
            <a:rPr lang="en-US" dirty="0" smtClean="0"/>
            <a:t>Board may contain thousands of components</a:t>
          </a:r>
          <a:endParaRPr lang="en-US" dirty="0"/>
        </a:p>
      </dgm:t>
    </dgm:pt>
    <dgm:pt modelId="{39957EA8-31AB-4D5D-A94C-DE3C697DC727}" type="parTrans" cxnId="{1323FDCA-0A37-40AD-9180-840B0E53AC28}">
      <dgm:prSet/>
      <dgm:spPr/>
      <dgm:t>
        <a:bodyPr/>
        <a:lstStyle/>
        <a:p>
          <a:endParaRPr lang="en-US"/>
        </a:p>
      </dgm:t>
    </dgm:pt>
    <dgm:pt modelId="{C3282BC9-6A52-4B1C-800C-6EAE67CE872D}" type="sibTrans" cxnId="{1323FDCA-0A37-40AD-9180-840B0E53AC28}">
      <dgm:prSet/>
      <dgm:spPr/>
      <dgm:t>
        <a:bodyPr/>
        <a:lstStyle/>
        <a:p>
          <a:endParaRPr lang="en-US"/>
        </a:p>
      </dgm:t>
    </dgm:pt>
    <dgm:pt modelId="{12259A87-84BE-4246-8378-EBEA977BA18A}">
      <dgm:prSet/>
      <dgm:spPr/>
      <dgm:t>
        <a:bodyPr/>
        <a:lstStyle/>
        <a:p>
          <a:pPr rtl="0"/>
          <a:r>
            <a:rPr lang="en-US" dirty="0" smtClean="0"/>
            <a:t>e.g. HAPS-54 has over 2000 parts of over 110 types</a:t>
          </a:r>
          <a:endParaRPr lang="en-US" dirty="0"/>
        </a:p>
      </dgm:t>
    </dgm:pt>
    <dgm:pt modelId="{6E12565B-AC51-4D4C-B8DA-730EBF5F9ED5}" type="parTrans" cxnId="{25A5051B-48C3-4C65-9E41-EECE4DD1DDFD}">
      <dgm:prSet/>
      <dgm:spPr/>
      <dgm:t>
        <a:bodyPr/>
        <a:lstStyle/>
        <a:p>
          <a:endParaRPr lang="en-US"/>
        </a:p>
      </dgm:t>
    </dgm:pt>
    <dgm:pt modelId="{0D1F6D92-4CD6-4E55-8504-07237DFB8594}" type="sibTrans" cxnId="{25A5051B-48C3-4C65-9E41-EECE4DD1DDFD}">
      <dgm:prSet/>
      <dgm:spPr/>
      <dgm:t>
        <a:bodyPr/>
        <a:lstStyle/>
        <a:p>
          <a:endParaRPr lang="en-US"/>
        </a:p>
      </dgm:t>
    </dgm:pt>
    <dgm:pt modelId="{5D17FEFF-A94D-4CE0-ADE5-AAD0B16B144E}">
      <dgm:prSet/>
      <dgm:spPr/>
      <dgm:t>
        <a:bodyPr/>
        <a:lstStyle/>
        <a:p>
          <a:pPr rtl="0"/>
          <a:r>
            <a:rPr lang="en-US" dirty="0" smtClean="0"/>
            <a:t>Each component has to be selected, approved, purchased, managed and stored</a:t>
          </a:r>
          <a:endParaRPr lang="en-US" dirty="0"/>
        </a:p>
      </dgm:t>
    </dgm:pt>
    <dgm:pt modelId="{E9125F62-A0F9-45B4-AB33-AA55B7F65F6F}" type="parTrans" cxnId="{8917B3CA-A134-4C49-A25F-280FE9B9F64F}">
      <dgm:prSet/>
      <dgm:spPr/>
      <dgm:t>
        <a:bodyPr/>
        <a:lstStyle/>
        <a:p>
          <a:endParaRPr lang="en-US"/>
        </a:p>
      </dgm:t>
    </dgm:pt>
    <dgm:pt modelId="{17DF5A41-7143-4904-A2B1-E25FEE21C77A}" type="sibTrans" cxnId="{8917B3CA-A134-4C49-A25F-280FE9B9F64F}">
      <dgm:prSet/>
      <dgm:spPr/>
      <dgm:t>
        <a:bodyPr/>
        <a:lstStyle/>
        <a:p>
          <a:endParaRPr lang="en-US"/>
        </a:p>
      </dgm:t>
    </dgm:pt>
    <dgm:pt modelId="{264E48EB-32FD-4C86-98F3-36132BC25F3D}">
      <dgm:prSet/>
      <dgm:spPr/>
      <dgm:t>
        <a:bodyPr/>
        <a:lstStyle/>
        <a:p>
          <a:pPr rtl="0"/>
          <a:r>
            <a:rPr lang="en-US" dirty="0" smtClean="0"/>
            <a:t>Your company will know the cost of management for each component type</a:t>
          </a:r>
          <a:endParaRPr lang="en-US" dirty="0"/>
        </a:p>
      </dgm:t>
    </dgm:pt>
    <dgm:pt modelId="{F058BBCD-A416-41D3-A7E9-1FC7CA0EB936}" type="parTrans" cxnId="{9FB4DCFC-5088-4C1C-BE9C-C0A68D3ADC09}">
      <dgm:prSet/>
      <dgm:spPr/>
      <dgm:t>
        <a:bodyPr/>
        <a:lstStyle/>
        <a:p>
          <a:endParaRPr lang="en-US"/>
        </a:p>
      </dgm:t>
    </dgm:pt>
    <dgm:pt modelId="{6ABE6CCE-CAD4-40EF-AFA9-1E437AFC6ABA}" type="sibTrans" cxnId="{9FB4DCFC-5088-4C1C-BE9C-C0A68D3ADC09}">
      <dgm:prSet/>
      <dgm:spPr/>
      <dgm:t>
        <a:bodyPr/>
        <a:lstStyle/>
        <a:p>
          <a:endParaRPr lang="en-US"/>
        </a:p>
      </dgm:t>
    </dgm:pt>
    <dgm:pt modelId="{4A676EED-DDB4-42D3-B5F3-80D400390BE2}">
      <dgm:prSet/>
      <dgm:spPr/>
      <dgm:t>
        <a:bodyPr/>
        <a:lstStyle/>
        <a:p>
          <a:pPr rtl="0"/>
          <a:r>
            <a:rPr lang="en-US" dirty="0" smtClean="0"/>
            <a:t>If board is to be re-used and maintained over multiple projects, this cost is important.</a:t>
          </a:r>
          <a:endParaRPr lang="en-US" dirty="0"/>
        </a:p>
      </dgm:t>
    </dgm:pt>
    <dgm:pt modelId="{13B27A7E-10D8-4042-BA9D-B7926BAB229B}" type="parTrans" cxnId="{D757A2ED-38E0-4895-8546-C8A24F317513}">
      <dgm:prSet/>
      <dgm:spPr/>
      <dgm:t>
        <a:bodyPr/>
        <a:lstStyle/>
        <a:p>
          <a:endParaRPr lang="en-US"/>
        </a:p>
      </dgm:t>
    </dgm:pt>
    <dgm:pt modelId="{AB512FD1-3BCC-4619-903E-6749F494583F}" type="sibTrans" cxnId="{D757A2ED-38E0-4895-8546-C8A24F317513}">
      <dgm:prSet/>
      <dgm:spPr/>
      <dgm:t>
        <a:bodyPr/>
        <a:lstStyle/>
        <a:p>
          <a:endParaRPr lang="en-US"/>
        </a:p>
      </dgm:t>
    </dgm:pt>
    <dgm:pt modelId="{60D6BA42-FFFC-4783-964C-D0EC5474D2F3}">
      <dgm:prSet/>
      <dgm:spPr/>
      <dgm:t>
        <a:bodyPr/>
        <a:lstStyle/>
        <a:p>
          <a:pPr rtl="0"/>
          <a:r>
            <a:rPr lang="en-US" dirty="0" smtClean="0"/>
            <a:t>A new board may be required at short notice</a:t>
          </a:r>
          <a:endParaRPr lang="en-US" dirty="0"/>
        </a:p>
      </dgm:t>
    </dgm:pt>
    <dgm:pt modelId="{6923E5FC-64A2-4DF5-86A4-CB6D47923896}" type="parTrans" cxnId="{6AE95E3E-AABB-44AE-B655-E9BBA43BA09A}">
      <dgm:prSet/>
      <dgm:spPr/>
      <dgm:t>
        <a:bodyPr/>
        <a:lstStyle/>
        <a:p>
          <a:endParaRPr lang="en-US"/>
        </a:p>
      </dgm:t>
    </dgm:pt>
    <dgm:pt modelId="{F05E39D7-984D-4337-89C5-4636780550A7}" type="sibTrans" cxnId="{6AE95E3E-AABB-44AE-B655-E9BBA43BA09A}">
      <dgm:prSet/>
      <dgm:spPr/>
      <dgm:t>
        <a:bodyPr/>
        <a:lstStyle/>
        <a:p>
          <a:endParaRPr lang="en-US"/>
        </a:p>
      </dgm:t>
    </dgm:pt>
    <dgm:pt modelId="{BFB00DB4-6861-4AB9-A500-E4923D2BDE28}">
      <dgm:prSet/>
      <dgm:spPr/>
      <dgm:t>
        <a:bodyPr/>
        <a:lstStyle/>
        <a:p>
          <a:pPr rtl="0"/>
          <a:r>
            <a:rPr lang="en-US" dirty="0" smtClean="0"/>
            <a:t>Completed boards may also need to be stocked</a:t>
          </a:r>
          <a:endParaRPr lang="en-US" dirty="0"/>
        </a:p>
      </dgm:t>
    </dgm:pt>
    <dgm:pt modelId="{2D362307-41D4-4A7B-97BD-7C9199347DB9}" type="parTrans" cxnId="{5A8F496B-3E45-4F51-A99B-94D37A656588}">
      <dgm:prSet/>
      <dgm:spPr/>
      <dgm:t>
        <a:bodyPr/>
        <a:lstStyle/>
        <a:p>
          <a:endParaRPr lang="en-US"/>
        </a:p>
      </dgm:t>
    </dgm:pt>
    <dgm:pt modelId="{9CE00710-AEE7-4D44-B01C-F98B9947D098}" type="sibTrans" cxnId="{5A8F496B-3E45-4F51-A99B-94D37A656588}">
      <dgm:prSet/>
      <dgm:spPr/>
      <dgm:t>
        <a:bodyPr/>
        <a:lstStyle/>
        <a:p>
          <a:endParaRPr lang="en-US"/>
        </a:p>
      </dgm:t>
    </dgm:pt>
    <dgm:pt modelId="{32F184AF-5080-4758-A0A2-3E9755EF381D}">
      <dgm:prSet/>
      <dgm:spPr/>
      <dgm:t>
        <a:bodyPr/>
        <a:lstStyle/>
        <a:p>
          <a:pPr rtl="0"/>
          <a:endParaRPr lang="en-US" dirty="0"/>
        </a:p>
      </dgm:t>
    </dgm:pt>
    <dgm:pt modelId="{463F0957-1652-4F9C-AE4C-8D646A979A64}" type="parTrans" cxnId="{03BC9FCF-41B9-4EEC-BF53-5ACB2B82D5DC}">
      <dgm:prSet/>
      <dgm:spPr/>
      <dgm:t>
        <a:bodyPr/>
        <a:lstStyle/>
        <a:p>
          <a:endParaRPr lang="en-US"/>
        </a:p>
      </dgm:t>
    </dgm:pt>
    <dgm:pt modelId="{FD787A0E-5CAB-47A9-B384-96E9DBBE9DA3}" type="sibTrans" cxnId="{03BC9FCF-41B9-4EEC-BF53-5ACB2B82D5DC}">
      <dgm:prSet/>
      <dgm:spPr/>
      <dgm:t>
        <a:bodyPr/>
        <a:lstStyle/>
        <a:p>
          <a:endParaRPr lang="en-US"/>
        </a:p>
      </dgm:t>
    </dgm:pt>
    <dgm:pt modelId="{F6B70715-FD3D-4031-8BE8-66DB3091BFA7}" type="pres">
      <dgm:prSet presAssocID="{A99AE0B3-1AB5-4CA7-AD49-46710A5A9F67}" presName="linear" presStyleCnt="0">
        <dgm:presLayoutVars>
          <dgm:animLvl val="lvl"/>
          <dgm:resizeHandles val="exact"/>
        </dgm:presLayoutVars>
      </dgm:prSet>
      <dgm:spPr/>
    </dgm:pt>
    <dgm:pt modelId="{D0C0B851-0086-498F-A7EC-977DA474FFBE}" type="pres">
      <dgm:prSet presAssocID="{6BDFAFD3-1597-48AE-8676-83E71C8EA666}" presName="parentText" presStyleLbl="node1" presStyleIdx="0" presStyleCnt="3">
        <dgm:presLayoutVars>
          <dgm:chMax val="0"/>
          <dgm:bulletEnabled val="1"/>
        </dgm:presLayoutVars>
      </dgm:prSet>
      <dgm:spPr/>
    </dgm:pt>
    <dgm:pt modelId="{FE7E3B0E-5A88-4507-975F-3D57B91304B1}" type="pres">
      <dgm:prSet presAssocID="{6BDFAFD3-1597-48AE-8676-83E71C8EA666}" presName="childText" presStyleLbl="revTx" presStyleIdx="0" presStyleCnt="2">
        <dgm:presLayoutVars>
          <dgm:bulletEnabled val="1"/>
        </dgm:presLayoutVars>
      </dgm:prSet>
      <dgm:spPr/>
    </dgm:pt>
    <dgm:pt modelId="{06C1CF46-3A79-42FD-AA4B-661FF7CEAA1B}" type="pres">
      <dgm:prSet presAssocID="{5D17FEFF-A94D-4CE0-ADE5-AAD0B16B144E}" presName="parentText" presStyleLbl="node1" presStyleIdx="1" presStyleCnt="3">
        <dgm:presLayoutVars>
          <dgm:chMax val="0"/>
          <dgm:bulletEnabled val="1"/>
        </dgm:presLayoutVars>
      </dgm:prSet>
      <dgm:spPr/>
    </dgm:pt>
    <dgm:pt modelId="{4C298BC4-18EA-49C9-8251-9E579A1D6737}" type="pres">
      <dgm:prSet presAssocID="{5D17FEFF-A94D-4CE0-ADE5-AAD0B16B144E}" presName="childText" presStyleLbl="revTx" presStyleIdx="1" presStyleCnt="2">
        <dgm:presLayoutVars>
          <dgm:bulletEnabled val="1"/>
        </dgm:presLayoutVars>
      </dgm:prSet>
      <dgm:spPr/>
    </dgm:pt>
    <dgm:pt modelId="{4F94D86A-6E55-4AD0-9E71-877FBFA2FEB4}" type="pres">
      <dgm:prSet presAssocID="{32F184AF-5080-4758-A0A2-3E9755EF381D}" presName="parentText" presStyleLbl="node1" presStyleIdx="2" presStyleCnt="3">
        <dgm:presLayoutVars>
          <dgm:chMax val="0"/>
          <dgm:bulletEnabled val="1"/>
        </dgm:presLayoutVars>
      </dgm:prSet>
      <dgm:spPr/>
    </dgm:pt>
  </dgm:ptLst>
  <dgm:cxnLst>
    <dgm:cxn modelId="{193E3B10-FC05-4D10-A4C4-B877D67DCAE6}" type="presOf" srcId="{6BDFAFD3-1597-48AE-8676-83E71C8EA666}" destId="{D0C0B851-0086-498F-A7EC-977DA474FFBE}" srcOrd="0" destOrd="0" presId="urn:microsoft.com/office/officeart/2005/8/layout/vList2"/>
    <dgm:cxn modelId="{50AFCDCC-6831-4640-8BB0-034DA320BEF2}" type="presOf" srcId="{5D17FEFF-A94D-4CE0-ADE5-AAD0B16B144E}" destId="{06C1CF46-3A79-42FD-AA4B-661FF7CEAA1B}" srcOrd="0" destOrd="0" presId="urn:microsoft.com/office/officeart/2005/8/layout/vList2"/>
    <dgm:cxn modelId="{8068315B-C28F-451A-B493-880A494DDE5C}" type="presOf" srcId="{4A676EED-DDB4-42D3-B5F3-80D400390BE2}" destId="{4C298BC4-18EA-49C9-8251-9E579A1D6737}" srcOrd="0" destOrd="1" presId="urn:microsoft.com/office/officeart/2005/8/layout/vList2"/>
    <dgm:cxn modelId="{0A0317C1-B84A-4B82-93A3-133ECF86BACD}" type="presOf" srcId="{A99AE0B3-1AB5-4CA7-AD49-46710A5A9F67}" destId="{F6B70715-FD3D-4031-8BE8-66DB3091BFA7}" srcOrd="0" destOrd="0" presId="urn:microsoft.com/office/officeart/2005/8/layout/vList2"/>
    <dgm:cxn modelId="{5AF8BA09-E057-48CD-B9B5-629BD905D5F7}" type="presOf" srcId="{264E48EB-32FD-4C86-98F3-36132BC25F3D}" destId="{4C298BC4-18EA-49C9-8251-9E579A1D6737}" srcOrd="0" destOrd="0" presId="urn:microsoft.com/office/officeart/2005/8/layout/vList2"/>
    <dgm:cxn modelId="{5767CF01-8862-4005-87D7-E60520B9B462}" type="presOf" srcId="{60D6BA42-FFFC-4783-964C-D0EC5474D2F3}" destId="{4C298BC4-18EA-49C9-8251-9E579A1D6737}" srcOrd="0" destOrd="2" presId="urn:microsoft.com/office/officeart/2005/8/layout/vList2"/>
    <dgm:cxn modelId="{6AE95E3E-AABB-44AE-B655-E9BBA43BA09A}" srcId="{4A676EED-DDB4-42D3-B5F3-80D400390BE2}" destId="{60D6BA42-FFFC-4783-964C-D0EC5474D2F3}" srcOrd="0" destOrd="0" parTransId="{6923E5FC-64A2-4DF5-86A4-CB6D47923896}" sibTransId="{F05E39D7-984D-4337-89C5-4636780550A7}"/>
    <dgm:cxn modelId="{ADB695A0-1C2C-40EB-B967-4CE3C299AC93}" type="presOf" srcId="{32F184AF-5080-4758-A0A2-3E9755EF381D}" destId="{4F94D86A-6E55-4AD0-9E71-877FBFA2FEB4}" srcOrd="0" destOrd="0" presId="urn:microsoft.com/office/officeart/2005/8/layout/vList2"/>
    <dgm:cxn modelId="{9FB4DCFC-5088-4C1C-BE9C-C0A68D3ADC09}" srcId="{5D17FEFF-A94D-4CE0-ADE5-AAD0B16B144E}" destId="{264E48EB-32FD-4C86-98F3-36132BC25F3D}" srcOrd="0" destOrd="0" parTransId="{F058BBCD-A416-41D3-A7E9-1FC7CA0EB936}" sibTransId="{6ABE6CCE-CAD4-40EF-AFA9-1E437AFC6ABA}"/>
    <dgm:cxn modelId="{1323FDCA-0A37-40AD-9180-840B0E53AC28}" srcId="{A99AE0B3-1AB5-4CA7-AD49-46710A5A9F67}" destId="{6BDFAFD3-1597-48AE-8676-83E71C8EA666}" srcOrd="0" destOrd="0" parTransId="{39957EA8-31AB-4D5D-A94C-DE3C697DC727}" sibTransId="{C3282BC9-6A52-4B1C-800C-6EAE67CE872D}"/>
    <dgm:cxn modelId="{5A8F496B-3E45-4F51-A99B-94D37A656588}" srcId="{4A676EED-DDB4-42D3-B5F3-80D400390BE2}" destId="{BFB00DB4-6861-4AB9-A500-E4923D2BDE28}" srcOrd="1" destOrd="0" parTransId="{2D362307-41D4-4A7B-97BD-7C9199347DB9}" sibTransId="{9CE00710-AEE7-4D44-B01C-F98B9947D098}"/>
    <dgm:cxn modelId="{25A5051B-48C3-4C65-9E41-EECE4DD1DDFD}" srcId="{6BDFAFD3-1597-48AE-8676-83E71C8EA666}" destId="{12259A87-84BE-4246-8378-EBEA977BA18A}" srcOrd="0" destOrd="0" parTransId="{6E12565B-AC51-4D4C-B8DA-730EBF5F9ED5}" sibTransId="{0D1F6D92-4CD6-4E55-8504-07237DFB8594}"/>
    <dgm:cxn modelId="{03BC9FCF-41B9-4EEC-BF53-5ACB2B82D5DC}" srcId="{A99AE0B3-1AB5-4CA7-AD49-46710A5A9F67}" destId="{32F184AF-5080-4758-A0A2-3E9755EF381D}" srcOrd="2" destOrd="0" parTransId="{463F0957-1652-4F9C-AE4C-8D646A979A64}" sibTransId="{FD787A0E-5CAB-47A9-B384-96E9DBBE9DA3}"/>
    <dgm:cxn modelId="{D757A2ED-38E0-4895-8546-C8A24F317513}" srcId="{5D17FEFF-A94D-4CE0-ADE5-AAD0B16B144E}" destId="{4A676EED-DDB4-42D3-B5F3-80D400390BE2}" srcOrd="1" destOrd="0" parTransId="{13B27A7E-10D8-4042-BA9D-B7926BAB229B}" sibTransId="{AB512FD1-3BCC-4619-903E-6749F494583F}"/>
    <dgm:cxn modelId="{70B42CA7-C4A2-44C2-AF75-3C6A7D054283}" type="presOf" srcId="{BFB00DB4-6861-4AB9-A500-E4923D2BDE28}" destId="{4C298BC4-18EA-49C9-8251-9E579A1D6737}" srcOrd="0" destOrd="3" presId="urn:microsoft.com/office/officeart/2005/8/layout/vList2"/>
    <dgm:cxn modelId="{8917B3CA-A134-4C49-A25F-280FE9B9F64F}" srcId="{A99AE0B3-1AB5-4CA7-AD49-46710A5A9F67}" destId="{5D17FEFF-A94D-4CE0-ADE5-AAD0B16B144E}" srcOrd="1" destOrd="0" parTransId="{E9125F62-A0F9-45B4-AB33-AA55B7F65F6F}" sibTransId="{17DF5A41-7143-4904-A2B1-E25FEE21C77A}"/>
    <dgm:cxn modelId="{DB4C244F-8AB7-4F96-8B8F-625F29922B0C}" type="presOf" srcId="{12259A87-84BE-4246-8378-EBEA977BA18A}" destId="{FE7E3B0E-5A88-4507-975F-3D57B91304B1}" srcOrd="0" destOrd="0" presId="urn:microsoft.com/office/officeart/2005/8/layout/vList2"/>
    <dgm:cxn modelId="{FA48BD7B-A72D-458A-A347-0F041F9FCA6D}" type="presParOf" srcId="{F6B70715-FD3D-4031-8BE8-66DB3091BFA7}" destId="{D0C0B851-0086-498F-A7EC-977DA474FFBE}" srcOrd="0" destOrd="0" presId="urn:microsoft.com/office/officeart/2005/8/layout/vList2"/>
    <dgm:cxn modelId="{C4BC0877-70D3-4134-AF21-40EB29F861FE}" type="presParOf" srcId="{F6B70715-FD3D-4031-8BE8-66DB3091BFA7}" destId="{FE7E3B0E-5A88-4507-975F-3D57B91304B1}" srcOrd="1" destOrd="0" presId="urn:microsoft.com/office/officeart/2005/8/layout/vList2"/>
    <dgm:cxn modelId="{11115283-3E6F-4144-B36E-3E1413750278}" type="presParOf" srcId="{F6B70715-FD3D-4031-8BE8-66DB3091BFA7}" destId="{06C1CF46-3A79-42FD-AA4B-661FF7CEAA1B}" srcOrd="2" destOrd="0" presId="urn:microsoft.com/office/officeart/2005/8/layout/vList2"/>
    <dgm:cxn modelId="{BEFB446A-291F-4A70-A61B-9BEA0D2CE829}" type="presParOf" srcId="{F6B70715-FD3D-4031-8BE8-66DB3091BFA7}" destId="{4C298BC4-18EA-49C9-8251-9E579A1D6737}" srcOrd="3" destOrd="0" presId="urn:microsoft.com/office/officeart/2005/8/layout/vList2"/>
    <dgm:cxn modelId="{3AEC8E4C-C9B3-45C7-B0E6-C6BBFB594395}" type="presParOf" srcId="{F6B70715-FD3D-4031-8BE8-66DB3091BFA7}" destId="{4F94D86A-6E55-4AD0-9E71-877FBFA2FEB4}" srcOrd="4"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6AD77A6-D456-4959-B0CB-4F1EFE30FE5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B5F67C7C-3864-4DD8-B012-A3044C5F11EB}">
      <dgm:prSet/>
      <dgm:spPr/>
      <dgm:t>
        <a:bodyPr/>
        <a:lstStyle/>
        <a:p>
          <a:pPr rtl="0"/>
          <a:r>
            <a:rPr lang="en-US" dirty="0" smtClean="0"/>
            <a:t>Board development requires </a:t>
          </a:r>
          <a:r>
            <a:rPr lang="en-US" b="1" dirty="0" smtClean="0"/>
            <a:t>FPGA Expertise</a:t>
          </a:r>
          <a:endParaRPr lang="en-US" b="1" dirty="0"/>
        </a:p>
      </dgm:t>
    </dgm:pt>
    <dgm:pt modelId="{9587CA22-4BB4-47B1-848D-043523DFDD1F}" type="parTrans" cxnId="{FF12684B-715C-44AB-B310-6376B8EA539B}">
      <dgm:prSet/>
      <dgm:spPr/>
      <dgm:t>
        <a:bodyPr/>
        <a:lstStyle/>
        <a:p>
          <a:endParaRPr lang="en-US"/>
        </a:p>
      </dgm:t>
    </dgm:pt>
    <dgm:pt modelId="{08019369-6237-4B5C-A877-35F854DFFE11}" type="sibTrans" cxnId="{FF12684B-715C-44AB-B310-6376B8EA539B}">
      <dgm:prSet/>
      <dgm:spPr/>
      <dgm:t>
        <a:bodyPr/>
        <a:lstStyle/>
        <a:p>
          <a:endParaRPr lang="en-US"/>
        </a:p>
      </dgm:t>
    </dgm:pt>
    <dgm:pt modelId="{6498DF8D-BE7B-4273-9B34-69A7FDD1DC96}">
      <dgm:prSet/>
      <dgm:spPr/>
      <dgm:t>
        <a:bodyPr/>
        <a:lstStyle/>
        <a:p>
          <a:pPr rtl="0"/>
          <a:r>
            <a:rPr lang="en-GB" dirty="0" smtClean="0"/>
            <a:t>FPGA Experts are in high demand</a:t>
          </a:r>
          <a:endParaRPr lang="en-US" dirty="0"/>
        </a:p>
      </dgm:t>
    </dgm:pt>
    <dgm:pt modelId="{A2878338-A947-4413-AF5D-D07A9E19D6C2}" type="parTrans" cxnId="{684AEA69-A138-44F5-9531-B3683A317923}">
      <dgm:prSet/>
      <dgm:spPr/>
      <dgm:t>
        <a:bodyPr/>
        <a:lstStyle/>
        <a:p>
          <a:endParaRPr lang="en-US"/>
        </a:p>
      </dgm:t>
    </dgm:pt>
    <dgm:pt modelId="{B8829B0C-5DEE-498C-8C69-1E6A7050E6C2}" type="sibTrans" cxnId="{684AEA69-A138-44F5-9531-B3683A317923}">
      <dgm:prSet/>
      <dgm:spPr/>
      <dgm:t>
        <a:bodyPr/>
        <a:lstStyle/>
        <a:p>
          <a:endParaRPr lang="en-US"/>
        </a:p>
      </dgm:t>
    </dgm:pt>
    <dgm:pt modelId="{1E7FD52B-2BB5-4603-8D38-65A501F76F5D}">
      <dgm:prSet/>
      <dgm:spPr/>
      <dgm:t>
        <a:bodyPr/>
        <a:lstStyle/>
        <a:p>
          <a:pPr rtl="0"/>
          <a:r>
            <a:rPr lang="en-US" dirty="0" smtClean="0"/>
            <a:t>First-time Prototype Projects are often under-resourced.</a:t>
          </a:r>
          <a:endParaRPr lang="en-US" dirty="0"/>
        </a:p>
      </dgm:t>
    </dgm:pt>
    <dgm:pt modelId="{1F4D00B7-DB67-4402-8EA2-53B7BF1FDFE7}" type="parTrans" cxnId="{B14ED58B-2A8F-4CBC-A56B-C4D56AB17B4F}">
      <dgm:prSet/>
      <dgm:spPr/>
      <dgm:t>
        <a:bodyPr/>
        <a:lstStyle/>
        <a:p>
          <a:endParaRPr lang="en-US"/>
        </a:p>
      </dgm:t>
    </dgm:pt>
    <dgm:pt modelId="{FDDE00BC-CEF6-4F3A-BDDB-A15D5E64ACAA}" type="sibTrans" cxnId="{B14ED58B-2A8F-4CBC-A56B-C4D56AB17B4F}">
      <dgm:prSet/>
      <dgm:spPr/>
      <dgm:t>
        <a:bodyPr/>
        <a:lstStyle/>
        <a:p>
          <a:endParaRPr lang="en-US"/>
        </a:p>
      </dgm:t>
    </dgm:pt>
    <dgm:pt modelId="{CB039AB6-221B-466E-A2E2-0C8F4A7A0302}">
      <dgm:prSet/>
      <dgm:spPr/>
      <dgm:t>
        <a:bodyPr/>
        <a:lstStyle/>
        <a:p>
          <a:pPr rtl="0"/>
          <a:r>
            <a:rPr lang="en-US" dirty="0" smtClean="0"/>
            <a:t>When prototypes are deployed, users will need quick turn-around on bug fixes or new builds</a:t>
          </a:r>
          <a:endParaRPr lang="en-US" dirty="0"/>
        </a:p>
      </dgm:t>
    </dgm:pt>
    <dgm:pt modelId="{257E8797-32E7-4D97-9450-D4CB600AFB64}" type="parTrans" cxnId="{09195712-8883-4EEF-8859-6F52BCABE6A5}">
      <dgm:prSet/>
      <dgm:spPr/>
      <dgm:t>
        <a:bodyPr/>
        <a:lstStyle/>
        <a:p>
          <a:endParaRPr lang="en-US"/>
        </a:p>
      </dgm:t>
    </dgm:pt>
    <dgm:pt modelId="{CE42CD75-D7F6-4CA2-901F-51197C74364F}" type="sibTrans" cxnId="{09195712-8883-4EEF-8859-6F52BCABE6A5}">
      <dgm:prSet/>
      <dgm:spPr/>
      <dgm:t>
        <a:bodyPr/>
        <a:lstStyle/>
        <a:p>
          <a:endParaRPr lang="en-US"/>
        </a:p>
      </dgm:t>
    </dgm:pt>
    <dgm:pt modelId="{79B27F2B-6C59-4076-B107-4A53068BAA14}">
      <dgm:prSet/>
      <dgm:spPr/>
      <dgm:t>
        <a:bodyPr/>
        <a:lstStyle/>
        <a:p>
          <a:pPr rtl="0"/>
          <a:r>
            <a:rPr lang="en-US" dirty="0" smtClean="0"/>
            <a:t>FPGA expertise is better employed debugging the ASIC than building and debugging the boards</a:t>
          </a:r>
          <a:endParaRPr lang="en-US" dirty="0"/>
        </a:p>
      </dgm:t>
    </dgm:pt>
    <dgm:pt modelId="{22F2C46A-C88A-4316-AC2B-FC1626A9A0F4}" type="parTrans" cxnId="{B4505301-09F6-4125-8D20-7549A3C6BA6C}">
      <dgm:prSet/>
      <dgm:spPr/>
      <dgm:t>
        <a:bodyPr/>
        <a:lstStyle/>
        <a:p>
          <a:endParaRPr lang="en-US"/>
        </a:p>
      </dgm:t>
    </dgm:pt>
    <dgm:pt modelId="{FB349C43-E26E-400A-B700-15B7EB444FCB}" type="sibTrans" cxnId="{B4505301-09F6-4125-8D20-7549A3C6BA6C}">
      <dgm:prSet/>
      <dgm:spPr/>
      <dgm:t>
        <a:bodyPr/>
        <a:lstStyle/>
        <a:p>
          <a:endParaRPr lang="en-US"/>
        </a:p>
      </dgm:t>
    </dgm:pt>
    <dgm:pt modelId="{DED73DBF-B57C-4623-BF18-E5C356566A04}">
      <dgm:prSet/>
      <dgm:spPr/>
      <dgm:t>
        <a:bodyPr/>
        <a:lstStyle/>
        <a:p>
          <a:pPr rtl="0"/>
          <a:endParaRPr lang="en-US" dirty="0"/>
        </a:p>
      </dgm:t>
    </dgm:pt>
    <dgm:pt modelId="{116162E2-7B41-45BC-9299-33168FB37959}" type="parTrans" cxnId="{E50477F0-5F54-4053-A7B8-BF867EA3C4AC}">
      <dgm:prSet/>
      <dgm:spPr/>
      <dgm:t>
        <a:bodyPr/>
        <a:lstStyle/>
        <a:p>
          <a:endParaRPr lang="en-US"/>
        </a:p>
      </dgm:t>
    </dgm:pt>
    <dgm:pt modelId="{91E8420C-4F32-4698-80BE-1DA499C70E55}" type="sibTrans" cxnId="{E50477F0-5F54-4053-A7B8-BF867EA3C4AC}">
      <dgm:prSet/>
      <dgm:spPr/>
      <dgm:t>
        <a:bodyPr/>
        <a:lstStyle/>
        <a:p>
          <a:endParaRPr lang="en-US"/>
        </a:p>
      </dgm:t>
    </dgm:pt>
    <dgm:pt modelId="{63E2C3D0-D5FF-4481-8223-ED7241D9FEC4}" type="pres">
      <dgm:prSet presAssocID="{36AD77A6-D456-4959-B0CB-4F1EFE30FE5E}" presName="linear" presStyleCnt="0">
        <dgm:presLayoutVars>
          <dgm:animLvl val="lvl"/>
          <dgm:resizeHandles val="exact"/>
        </dgm:presLayoutVars>
      </dgm:prSet>
      <dgm:spPr/>
    </dgm:pt>
    <dgm:pt modelId="{09F6EAB8-6606-4A3F-B58F-EC906906326F}" type="pres">
      <dgm:prSet presAssocID="{B5F67C7C-3864-4DD8-B012-A3044C5F11EB}" presName="parentText" presStyleLbl="node1" presStyleIdx="0" presStyleCnt="2">
        <dgm:presLayoutVars>
          <dgm:chMax val="0"/>
          <dgm:bulletEnabled val="1"/>
        </dgm:presLayoutVars>
      </dgm:prSet>
      <dgm:spPr/>
    </dgm:pt>
    <dgm:pt modelId="{72D2C026-C491-4E77-A1EB-05F6DF8CCFF3}" type="pres">
      <dgm:prSet presAssocID="{B5F67C7C-3864-4DD8-B012-A3044C5F11EB}" presName="childText" presStyleLbl="revTx" presStyleIdx="0" presStyleCnt="2">
        <dgm:presLayoutVars>
          <dgm:bulletEnabled val="1"/>
        </dgm:presLayoutVars>
      </dgm:prSet>
      <dgm:spPr/>
    </dgm:pt>
    <dgm:pt modelId="{2EFDF45F-8B45-453C-948E-00A35F26444A}" type="pres">
      <dgm:prSet presAssocID="{CB039AB6-221B-466E-A2E2-0C8F4A7A0302}" presName="parentText" presStyleLbl="node1" presStyleIdx="1" presStyleCnt="2">
        <dgm:presLayoutVars>
          <dgm:chMax val="0"/>
          <dgm:bulletEnabled val="1"/>
        </dgm:presLayoutVars>
      </dgm:prSet>
      <dgm:spPr/>
    </dgm:pt>
    <dgm:pt modelId="{0BE65ABC-8A1C-4F9E-A42D-A469505E1E59}" type="pres">
      <dgm:prSet presAssocID="{CB039AB6-221B-466E-A2E2-0C8F4A7A0302}" presName="childText" presStyleLbl="revTx" presStyleIdx="1" presStyleCnt="2">
        <dgm:presLayoutVars>
          <dgm:bulletEnabled val="1"/>
        </dgm:presLayoutVars>
      </dgm:prSet>
      <dgm:spPr/>
    </dgm:pt>
  </dgm:ptLst>
  <dgm:cxnLst>
    <dgm:cxn modelId="{B14ED58B-2A8F-4CBC-A56B-C4D56AB17B4F}" srcId="{B5F67C7C-3864-4DD8-B012-A3044C5F11EB}" destId="{1E7FD52B-2BB5-4603-8D38-65A501F76F5D}" srcOrd="1" destOrd="0" parTransId="{1F4D00B7-DB67-4402-8EA2-53B7BF1FDFE7}" sibTransId="{FDDE00BC-CEF6-4F3A-BDDB-A15D5E64ACAA}"/>
    <dgm:cxn modelId="{684AEA69-A138-44F5-9531-B3683A317923}" srcId="{B5F67C7C-3864-4DD8-B012-A3044C5F11EB}" destId="{6498DF8D-BE7B-4273-9B34-69A7FDD1DC96}" srcOrd="0" destOrd="0" parTransId="{A2878338-A947-4413-AF5D-D07A9E19D6C2}" sibTransId="{B8829B0C-5DEE-498C-8C69-1E6A7050E6C2}"/>
    <dgm:cxn modelId="{FF12684B-715C-44AB-B310-6376B8EA539B}" srcId="{36AD77A6-D456-4959-B0CB-4F1EFE30FE5E}" destId="{B5F67C7C-3864-4DD8-B012-A3044C5F11EB}" srcOrd="0" destOrd="0" parTransId="{9587CA22-4BB4-47B1-848D-043523DFDD1F}" sibTransId="{08019369-6237-4B5C-A877-35F854DFFE11}"/>
    <dgm:cxn modelId="{78A1D131-2D38-48F1-B3BA-837B4A05235D}" type="presOf" srcId="{79B27F2B-6C59-4076-B107-4A53068BAA14}" destId="{0BE65ABC-8A1C-4F9E-A42D-A469505E1E59}" srcOrd="0" destOrd="0" presId="urn:microsoft.com/office/officeart/2005/8/layout/vList2"/>
    <dgm:cxn modelId="{E50477F0-5F54-4053-A7B8-BF867EA3C4AC}" srcId="{79B27F2B-6C59-4076-B107-4A53068BAA14}" destId="{DED73DBF-B57C-4623-BF18-E5C356566A04}" srcOrd="0" destOrd="0" parTransId="{116162E2-7B41-45BC-9299-33168FB37959}" sibTransId="{91E8420C-4F32-4698-80BE-1DA499C70E55}"/>
    <dgm:cxn modelId="{B4505301-09F6-4125-8D20-7549A3C6BA6C}" srcId="{CB039AB6-221B-466E-A2E2-0C8F4A7A0302}" destId="{79B27F2B-6C59-4076-B107-4A53068BAA14}" srcOrd="0" destOrd="0" parTransId="{22F2C46A-C88A-4316-AC2B-FC1626A9A0F4}" sibTransId="{FB349C43-E26E-400A-B700-15B7EB444FCB}"/>
    <dgm:cxn modelId="{09195712-8883-4EEF-8859-6F52BCABE6A5}" srcId="{36AD77A6-D456-4959-B0CB-4F1EFE30FE5E}" destId="{CB039AB6-221B-466E-A2E2-0C8F4A7A0302}" srcOrd="1" destOrd="0" parTransId="{257E8797-32E7-4D97-9450-D4CB600AFB64}" sibTransId="{CE42CD75-D7F6-4CA2-901F-51197C74364F}"/>
    <dgm:cxn modelId="{68E2694C-B4FF-4B7A-84DF-D6CDDEB53463}" type="presOf" srcId="{36AD77A6-D456-4959-B0CB-4F1EFE30FE5E}" destId="{63E2C3D0-D5FF-4481-8223-ED7241D9FEC4}" srcOrd="0" destOrd="0" presId="urn:microsoft.com/office/officeart/2005/8/layout/vList2"/>
    <dgm:cxn modelId="{5294DDC9-3489-4B4F-BFB0-40A54B3BE4F3}" type="presOf" srcId="{6498DF8D-BE7B-4273-9B34-69A7FDD1DC96}" destId="{72D2C026-C491-4E77-A1EB-05F6DF8CCFF3}" srcOrd="0" destOrd="0" presId="urn:microsoft.com/office/officeart/2005/8/layout/vList2"/>
    <dgm:cxn modelId="{1A152D1C-F3F5-4F5E-B0DA-9D18D81C4132}" type="presOf" srcId="{CB039AB6-221B-466E-A2E2-0C8F4A7A0302}" destId="{2EFDF45F-8B45-453C-948E-00A35F26444A}" srcOrd="0" destOrd="0" presId="urn:microsoft.com/office/officeart/2005/8/layout/vList2"/>
    <dgm:cxn modelId="{AFFCFAD4-43C0-4798-845A-8CC0DEBD3B8E}" type="presOf" srcId="{DED73DBF-B57C-4623-BF18-E5C356566A04}" destId="{0BE65ABC-8A1C-4F9E-A42D-A469505E1E59}" srcOrd="0" destOrd="1" presId="urn:microsoft.com/office/officeart/2005/8/layout/vList2"/>
    <dgm:cxn modelId="{9EB1C78F-D644-4FE1-868D-760DDD46B801}" type="presOf" srcId="{B5F67C7C-3864-4DD8-B012-A3044C5F11EB}" destId="{09F6EAB8-6606-4A3F-B58F-EC906906326F}" srcOrd="0" destOrd="0" presId="urn:microsoft.com/office/officeart/2005/8/layout/vList2"/>
    <dgm:cxn modelId="{87C6B8E5-31B9-4CD7-9E55-401ECDE20BD4}" type="presOf" srcId="{1E7FD52B-2BB5-4603-8D38-65A501F76F5D}" destId="{72D2C026-C491-4E77-A1EB-05F6DF8CCFF3}" srcOrd="0" destOrd="1" presId="urn:microsoft.com/office/officeart/2005/8/layout/vList2"/>
    <dgm:cxn modelId="{3178C20D-FA98-4855-89F7-76C264660A0B}" type="presParOf" srcId="{63E2C3D0-D5FF-4481-8223-ED7241D9FEC4}" destId="{09F6EAB8-6606-4A3F-B58F-EC906906326F}" srcOrd="0" destOrd="0" presId="urn:microsoft.com/office/officeart/2005/8/layout/vList2"/>
    <dgm:cxn modelId="{F682578F-B556-4B03-9DE4-CCCDB1913127}" type="presParOf" srcId="{63E2C3D0-D5FF-4481-8223-ED7241D9FEC4}" destId="{72D2C026-C491-4E77-A1EB-05F6DF8CCFF3}" srcOrd="1" destOrd="0" presId="urn:microsoft.com/office/officeart/2005/8/layout/vList2"/>
    <dgm:cxn modelId="{BE6C174F-F140-4B2F-BDE2-5929D1EFCBC3}" type="presParOf" srcId="{63E2C3D0-D5FF-4481-8223-ED7241D9FEC4}" destId="{2EFDF45F-8B45-453C-948E-00A35F26444A}" srcOrd="2" destOrd="0" presId="urn:microsoft.com/office/officeart/2005/8/layout/vList2"/>
    <dgm:cxn modelId="{39FAE1A4-7DEA-4C89-AA78-4B36B528CA79}" type="presParOf" srcId="{63E2C3D0-D5FF-4481-8223-ED7241D9FEC4}" destId="{0BE65ABC-8A1C-4F9E-A42D-A469505E1E59}"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EA59544-E42E-4182-A1B7-E73100351B8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5AA1103-269A-49E0-903D-4071BA972ECE}">
      <dgm:prSet/>
      <dgm:spPr/>
      <dgm:t>
        <a:bodyPr/>
        <a:lstStyle/>
        <a:p>
          <a:pPr rtl="0"/>
          <a:r>
            <a:rPr lang="en-US" dirty="0" smtClean="0"/>
            <a:t>What else could your people be working upon?</a:t>
          </a:r>
          <a:endParaRPr lang="en-US" dirty="0"/>
        </a:p>
      </dgm:t>
    </dgm:pt>
    <dgm:pt modelId="{37723869-8E42-4601-A4B4-330ADB6F9ECB}" type="parTrans" cxnId="{F512A889-42C3-4094-81B7-795CF789D291}">
      <dgm:prSet/>
      <dgm:spPr/>
      <dgm:t>
        <a:bodyPr/>
        <a:lstStyle/>
        <a:p>
          <a:endParaRPr lang="en-US"/>
        </a:p>
      </dgm:t>
    </dgm:pt>
    <dgm:pt modelId="{07A937CD-6C78-4CF8-A4E3-16224793D424}" type="sibTrans" cxnId="{F512A889-42C3-4094-81B7-795CF789D291}">
      <dgm:prSet/>
      <dgm:spPr/>
      <dgm:t>
        <a:bodyPr/>
        <a:lstStyle/>
        <a:p>
          <a:endParaRPr lang="en-US"/>
        </a:p>
      </dgm:t>
    </dgm:pt>
    <dgm:pt modelId="{74E5B101-D354-41BC-9534-541E3F919621}">
      <dgm:prSet/>
      <dgm:spPr/>
      <dgm:t>
        <a:bodyPr/>
        <a:lstStyle/>
        <a:p>
          <a:pPr rtl="0"/>
          <a:r>
            <a:rPr lang="en-US" dirty="0" smtClean="0"/>
            <a:t>e.g. PCB designers could work on production items</a:t>
          </a:r>
          <a:endParaRPr lang="en-US" dirty="0"/>
        </a:p>
      </dgm:t>
    </dgm:pt>
    <dgm:pt modelId="{46D807D1-6BE6-4470-90DE-95019998ED8E}" type="parTrans" cxnId="{C4921E2B-569D-47AE-B77A-79CB91B19335}">
      <dgm:prSet/>
      <dgm:spPr/>
      <dgm:t>
        <a:bodyPr/>
        <a:lstStyle/>
        <a:p>
          <a:endParaRPr lang="en-US"/>
        </a:p>
      </dgm:t>
    </dgm:pt>
    <dgm:pt modelId="{40F42E17-3A82-47F2-B0EE-DD3DEB6E015A}" type="sibTrans" cxnId="{C4921E2B-569D-47AE-B77A-79CB91B19335}">
      <dgm:prSet/>
      <dgm:spPr/>
      <dgm:t>
        <a:bodyPr/>
        <a:lstStyle/>
        <a:p>
          <a:endParaRPr lang="en-US"/>
        </a:p>
      </dgm:t>
    </dgm:pt>
    <dgm:pt modelId="{7992FACD-65E9-4834-8881-DE77965FCBC2}">
      <dgm:prSet/>
      <dgm:spPr/>
      <dgm:t>
        <a:bodyPr/>
        <a:lstStyle/>
        <a:p>
          <a:pPr rtl="0"/>
          <a:r>
            <a:rPr lang="en-US" dirty="0" smtClean="0"/>
            <a:t>e.g. Buyers could be saving costs elsewhere</a:t>
          </a:r>
          <a:endParaRPr lang="en-US" dirty="0"/>
        </a:p>
      </dgm:t>
    </dgm:pt>
    <dgm:pt modelId="{BD60667B-88FA-4A7D-BA2C-91F202711885}" type="parTrans" cxnId="{4D8A93DE-0D5C-4BF8-B821-EB6604712433}">
      <dgm:prSet/>
      <dgm:spPr/>
      <dgm:t>
        <a:bodyPr/>
        <a:lstStyle/>
        <a:p>
          <a:endParaRPr lang="en-US"/>
        </a:p>
      </dgm:t>
    </dgm:pt>
    <dgm:pt modelId="{3F7A4D20-BC47-4C3B-B128-62086D39E2DB}" type="sibTrans" cxnId="{4D8A93DE-0D5C-4BF8-B821-EB6604712433}">
      <dgm:prSet/>
      <dgm:spPr/>
      <dgm:t>
        <a:bodyPr/>
        <a:lstStyle/>
        <a:p>
          <a:endParaRPr lang="en-US"/>
        </a:p>
      </dgm:t>
    </dgm:pt>
    <dgm:pt modelId="{AE173494-5630-4642-BF23-EB780095FF03}">
      <dgm:prSet/>
      <dgm:spPr/>
      <dgm:t>
        <a:bodyPr/>
        <a:lstStyle/>
        <a:p>
          <a:pPr rtl="0"/>
          <a:r>
            <a:rPr lang="en-GB" dirty="0" smtClean="0"/>
            <a:t>Spare Resources may be re-employed for Board development but . . .</a:t>
          </a:r>
          <a:endParaRPr lang="en-US" dirty="0"/>
        </a:p>
      </dgm:t>
    </dgm:pt>
    <dgm:pt modelId="{224D4211-32B7-4495-B27F-4D8D8498E464}" type="parTrans" cxnId="{F7A3D833-3E57-48E7-806D-B2F0D1F3D1EF}">
      <dgm:prSet/>
      <dgm:spPr/>
      <dgm:t>
        <a:bodyPr/>
        <a:lstStyle/>
        <a:p>
          <a:endParaRPr lang="en-US"/>
        </a:p>
      </dgm:t>
    </dgm:pt>
    <dgm:pt modelId="{5C3C0AEB-8F85-46A1-A52E-9091EDB8B298}" type="sibTrans" cxnId="{F7A3D833-3E57-48E7-806D-B2F0D1F3D1EF}">
      <dgm:prSet/>
      <dgm:spPr/>
      <dgm:t>
        <a:bodyPr/>
        <a:lstStyle/>
        <a:p>
          <a:endParaRPr lang="en-US"/>
        </a:p>
      </dgm:t>
    </dgm:pt>
    <dgm:pt modelId="{8B38DCD7-FE27-465B-B017-8B44801E88DD}">
      <dgm:prSet/>
      <dgm:spPr/>
      <dgm:t>
        <a:bodyPr/>
        <a:lstStyle/>
        <a:p>
          <a:pPr rtl="0"/>
          <a:r>
            <a:rPr lang="en-GB" dirty="0" smtClean="0"/>
            <a:t>Will they remain available?</a:t>
          </a:r>
          <a:endParaRPr lang="en-US" dirty="0"/>
        </a:p>
      </dgm:t>
    </dgm:pt>
    <dgm:pt modelId="{B2738D7D-EB4E-4183-B37D-B919249D70B5}" type="parTrans" cxnId="{46A344EF-F3E1-4714-84B8-37F8BB85A849}">
      <dgm:prSet/>
      <dgm:spPr/>
      <dgm:t>
        <a:bodyPr/>
        <a:lstStyle/>
        <a:p>
          <a:endParaRPr lang="en-US"/>
        </a:p>
      </dgm:t>
    </dgm:pt>
    <dgm:pt modelId="{690BC41E-0855-4FEE-A2EE-5B68AD9B9C5B}" type="sibTrans" cxnId="{46A344EF-F3E1-4714-84B8-37F8BB85A849}">
      <dgm:prSet/>
      <dgm:spPr/>
      <dgm:t>
        <a:bodyPr/>
        <a:lstStyle/>
        <a:p>
          <a:endParaRPr lang="en-US"/>
        </a:p>
      </dgm:t>
    </dgm:pt>
    <dgm:pt modelId="{54E9C567-D115-4C28-BC74-DB6A5F9BEC76}">
      <dgm:prSet/>
      <dgm:spPr/>
      <dgm:t>
        <a:bodyPr/>
        <a:lstStyle/>
        <a:p>
          <a:pPr rtl="0"/>
          <a:r>
            <a:rPr lang="en-GB" dirty="0" smtClean="0"/>
            <a:t>May be diverted to core projects</a:t>
          </a:r>
          <a:endParaRPr lang="en-US" dirty="0"/>
        </a:p>
      </dgm:t>
    </dgm:pt>
    <dgm:pt modelId="{9FDE015F-DB1F-4851-9351-995618C1709A}" type="parTrans" cxnId="{1E1FE2AF-F4BC-4322-909B-379B24196204}">
      <dgm:prSet/>
      <dgm:spPr/>
      <dgm:t>
        <a:bodyPr/>
        <a:lstStyle/>
        <a:p>
          <a:endParaRPr lang="en-US"/>
        </a:p>
      </dgm:t>
    </dgm:pt>
    <dgm:pt modelId="{EE70B72A-29F1-449F-A528-556CA4EF6B32}" type="sibTrans" cxnId="{1E1FE2AF-F4BC-4322-909B-379B24196204}">
      <dgm:prSet/>
      <dgm:spPr/>
      <dgm:t>
        <a:bodyPr/>
        <a:lstStyle/>
        <a:p>
          <a:endParaRPr lang="en-US"/>
        </a:p>
      </dgm:t>
    </dgm:pt>
    <dgm:pt modelId="{61F8A284-6FF4-4D1A-9737-33D0A5ACA773}">
      <dgm:prSet/>
      <dgm:spPr/>
      <dgm:t>
        <a:bodyPr/>
        <a:lstStyle/>
        <a:p>
          <a:pPr rtl="0"/>
          <a:r>
            <a:rPr lang="en-US" dirty="0" smtClean="0"/>
            <a:t>Equipment yields low ROI when</a:t>
          </a:r>
          <a:br>
            <a:rPr lang="en-US" dirty="0" smtClean="0"/>
          </a:br>
          <a:r>
            <a:rPr lang="en-US" dirty="0" smtClean="0"/>
            <a:t>used for short–run projects</a:t>
          </a:r>
          <a:endParaRPr lang="en-US" dirty="0"/>
        </a:p>
      </dgm:t>
    </dgm:pt>
    <dgm:pt modelId="{1E53311B-993E-4C14-8B56-9C39CACCCD86}" type="parTrans" cxnId="{A0B9AF2C-E6C5-4111-BBFC-FE1B222365E7}">
      <dgm:prSet/>
      <dgm:spPr/>
      <dgm:t>
        <a:bodyPr/>
        <a:lstStyle/>
        <a:p>
          <a:endParaRPr lang="en-US"/>
        </a:p>
      </dgm:t>
    </dgm:pt>
    <dgm:pt modelId="{B48283F0-F81E-4977-B3B5-43EDAC62B457}" type="sibTrans" cxnId="{A0B9AF2C-E6C5-4111-BBFC-FE1B222365E7}">
      <dgm:prSet/>
      <dgm:spPr/>
      <dgm:t>
        <a:bodyPr/>
        <a:lstStyle/>
        <a:p>
          <a:endParaRPr lang="en-US"/>
        </a:p>
      </dgm:t>
    </dgm:pt>
    <dgm:pt modelId="{94DEBE62-666C-49D2-8317-9C6D76CFCD9A}">
      <dgm:prSet/>
      <dgm:spPr/>
      <dgm:t>
        <a:bodyPr/>
        <a:lstStyle/>
        <a:p>
          <a:pPr rtl="0"/>
          <a:r>
            <a:rPr lang="en-US" dirty="0" smtClean="0"/>
            <a:t>Must schedule within needs of larger projects</a:t>
          </a:r>
          <a:endParaRPr lang="en-US" dirty="0"/>
        </a:p>
      </dgm:t>
    </dgm:pt>
    <dgm:pt modelId="{B44DE025-F754-47F1-A657-ECF2B5D6E1E2}" type="parTrans" cxnId="{782A5304-5CDA-4BD9-BF92-499F0414B5D7}">
      <dgm:prSet/>
      <dgm:spPr/>
      <dgm:t>
        <a:bodyPr/>
        <a:lstStyle/>
        <a:p>
          <a:endParaRPr lang="en-US"/>
        </a:p>
      </dgm:t>
    </dgm:pt>
    <dgm:pt modelId="{F90269BD-33AF-4925-9532-8A943374F817}" type="sibTrans" cxnId="{782A5304-5CDA-4BD9-BF92-499F0414B5D7}">
      <dgm:prSet/>
      <dgm:spPr/>
      <dgm:t>
        <a:bodyPr/>
        <a:lstStyle/>
        <a:p>
          <a:endParaRPr lang="en-US"/>
        </a:p>
      </dgm:t>
    </dgm:pt>
    <dgm:pt modelId="{8A9BB59F-DF61-4F65-8A9F-7FE2D8613613}">
      <dgm:prSet/>
      <dgm:spPr/>
      <dgm:t>
        <a:bodyPr/>
        <a:lstStyle/>
        <a:p>
          <a:pPr rtl="0"/>
          <a:endParaRPr lang="en-US" dirty="0"/>
        </a:p>
      </dgm:t>
    </dgm:pt>
    <dgm:pt modelId="{F91B6344-8442-424A-A636-BE87C77C9FCB}" type="parTrans" cxnId="{55E11943-C2DD-4C6C-9616-35D1D60E920B}">
      <dgm:prSet/>
      <dgm:spPr/>
      <dgm:t>
        <a:bodyPr/>
        <a:lstStyle/>
        <a:p>
          <a:endParaRPr lang="en-US"/>
        </a:p>
      </dgm:t>
    </dgm:pt>
    <dgm:pt modelId="{ED977D4D-927C-4717-88E4-8D5F5A7E7D2C}" type="sibTrans" cxnId="{55E11943-C2DD-4C6C-9616-35D1D60E920B}">
      <dgm:prSet/>
      <dgm:spPr/>
      <dgm:t>
        <a:bodyPr/>
        <a:lstStyle/>
        <a:p>
          <a:endParaRPr lang="en-US"/>
        </a:p>
      </dgm:t>
    </dgm:pt>
    <dgm:pt modelId="{0FFAE808-DB6E-4B98-80C7-6BA4E20AA662}" type="pres">
      <dgm:prSet presAssocID="{6EA59544-E42E-4182-A1B7-E73100351B85}" presName="linear" presStyleCnt="0">
        <dgm:presLayoutVars>
          <dgm:animLvl val="lvl"/>
          <dgm:resizeHandles val="exact"/>
        </dgm:presLayoutVars>
      </dgm:prSet>
      <dgm:spPr/>
    </dgm:pt>
    <dgm:pt modelId="{B10C8B5E-3AD5-4861-B8BC-94B243FB2A19}" type="pres">
      <dgm:prSet presAssocID="{E5AA1103-269A-49E0-903D-4071BA972ECE}" presName="parentText" presStyleLbl="node1" presStyleIdx="0" presStyleCnt="3">
        <dgm:presLayoutVars>
          <dgm:chMax val="0"/>
          <dgm:bulletEnabled val="1"/>
        </dgm:presLayoutVars>
      </dgm:prSet>
      <dgm:spPr/>
    </dgm:pt>
    <dgm:pt modelId="{FC2DC67B-01E5-4E85-AC67-B00F0C682D88}" type="pres">
      <dgm:prSet presAssocID="{E5AA1103-269A-49E0-903D-4071BA972ECE}" presName="childText" presStyleLbl="revTx" presStyleIdx="0" presStyleCnt="3">
        <dgm:presLayoutVars>
          <dgm:bulletEnabled val="1"/>
        </dgm:presLayoutVars>
      </dgm:prSet>
      <dgm:spPr/>
    </dgm:pt>
    <dgm:pt modelId="{63C84A29-82DB-4055-B9C0-31ADD8E8096F}" type="pres">
      <dgm:prSet presAssocID="{AE173494-5630-4642-BF23-EB780095FF03}" presName="parentText" presStyleLbl="node1" presStyleIdx="1" presStyleCnt="3">
        <dgm:presLayoutVars>
          <dgm:chMax val="0"/>
          <dgm:bulletEnabled val="1"/>
        </dgm:presLayoutVars>
      </dgm:prSet>
      <dgm:spPr/>
    </dgm:pt>
    <dgm:pt modelId="{00E97243-6A15-42DB-81C3-B3D86FA02664}" type="pres">
      <dgm:prSet presAssocID="{AE173494-5630-4642-BF23-EB780095FF03}" presName="childText" presStyleLbl="revTx" presStyleIdx="1" presStyleCnt="3">
        <dgm:presLayoutVars>
          <dgm:bulletEnabled val="1"/>
        </dgm:presLayoutVars>
      </dgm:prSet>
      <dgm:spPr/>
    </dgm:pt>
    <dgm:pt modelId="{29F555A9-7EAE-42F9-96BE-38A43821080B}" type="pres">
      <dgm:prSet presAssocID="{61F8A284-6FF4-4D1A-9737-33D0A5ACA773}" presName="parentText" presStyleLbl="node1" presStyleIdx="2" presStyleCnt="3">
        <dgm:presLayoutVars>
          <dgm:chMax val="0"/>
          <dgm:bulletEnabled val="1"/>
        </dgm:presLayoutVars>
      </dgm:prSet>
      <dgm:spPr/>
    </dgm:pt>
    <dgm:pt modelId="{EB41F9A8-F130-40D2-8623-0CA51ABF7394}" type="pres">
      <dgm:prSet presAssocID="{61F8A284-6FF4-4D1A-9737-33D0A5ACA773}" presName="childText" presStyleLbl="revTx" presStyleIdx="2" presStyleCnt="3">
        <dgm:presLayoutVars>
          <dgm:bulletEnabled val="1"/>
        </dgm:presLayoutVars>
      </dgm:prSet>
      <dgm:spPr/>
    </dgm:pt>
  </dgm:ptLst>
  <dgm:cxnLst>
    <dgm:cxn modelId="{C4921E2B-569D-47AE-B77A-79CB91B19335}" srcId="{E5AA1103-269A-49E0-903D-4071BA972ECE}" destId="{74E5B101-D354-41BC-9534-541E3F919621}" srcOrd="0" destOrd="0" parTransId="{46D807D1-6BE6-4470-90DE-95019998ED8E}" sibTransId="{40F42E17-3A82-47F2-B0EE-DD3DEB6E015A}"/>
    <dgm:cxn modelId="{4037D763-458E-48A5-AFB7-1EC0D70B83E6}" type="presOf" srcId="{E5AA1103-269A-49E0-903D-4071BA972ECE}" destId="{B10C8B5E-3AD5-4861-B8BC-94B243FB2A19}" srcOrd="0" destOrd="0" presId="urn:microsoft.com/office/officeart/2005/8/layout/vList2"/>
    <dgm:cxn modelId="{55E11943-C2DD-4C6C-9616-35D1D60E920B}" srcId="{61F8A284-6FF4-4D1A-9737-33D0A5ACA773}" destId="{8A9BB59F-DF61-4F65-8A9F-7FE2D8613613}" srcOrd="1" destOrd="0" parTransId="{F91B6344-8442-424A-A636-BE87C77C9FCB}" sibTransId="{ED977D4D-927C-4717-88E4-8D5F5A7E7D2C}"/>
    <dgm:cxn modelId="{F7A3D833-3E57-48E7-806D-B2F0D1F3D1EF}" srcId="{6EA59544-E42E-4182-A1B7-E73100351B85}" destId="{AE173494-5630-4642-BF23-EB780095FF03}" srcOrd="1" destOrd="0" parTransId="{224D4211-32B7-4495-B27F-4D8D8498E464}" sibTransId="{5C3C0AEB-8F85-46A1-A52E-9091EDB8B298}"/>
    <dgm:cxn modelId="{BE3CDB5E-5AC6-4E66-80E1-4BCBBB049BFE}" type="presOf" srcId="{74E5B101-D354-41BC-9534-541E3F919621}" destId="{FC2DC67B-01E5-4E85-AC67-B00F0C682D88}" srcOrd="0" destOrd="0" presId="urn:microsoft.com/office/officeart/2005/8/layout/vList2"/>
    <dgm:cxn modelId="{4D8A93DE-0D5C-4BF8-B821-EB6604712433}" srcId="{E5AA1103-269A-49E0-903D-4071BA972ECE}" destId="{7992FACD-65E9-4834-8881-DE77965FCBC2}" srcOrd="1" destOrd="0" parTransId="{BD60667B-88FA-4A7D-BA2C-91F202711885}" sibTransId="{3F7A4D20-BC47-4C3B-B128-62086D39E2DB}"/>
    <dgm:cxn modelId="{B53CFA82-123A-437B-93FC-6EFBC115C649}" type="presOf" srcId="{6EA59544-E42E-4182-A1B7-E73100351B85}" destId="{0FFAE808-DB6E-4B98-80C7-6BA4E20AA662}" srcOrd="0" destOrd="0" presId="urn:microsoft.com/office/officeart/2005/8/layout/vList2"/>
    <dgm:cxn modelId="{46A344EF-F3E1-4714-84B8-37F8BB85A849}" srcId="{AE173494-5630-4642-BF23-EB780095FF03}" destId="{8B38DCD7-FE27-465B-B017-8B44801E88DD}" srcOrd="0" destOrd="0" parTransId="{B2738D7D-EB4E-4183-B37D-B919249D70B5}" sibTransId="{690BC41E-0855-4FEE-A2EE-5B68AD9B9C5B}"/>
    <dgm:cxn modelId="{782A5304-5CDA-4BD9-BF92-499F0414B5D7}" srcId="{61F8A284-6FF4-4D1A-9737-33D0A5ACA773}" destId="{94DEBE62-666C-49D2-8317-9C6D76CFCD9A}" srcOrd="0" destOrd="0" parTransId="{B44DE025-F754-47F1-A657-ECF2B5D6E1E2}" sibTransId="{F90269BD-33AF-4925-9532-8A943374F817}"/>
    <dgm:cxn modelId="{EB26D682-D22C-4C16-9B53-3EB2C1B2DACB}" type="presOf" srcId="{61F8A284-6FF4-4D1A-9737-33D0A5ACA773}" destId="{29F555A9-7EAE-42F9-96BE-38A43821080B}" srcOrd="0" destOrd="0" presId="urn:microsoft.com/office/officeart/2005/8/layout/vList2"/>
    <dgm:cxn modelId="{1E1FE2AF-F4BC-4322-909B-379B24196204}" srcId="{AE173494-5630-4642-BF23-EB780095FF03}" destId="{54E9C567-D115-4C28-BC74-DB6A5F9BEC76}" srcOrd="1" destOrd="0" parTransId="{9FDE015F-DB1F-4851-9351-995618C1709A}" sibTransId="{EE70B72A-29F1-449F-A528-556CA4EF6B32}"/>
    <dgm:cxn modelId="{C6C1FEC1-48D8-4F19-BD61-846A55E98A94}" type="presOf" srcId="{54E9C567-D115-4C28-BC74-DB6A5F9BEC76}" destId="{00E97243-6A15-42DB-81C3-B3D86FA02664}" srcOrd="0" destOrd="1" presId="urn:microsoft.com/office/officeart/2005/8/layout/vList2"/>
    <dgm:cxn modelId="{F512A889-42C3-4094-81B7-795CF789D291}" srcId="{6EA59544-E42E-4182-A1B7-E73100351B85}" destId="{E5AA1103-269A-49E0-903D-4071BA972ECE}" srcOrd="0" destOrd="0" parTransId="{37723869-8E42-4601-A4B4-330ADB6F9ECB}" sibTransId="{07A937CD-6C78-4CF8-A4E3-16224793D424}"/>
    <dgm:cxn modelId="{8D372204-7A2A-4DAC-914B-E282AB60742C}" type="presOf" srcId="{7992FACD-65E9-4834-8881-DE77965FCBC2}" destId="{FC2DC67B-01E5-4E85-AC67-B00F0C682D88}" srcOrd="0" destOrd="1" presId="urn:microsoft.com/office/officeart/2005/8/layout/vList2"/>
    <dgm:cxn modelId="{23E170CE-6C6F-4DBE-807E-0120B25946DD}" type="presOf" srcId="{AE173494-5630-4642-BF23-EB780095FF03}" destId="{63C84A29-82DB-4055-B9C0-31ADD8E8096F}" srcOrd="0" destOrd="0" presId="urn:microsoft.com/office/officeart/2005/8/layout/vList2"/>
    <dgm:cxn modelId="{7D8F91EA-39AD-4FF5-A221-48C1395FD04E}" type="presOf" srcId="{8A9BB59F-DF61-4F65-8A9F-7FE2D8613613}" destId="{EB41F9A8-F130-40D2-8623-0CA51ABF7394}" srcOrd="0" destOrd="1" presId="urn:microsoft.com/office/officeart/2005/8/layout/vList2"/>
    <dgm:cxn modelId="{D581AFAC-C222-42F0-8DF1-55595523E92B}" type="presOf" srcId="{94DEBE62-666C-49D2-8317-9C6D76CFCD9A}" destId="{EB41F9A8-F130-40D2-8623-0CA51ABF7394}" srcOrd="0" destOrd="0" presId="urn:microsoft.com/office/officeart/2005/8/layout/vList2"/>
    <dgm:cxn modelId="{CF2EDEB6-C5F8-4603-A3E1-3F955342CB4C}" type="presOf" srcId="{8B38DCD7-FE27-465B-B017-8B44801E88DD}" destId="{00E97243-6A15-42DB-81C3-B3D86FA02664}" srcOrd="0" destOrd="0" presId="urn:microsoft.com/office/officeart/2005/8/layout/vList2"/>
    <dgm:cxn modelId="{A0B9AF2C-E6C5-4111-BBFC-FE1B222365E7}" srcId="{6EA59544-E42E-4182-A1B7-E73100351B85}" destId="{61F8A284-6FF4-4D1A-9737-33D0A5ACA773}" srcOrd="2" destOrd="0" parTransId="{1E53311B-993E-4C14-8B56-9C39CACCCD86}" sibTransId="{B48283F0-F81E-4977-B3B5-43EDAC62B457}"/>
    <dgm:cxn modelId="{B0A6BD8F-9750-47FB-93AC-655D68090447}" type="presParOf" srcId="{0FFAE808-DB6E-4B98-80C7-6BA4E20AA662}" destId="{B10C8B5E-3AD5-4861-B8BC-94B243FB2A19}" srcOrd="0" destOrd="0" presId="urn:microsoft.com/office/officeart/2005/8/layout/vList2"/>
    <dgm:cxn modelId="{4AC044E8-42FB-41CE-920B-FCA651FB275F}" type="presParOf" srcId="{0FFAE808-DB6E-4B98-80C7-6BA4E20AA662}" destId="{FC2DC67B-01E5-4E85-AC67-B00F0C682D88}" srcOrd="1" destOrd="0" presId="urn:microsoft.com/office/officeart/2005/8/layout/vList2"/>
    <dgm:cxn modelId="{F3923B59-71AF-4ADA-95FD-DD029343EFA5}" type="presParOf" srcId="{0FFAE808-DB6E-4B98-80C7-6BA4E20AA662}" destId="{63C84A29-82DB-4055-B9C0-31ADD8E8096F}" srcOrd="2" destOrd="0" presId="urn:microsoft.com/office/officeart/2005/8/layout/vList2"/>
    <dgm:cxn modelId="{D057941B-FCFC-40E5-9426-315037D36127}" type="presParOf" srcId="{0FFAE808-DB6E-4B98-80C7-6BA4E20AA662}" destId="{00E97243-6A15-42DB-81C3-B3D86FA02664}" srcOrd="3" destOrd="0" presId="urn:microsoft.com/office/officeart/2005/8/layout/vList2"/>
    <dgm:cxn modelId="{FDE925E7-B500-4AD1-942D-B59B2B6B68A3}" type="presParOf" srcId="{0FFAE808-DB6E-4B98-80C7-6BA4E20AA662}" destId="{29F555A9-7EAE-42F9-96BE-38A43821080B}" srcOrd="4" destOrd="0" presId="urn:microsoft.com/office/officeart/2005/8/layout/vList2"/>
    <dgm:cxn modelId="{3F24E4C1-19E7-41A7-960B-66BBF90AE8BE}" type="presParOf" srcId="{0FFAE808-DB6E-4B98-80C7-6BA4E20AA662}" destId="{EB41F9A8-F130-40D2-8623-0CA51ABF7394}" srcOrd="5"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2D0FE6E-FF92-403A-B4BE-FE3643BB15E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043FBFB1-1FD0-4DB1-8C2A-4EE399A204DA}">
      <dgm:prSet/>
      <dgm:spPr/>
      <dgm:t>
        <a:bodyPr/>
        <a:lstStyle/>
        <a:p>
          <a:pPr rtl="0"/>
          <a:r>
            <a:rPr lang="en-GB" dirty="0" smtClean="0"/>
            <a:t>No benefit of scale</a:t>
          </a:r>
          <a:endParaRPr lang="en-US" dirty="0"/>
        </a:p>
      </dgm:t>
    </dgm:pt>
    <dgm:pt modelId="{7EC0C621-A5CF-4B3F-B656-2EE8E98471CA}" type="parTrans" cxnId="{469D3E30-BBF6-47A5-AB0E-45B33969EB59}">
      <dgm:prSet/>
      <dgm:spPr/>
      <dgm:t>
        <a:bodyPr/>
        <a:lstStyle/>
        <a:p>
          <a:endParaRPr lang="en-US"/>
        </a:p>
      </dgm:t>
    </dgm:pt>
    <dgm:pt modelId="{E10EE5E6-A88B-43DD-B946-8E6EAC2EA2CA}" type="sibTrans" cxnId="{469D3E30-BBF6-47A5-AB0E-45B33969EB59}">
      <dgm:prSet/>
      <dgm:spPr/>
      <dgm:t>
        <a:bodyPr/>
        <a:lstStyle/>
        <a:p>
          <a:endParaRPr lang="en-US"/>
        </a:p>
      </dgm:t>
    </dgm:pt>
    <dgm:pt modelId="{FB226151-956F-424C-8887-B2B619D7D3DD}">
      <dgm:prSet/>
      <dgm:spPr/>
      <dgm:t>
        <a:bodyPr/>
        <a:lstStyle/>
        <a:p>
          <a:pPr rtl="0"/>
          <a:r>
            <a:rPr lang="en-GB" dirty="0" smtClean="0"/>
            <a:t>Limited possibility of Automation</a:t>
          </a:r>
          <a:endParaRPr lang="en-US" dirty="0"/>
        </a:p>
      </dgm:t>
    </dgm:pt>
    <dgm:pt modelId="{08BFCEA0-8508-44A1-93F1-166190D9D594}" type="parTrans" cxnId="{B62E0273-F943-4FD3-9958-9464B88799E1}">
      <dgm:prSet/>
      <dgm:spPr/>
      <dgm:t>
        <a:bodyPr/>
        <a:lstStyle/>
        <a:p>
          <a:endParaRPr lang="en-US"/>
        </a:p>
      </dgm:t>
    </dgm:pt>
    <dgm:pt modelId="{E0DBCF67-7386-47E4-A8EA-CDCEB4BD328A}" type="sibTrans" cxnId="{B62E0273-F943-4FD3-9958-9464B88799E1}">
      <dgm:prSet/>
      <dgm:spPr/>
      <dgm:t>
        <a:bodyPr/>
        <a:lstStyle/>
        <a:p>
          <a:endParaRPr lang="en-US"/>
        </a:p>
      </dgm:t>
    </dgm:pt>
    <dgm:pt modelId="{9D78D03D-1AC4-4C58-8703-1F229D7F5235}">
      <dgm:prSet/>
      <dgm:spPr/>
      <dgm:t>
        <a:bodyPr/>
        <a:lstStyle/>
        <a:p>
          <a:pPr rtl="0"/>
          <a:r>
            <a:rPr lang="en-GB" dirty="0" smtClean="0"/>
            <a:t>Each board is a “special”</a:t>
          </a:r>
          <a:endParaRPr lang="en-US" dirty="0"/>
        </a:p>
      </dgm:t>
    </dgm:pt>
    <dgm:pt modelId="{3FB4CC5E-DD65-4915-BD1F-EC81B2978272}" type="parTrans" cxnId="{66D03A50-8279-4BCD-8552-46EB72AA8D3D}">
      <dgm:prSet/>
      <dgm:spPr/>
      <dgm:t>
        <a:bodyPr/>
        <a:lstStyle/>
        <a:p>
          <a:endParaRPr lang="en-US"/>
        </a:p>
      </dgm:t>
    </dgm:pt>
    <dgm:pt modelId="{FFD9A6C7-BAC7-4B7C-B70B-BC89D69E94D7}" type="sibTrans" cxnId="{66D03A50-8279-4BCD-8552-46EB72AA8D3D}">
      <dgm:prSet/>
      <dgm:spPr/>
      <dgm:t>
        <a:bodyPr/>
        <a:lstStyle/>
        <a:p>
          <a:endParaRPr lang="en-US"/>
        </a:p>
      </dgm:t>
    </dgm:pt>
    <dgm:pt modelId="{8BADDAC3-B47B-4BAA-9769-DC9C3C1C5A4A}">
      <dgm:prSet/>
      <dgm:spPr/>
      <dgm:t>
        <a:bodyPr/>
        <a:lstStyle/>
        <a:p>
          <a:pPr rtl="0"/>
          <a:r>
            <a:rPr lang="en-GB" dirty="0" smtClean="0"/>
            <a:t>Volume too low to apply QA Techniques</a:t>
          </a:r>
          <a:endParaRPr lang="en-US" dirty="0"/>
        </a:p>
      </dgm:t>
    </dgm:pt>
    <dgm:pt modelId="{BF26AAE1-2D81-47A9-A042-0D5260A94290}" type="parTrans" cxnId="{886A32EF-F45F-473F-9147-451785E04693}">
      <dgm:prSet/>
      <dgm:spPr/>
      <dgm:t>
        <a:bodyPr/>
        <a:lstStyle/>
        <a:p>
          <a:endParaRPr lang="en-US"/>
        </a:p>
      </dgm:t>
    </dgm:pt>
    <dgm:pt modelId="{1B8EE0BD-5E13-4A6C-ABD7-EB3ACA0C0B3A}" type="sibTrans" cxnId="{886A32EF-F45F-473F-9147-451785E04693}">
      <dgm:prSet/>
      <dgm:spPr/>
      <dgm:t>
        <a:bodyPr/>
        <a:lstStyle/>
        <a:p>
          <a:endParaRPr lang="en-US"/>
        </a:p>
      </dgm:t>
    </dgm:pt>
    <dgm:pt modelId="{4D564237-E14B-4E25-A9C6-DFBE94B3FA52}">
      <dgm:prSet/>
      <dgm:spPr/>
      <dgm:t>
        <a:bodyPr/>
        <a:lstStyle/>
        <a:p>
          <a:pPr rtl="0"/>
          <a:r>
            <a:rPr lang="en-GB" dirty="0" smtClean="0"/>
            <a:t>Systemic Errors effect all boards</a:t>
          </a:r>
          <a:endParaRPr lang="en-US" dirty="0"/>
        </a:p>
      </dgm:t>
    </dgm:pt>
    <dgm:pt modelId="{9BC07181-FBEE-43B7-8565-C2EED3FDC322}" type="parTrans" cxnId="{A36A9CEE-218A-4330-86F4-7CF18644BDE4}">
      <dgm:prSet/>
      <dgm:spPr/>
      <dgm:t>
        <a:bodyPr/>
        <a:lstStyle/>
        <a:p>
          <a:endParaRPr lang="en-US"/>
        </a:p>
      </dgm:t>
    </dgm:pt>
    <dgm:pt modelId="{1FA71E4C-2526-4693-B666-313C23D002C3}" type="sibTrans" cxnId="{A36A9CEE-218A-4330-86F4-7CF18644BDE4}">
      <dgm:prSet/>
      <dgm:spPr/>
      <dgm:t>
        <a:bodyPr/>
        <a:lstStyle/>
        <a:p>
          <a:endParaRPr lang="en-US"/>
        </a:p>
      </dgm:t>
    </dgm:pt>
    <dgm:pt modelId="{DB363F87-FAF7-4543-8902-5CA722B771F7}">
      <dgm:prSet/>
      <dgm:spPr/>
      <dgm:t>
        <a:bodyPr/>
        <a:lstStyle/>
        <a:p>
          <a:pPr rtl="0"/>
          <a:r>
            <a:rPr lang="en-GB" dirty="0" smtClean="0"/>
            <a:t>Requires Board Re-spin to cure faults</a:t>
          </a:r>
          <a:endParaRPr lang="en-US" dirty="0"/>
        </a:p>
      </dgm:t>
    </dgm:pt>
    <dgm:pt modelId="{D9EA7CBB-0001-4546-A445-442739E72713}" type="parTrans" cxnId="{C0B8D2B2-4D9D-40DA-95DD-4E5C4075EAD5}">
      <dgm:prSet/>
      <dgm:spPr/>
      <dgm:t>
        <a:bodyPr/>
        <a:lstStyle/>
        <a:p>
          <a:endParaRPr lang="en-US"/>
        </a:p>
      </dgm:t>
    </dgm:pt>
    <dgm:pt modelId="{FA5716F8-83AE-4F58-96E6-1CC07920806E}" type="sibTrans" cxnId="{C0B8D2B2-4D9D-40DA-95DD-4E5C4075EAD5}">
      <dgm:prSet/>
      <dgm:spPr/>
      <dgm:t>
        <a:bodyPr/>
        <a:lstStyle/>
        <a:p>
          <a:endParaRPr lang="en-US"/>
        </a:p>
      </dgm:t>
    </dgm:pt>
    <dgm:pt modelId="{478C4C4B-4033-4DDF-B97C-A7F07A0C0CCB}" type="pres">
      <dgm:prSet presAssocID="{D2D0FE6E-FF92-403A-B4BE-FE3643BB15E1}" presName="linear" presStyleCnt="0">
        <dgm:presLayoutVars>
          <dgm:animLvl val="lvl"/>
          <dgm:resizeHandles val="exact"/>
        </dgm:presLayoutVars>
      </dgm:prSet>
      <dgm:spPr/>
    </dgm:pt>
    <dgm:pt modelId="{F3C97EFE-4858-4296-AAAF-54777A8350A7}" type="pres">
      <dgm:prSet presAssocID="{043FBFB1-1FD0-4DB1-8C2A-4EE399A204DA}" presName="parentText" presStyleLbl="node1" presStyleIdx="0" presStyleCnt="2">
        <dgm:presLayoutVars>
          <dgm:chMax val="0"/>
          <dgm:bulletEnabled val="1"/>
        </dgm:presLayoutVars>
      </dgm:prSet>
      <dgm:spPr/>
    </dgm:pt>
    <dgm:pt modelId="{9F257387-DA39-4D5F-ADD9-8BC5F5E10E69}" type="pres">
      <dgm:prSet presAssocID="{043FBFB1-1FD0-4DB1-8C2A-4EE399A204DA}" presName="childText" presStyleLbl="revTx" presStyleIdx="0" presStyleCnt="2">
        <dgm:presLayoutVars>
          <dgm:bulletEnabled val="1"/>
        </dgm:presLayoutVars>
      </dgm:prSet>
      <dgm:spPr/>
    </dgm:pt>
    <dgm:pt modelId="{EC61B66E-69BB-4972-8873-2C1900A4BD7C}" type="pres">
      <dgm:prSet presAssocID="{4D564237-E14B-4E25-A9C6-DFBE94B3FA52}" presName="parentText" presStyleLbl="node1" presStyleIdx="1" presStyleCnt="2">
        <dgm:presLayoutVars>
          <dgm:chMax val="0"/>
          <dgm:bulletEnabled val="1"/>
        </dgm:presLayoutVars>
      </dgm:prSet>
      <dgm:spPr/>
    </dgm:pt>
    <dgm:pt modelId="{2A550476-0CC4-45A0-B884-20420545CE06}" type="pres">
      <dgm:prSet presAssocID="{4D564237-E14B-4E25-A9C6-DFBE94B3FA52}" presName="childText" presStyleLbl="revTx" presStyleIdx="1" presStyleCnt="2">
        <dgm:presLayoutVars>
          <dgm:bulletEnabled val="1"/>
        </dgm:presLayoutVars>
      </dgm:prSet>
      <dgm:spPr/>
    </dgm:pt>
  </dgm:ptLst>
  <dgm:cxnLst>
    <dgm:cxn modelId="{886A32EF-F45F-473F-9147-451785E04693}" srcId="{043FBFB1-1FD0-4DB1-8C2A-4EE399A204DA}" destId="{8BADDAC3-B47B-4BAA-9769-DC9C3C1C5A4A}" srcOrd="2" destOrd="0" parTransId="{BF26AAE1-2D81-47A9-A042-0D5260A94290}" sibTransId="{1B8EE0BD-5E13-4A6C-ABD7-EB3ACA0C0B3A}"/>
    <dgm:cxn modelId="{66D03A50-8279-4BCD-8552-46EB72AA8D3D}" srcId="{043FBFB1-1FD0-4DB1-8C2A-4EE399A204DA}" destId="{9D78D03D-1AC4-4C58-8703-1F229D7F5235}" srcOrd="1" destOrd="0" parTransId="{3FB4CC5E-DD65-4915-BD1F-EC81B2978272}" sibTransId="{FFD9A6C7-BAC7-4B7C-B70B-BC89D69E94D7}"/>
    <dgm:cxn modelId="{EC307742-FBE8-4FFB-911E-6D6DC3447EAF}" type="presOf" srcId="{4D564237-E14B-4E25-A9C6-DFBE94B3FA52}" destId="{EC61B66E-69BB-4972-8873-2C1900A4BD7C}" srcOrd="0" destOrd="0" presId="urn:microsoft.com/office/officeart/2005/8/layout/vList2"/>
    <dgm:cxn modelId="{A96A8CE8-D389-40BA-824D-2E5EFBC8E62F}" type="presOf" srcId="{043FBFB1-1FD0-4DB1-8C2A-4EE399A204DA}" destId="{F3C97EFE-4858-4296-AAAF-54777A8350A7}" srcOrd="0" destOrd="0" presId="urn:microsoft.com/office/officeart/2005/8/layout/vList2"/>
    <dgm:cxn modelId="{8275F3D5-CBEA-4349-8376-E904650F54AE}" type="presOf" srcId="{9D78D03D-1AC4-4C58-8703-1F229D7F5235}" destId="{9F257387-DA39-4D5F-ADD9-8BC5F5E10E69}" srcOrd="0" destOrd="1" presId="urn:microsoft.com/office/officeart/2005/8/layout/vList2"/>
    <dgm:cxn modelId="{C0B8D2B2-4D9D-40DA-95DD-4E5C4075EAD5}" srcId="{4D564237-E14B-4E25-A9C6-DFBE94B3FA52}" destId="{DB363F87-FAF7-4543-8902-5CA722B771F7}" srcOrd="0" destOrd="0" parTransId="{D9EA7CBB-0001-4546-A445-442739E72713}" sibTransId="{FA5716F8-83AE-4F58-96E6-1CC07920806E}"/>
    <dgm:cxn modelId="{A36A9CEE-218A-4330-86F4-7CF18644BDE4}" srcId="{D2D0FE6E-FF92-403A-B4BE-FE3643BB15E1}" destId="{4D564237-E14B-4E25-A9C6-DFBE94B3FA52}" srcOrd="1" destOrd="0" parTransId="{9BC07181-FBEE-43B7-8565-C2EED3FDC322}" sibTransId="{1FA71E4C-2526-4693-B666-313C23D002C3}"/>
    <dgm:cxn modelId="{57F803BB-A24B-487B-B06C-958FD05612C5}" type="presOf" srcId="{FB226151-956F-424C-8887-B2B619D7D3DD}" destId="{9F257387-DA39-4D5F-ADD9-8BC5F5E10E69}" srcOrd="0" destOrd="0" presId="urn:microsoft.com/office/officeart/2005/8/layout/vList2"/>
    <dgm:cxn modelId="{4FF840F4-616C-46B0-B541-F6AB0B1EEFBF}" type="presOf" srcId="{D2D0FE6E-FF92-403A-B4BE-FE3643BB15E1}" destId="{478C4C4B-4033-4DDF-B97C-A7F07A0C0CCB}" srcOrd="0" destOrd="0" presId="urn:microsoft.com/office/officeart/2005/8/layout/vList2"/>
    <dgm:cxn modelId="{469D3E30-BBF6-47A5-AB0E-45B33969EB59}" srcId="{D2D0FE6E-FF92-403A-B4BE-FE3643BB15E1}" destId="{043FBFB1-1FD0-4DB1-8C2A-4EE399A204DA}" srcOrd="0" destOrd="0" parTransId="{7EC0C621-A5CF-4B3F-B656-2EE8E98471CA}" sibTransId="{E10EE5E6-A88B-43DD-B946-8E6EAC2EA2CA}"/>
    <dgm:cxn modelId="{B62E0273-F943-4FD3-9958-9464B88799E1}" srcId="{043FBFB1-1FD0-4DB1-8C2A-4EE399A204DA}" destId="{FB226151-956F-424C-8887-B2B619D7D3DD}" srcOrd="0" destOrd="0" parTransId="{08BFCEA0-8508-44A1-93F1-166190D9D594}" sibTransId="{E0DBCF67-7386-47E4-A8EA-CDCEB4BD328A}"/>
    <dgm:cxn modelId="{BA36D007-FDD3-4CFB-A4ED-8ACCAC38A141}" type="presOf" srcId="{8BADDAC3-B47B-4BAA-9769-DC9C3C1C5A4A}" destId="{9F257387-DA39-4D5F-ADD9-8BC5F5E10E69}" srcOrd="0" destOrd="2" presId="urn:microsoft.com/office/officeart/2005/8/layout/vList2"/>
    <dgm:cxn modelId="{57ECD91B-DB0B-4E62-8771-58594AF1530C}" type="presOf" srcId="{DB363F87-FAF7-4543-8902-5CA722B771F7}" destId="{2A550476-0CC4-45A0-B884-20420545CE06}" srcOrd="0" destOrd="0" presId="urn:microsoft.com/office/officeart/2005/8/layout/vList2"/>
    <dgm:cxn modelId="{1DA62C67-E1CA-412E-A22C-0BCD35D32F90}" type="presParOf" srcId="{478C4C4B-4033-4DDF-B97C-A7F07A0C0CCB}" destId="{F3C97EFE-4858-4296-AAAF-54777A8350A7}" srcOrd="0" destOrd="0" presId="urn:microsoft.com/office/officeart/2005/8/layout/vList2"/>
    <dgm:cxn modelId="{8FF037D5-FED4-4579-AD53-73DF1F0C26AF}" type="presParOf" srcId="{478C4C4B-4033-4DDF-B97C-A7F07A0C0CCB}" destId="{9F257387-DA39-4D5F-ADD9-8BC5F5E10E69}" srcOrd="1" destOrd="0" presId="urn:microsoft.com/office/officeart/2005/8/layout/vList2"/>
    <dgm:cxn modelId="{7E7106F4-1E94-4CB7-B116-625190C65942}" type="presParOf" srcId="{478C4C4B-4033-4DDF-B97C-A7F07A0C0CCB}" destId="{EC61B66E-69BB-4972-8873-2C1900A4BD7C}" srcOrd="2" destOrd="0" presId="urn:microsoft.com/office/officeart/2005/8/layout/vList2"/>
    <dgm:cxn modelId="{85FB435F-48C1-47B1-A6B0-7DAC02FBCD9D}" type="presParOf" srcId="{478C4C4B-4033-4DDF-B97C-A7F07A0C0CCB}" destId="{2A550476-0CC4-45A0-B884-20420545CE06}"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AD79191-C48C-4200-96C8-8E51BB69CB2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CFA8CA9A-2E3A-44DD-8198-EB47B38AD111}">
      <dgm:prSet/>
      <dgm:spPr/>
      <dgm:t>
        <a:bodyPr/>
        <a:lstStyle/>
        <a:p>
          <a:pPr rtl="0"/>
          <a:r>
            <a:rPr lang="en-US" dirty="0" smtClean="0"/>
            <a:t>Automated test not helpful at low volumes</a:t>
          </a:r>
          <a:endParaRPr lang="en-US" dirty="0"/>
        </a:p>
      </dgm:t>
    </dgm:pt>
    <dgm:pt modelId="{454F5A73-2907-4096-9F1E-B893083E960D}" type="parTrans" cxnId="{1527DEC1-F443-4B6E-B1EA-7F94138F7DD8}">
      <dgm:prSet/>
      <dgm:spPr/>
      <dgm:t>
        <a:bodyPr/>
        <a:lstStyle/>
        <a:p>
          <a:endParaRPr lang="en-US"/>
        </a:p>
      </dgm:t>
    </dgm:pt>
    <dgm:pt modelId="{1A877EE3-5D10-4FDC-BAC5-AA6C21CB6D56}" type="sibTrans" cxnId="{1527DEC1-F443-4B6E-B1EA-7F94138F7DD8}">
      <dgm:prSet/>
      <dgm:spPr/>
      <dgm:t>
        <a:bodyPr/>
        <a:lstStyle/>
        <a:p>
          <a:endParaRPr lang="en-US"/>
        </a:p>
      </dgm:t>
    </dgm:pt>
    <dgm:pt modelId="{5D2418D8-FA77-41D4-9586-726BC95F46A1}">
      <dgm:prSet/>
      <dgm:spPr/>
      <dgm:t>
        <a:bodyPr/>
        <a:lstStyle/>
        <a:p>
          <a:pPr rtl="0"/>
          <a:r>
            <a:rPr lang="en-US" dirty="0" smtClean="0"/>
            <a:t>Test and bring-up performed manually</a:t>
          </a:r>
          <a:endParaRPr lang="en-US" dirty="0"/>
        </a:p>
      </dgm:t>
    </dgm:pt>
    <dgm:pt modelId="{9AC36FF4-5452-4097-9D91-7258BA96CAEB}" type="parTrans" cxnId="{CBEE9A69-C114-45BB-9262-C11015AD1B95}">
      <dgm:prSet/>
      <dgm:spPr/>
      <dgm:t>
        <a:bodyPr/>
        <a:lstStyle/>
        <a:p>
          <a:endParaRPr lang="en-US"/>
        </a:p>
      </dgm:t>
    </dgm:pt>
    <dgm:pt modelId="{FA67E8BF-D71E-4AFF-A130-2648D7E88785}" type="sibTrans" cxnId="{CBEE9A69-C114-45BB-9262-C11015AD1B95}">
      <dgm:prSet/>
      <dgm:spPr/>
      <dgm:t>
        <a:bodyPr/>
        <a:lstStyle/>
        <a:p>
          <a:endParaRPr lang="en-US"/>
        </a:p>
      </dgm:t>
    </dgm:pt>
    <dgm:pt modelId="{88FC879C-10A1-479A-B63C-B62B0BE208F2}">
      <dgm:prSet/>
      <dgm:spPr/>
      <dgm:t>
        <a:bodyPr/>
        <a:lstStyle/>
        <a:p>
          <a:pPr rtl="0"/>
          <a:r>
            <a:rPr lang="en-US" dirty="0" smtClean="0"/>
            <a:t>Often performed by original board designers</a:t>
          </a:r>
          <a:endParaRPr lang="en-US" dirty="0"/>
        </a:p>
      </dgm:t>
    </dgm:pt>
    <dgm:pt modelId="{D973675E-A21F-4FB5-95DA-9574B8B7A4BC}" type="parTrans" cxnId="{B4751788-108A-46C5-A78D-1736201E2A15}">
      <dgm:prSet/>
      <dgm:spPr/>
      <dgm:t>
        <a:bodyPr/>
        <a:lstStyle/>
        <a:p>
          <a:endParaRPr lang="en-US"/>
        </a:p>
      </dgm:t>
    </dgm:pt>
    <dgm:pt modelId="{B5D23E02-FCBB-451D-8F60-21A522252BE2}" type="sibTrans" cxnId="{B4751788-108A-46C5-A78D-1736201E2A15}">
      <dgm:prSet/>
      <dgm:spPr/>
      <dgm:t>
        <a:bodyPr/>
        <a:lstStyle/>
        <a:p>
          <a:endParaRPr lang="en-US"/>
        </a:p>
      </dgm:t>
    </dgm:pt>
    <dgm:pt modelId="{AB512C40-A3A2-4850-A881-C7867D0E6D67}">
      <dgm:prSet/>
      <dgm:spPr/>
      <dgm:t>
        <a:bodyPr/>
        <a:lstStyle/>
        <a:p>
          <a:pPr rtl="0"/>
          <a:r>
            <a:rPr lang="en-US" dirty="0" smtClean="0"/>
            <a:t>Creation of test procedures etc. takes too long</a:t>
          </a:r>
          <a:endParaRPr lang="en-US" dirty="0"/>
        </a:p>
      </dgm:t>
    </dgm:pt>
    <dgm:pt modelId="{F0C92C20-EF38-4060-B324-D0E179307C02}" type="parTrans" cxnId="{7BCCC389-58F4-49E1-BDC3-A30E115CDA76}">
      <dgm:prSet/>
      <dgm:spPr/>
      <dgm:t>
        <a:bodyPr/>
        <a:lstStyle/>
        <a:p>
          <a:endParaRPr lang="en-US"/>
        </a:p>
      </dgm:t>
    </dgm:pt>
    <dgm:pt modelId="{63E466F0-9864-41DD-90A1-97D851C358E4}" type="sibTrans" cxnId="{7BCCC389-58F4-49E1-BDC3-A30E115CDA76}">
      <dgm:prSet/>
      <dgm:spPr/>
      <dgm:t>
        <a:bodyPr/>
        <a:lstStyle/>
        <a:p>
          <a:endParaRPr lang="en-US"/>
        </a:p>
      </dgm:t>
    </dgm:pt>
    <dgm:pt modelId="{D4FB3920-CB57-4D79-BA54-461BDBAC8024}">
      <dgm:prSet/>
      <dgm:spPr/>
      <dgm:t>
        <a:bodyPr/>
        <a:lstStyle/>
        <a:p>
          <a:pPr rtl="0"/>
          <a:r>
            <a:rPr lang="en-US" dirty="0" smtClean="0"/>
            <a:t>Useful (necessary) for higher volumes</a:t>
          </a:r>
          <a:endParaRPr lang="en-US" dirty="0"/>
        </a:p>
      </dgm:t>
    </dgm:pt>
    <dgm:pt modelId="{E925E092-D3F4-4771-8F7A-8638E03C2115}" type="parTrans" cxnId="{360529E9-2B50-4560-84D2-1C583F173A8D}">
      <dgm:prSet/>
      <dgm:spPr/>
      <dgm:t>
        <a:bodyPr/>
        <a:lstStyle/>
        <a:p>
          <a:endParaRPr lang="en-US"/>
        </a:p>
      </dgm:t>
    </dgm:pt>
    <dgm:pt modelId="{8C0D42B3-3519-4EE8-9B46-55AFC4190B50}" type="sibTrans" cxnId="{360529E9-2B50-4560-84D2-1C583F173A8D}">
      <dgm:prSet/>
      <dgm:spPr/>
      <dgm:t>
        <a:bodyPr/>
        <a:lstStyle/>
        <a:p>
          <a:endParaRPr lang="en-US"/>
        </a:p>
      </dgm:t>
    </dgm:pt>
    <dgm:pt modelId="{BEADCC16-89EC-419C-8118-279BB6534ED5}">
      <dgm:prSet/>
      <dgm:spPr/>
      <dgm:t>
        <a:bodyPr/>
        <a:lstStyle/>
        <a:p>
          <a:pPr rtl="0"/>
          <a:r>
            <a:rPr lang="en-US" dirty="0" smtClean="0"/>
            <a:t>Design-for-test and build-in-test features often omitted</a:t>
          </a:r>
          <a:endParaRPr lang="en-US" dirty="0"/>
        </a:p>
      </dgm:t>
    </dgm:pt>
    <dgm:pt modelId="{E16AFBA7-6354-444C-B09D-4FC0D2B2C45E}" type="parTrans" cxnId="{E793BE96-6D75-43A7-9BDD-D148F2EE8C15}">
      <dgm:prSet/>
      <dgm:spPr/>
      <dgm:t>
        <a:bodyPr/>
        <a:lstStyle/>
        <a:p>
          <a:endParaRPr lang="en-US"/>
        </a:p>
      </dgm:t>
    </dgm:pt>
    <dgm:pt modelId="{A773CA9F-9557-40D2-ADA7-4D58A71CD6F1}" type="sibTrans" cxnId="{E793BE96-6D75-43A7-9BDD-D148F2EE8C15}">
      <dgm:prSet/>
      <dgm:spPr/>
      <dgm:t>
        <a:bodyPr/>
        <a:lstStyle/>
        <a:p>
          <a:endParaRPr lang="en-US"/>
        </a:p>
      </dgm:t>
    </dgm:pt>
    <dgm:pt modelId="{61F60DDE-AF2C-49DE-86A7-C59542A7FF05}">
      <dgm:prSet/>
      <dgm:spPr/>
      <dgm:t>
        <a:bodyPr/>
        <a:lstStyle/>
        <a:p>
          <a:pPr rtl="0"/>
          <a:r>
            <a:rPr lang="en-US" dirty="0" smtClean="0"/>
            <a:t>Needs experience and longer design time</a:t>
          </a:r>
          <a:endParaRPr lang="en-US" dirty="0"/>
        </a:p>
      </dgm:t>
    </dgm:pt>
    <dgm:pt modelId="{0A9D1CA5-589F-4405-A01C-4BDA4A0710F3}" type="parTrans" cxnId="{73CF3537-5EAB-4F1E-91CC-6568277764D8}">
      <dgm:prSet/>
      <dgm:spPr/>
      <dgm:t>
        <a:bodyPr/>
        <a:lstStyle/>
        <a:p>
          <a:endParaRPr lang="en-US"/>
        </a:p>
      </dgm:t>
    </dgm:pt>
    <dgm:pt modelId="{22B8EAA9-6674-4453-832C-BF95F3109FBA}" type="sibTrans" cxnId="{73CF3537-5EAB-4F1E-91CC-6568277764D8}">
      <dgm:prSet/>
      <dgm:spPr/>
      <dgm:t>
        <a:bodyPr/>
        <a:lstStyle/>
        <a:p>
          <a:endParaRPr lang="en-US"/>
        </a:p>
      </dgm:t>
    </dgm:pt>
    <dgm:pt modelId="{41E79277-BAE0-47F6-BDBB-B2E9924308E2}">
      <dgm:prSet/>
      <dgm:spPr/>
      <dgm:t>
        <a:bodyPr/>
        <a:lstStyle/>
        <a:p>
          <a:pPr rtl="0"/>
          <a:r>
            <a:rPr lang="en-US" dirty="0" smtClean="0"/>
            <a:t>Often only minimal on in-house boards</a:t>
          </a:r>
          <a:endParaRPr lang="en-US" dirty="0"/>
        </a:p>
      </dgm:t>
    </dgm:pt>
    <dgm:pt modelId="{A77ADCC7-CFDA-4250-B900-A0966B43A701}" type="parTrans" cxnId="{2234CEFD-6473-4854-95DB-EEDBA421853C}">
      <dgm:prSet/>
      <dgm:spPr/>
      <dgm:t>
        <a:bodyPr/>
        <a:lstStyle/>
        <a:p>
          <a:endParaRPr lang="en-US"/>
        </a:p>
      </dgm:t>
    </dgm:pt>
    <dgm:pt modelId="{12D0EF76-E036-45A0-AAE9-CE36C62A2187}" type="sibTrans" cxnId="{2234CEFD-6473-4854-95DB-EEDBA421853C}">
      <dgm:prSet/>
      <dgm:spPr/>
      <dgm:t>
        <a:bodyPr/>
        <a:lstStyle/>
        <a:p>
          <a:endParaRPr lang="en-US"/>
        </a:p>
      </dgm:t>
    </dgm:pt>
    <dgm:pt modelId="{04EE69B6-2E2E-48E8-A85C-48C8F220FDA5}" type="pres">
      <dgm:prSet presAssocID="{2AD79191-C48C-4200-96C8-8E51BB69CB2D}" presName="linear" presStyleCnt="0">
        <dgm:presLayoutVars>
          <dgm:animLvl val="lvl"/>
          <dgm:resizeHandles val="exact"/>
        </dgm:presLayoutVars>
      </dgm:prSet>
      <dgm:spPr/>
    </dgm:pt>
    <dgm:pt modelId="{A4888DFC-9968-43F0-BC86-E4B670154E65}" type="pres">
      <dgm:prSet presAssocID="{CFA8CA9A-2E3A-44DD-8198-EB47B38AD111}" presName="parentText" presStyleLbl="node1" presStyleIdx="0" presStyleCnt="3">
        <dgm:presLayoutVars>
          <dgm:chMax val="0"/>
          <dgm:bulletEnabled val="1"/>
        </dgm:presLayoutVars>
      </dgm:prSet>
      <dgm:spPr/>
    </dgm:pt>
    <dgm:pt modelId="{4B63C130-A47E-4ABB-9BD5-0D6089A8A2CF}" type="pres">
      <dgm:prSet presAssocID="{CFA8CA9A-2E3A-44DD-8198-EB47B38AD111}" presName="childText" presStyleLbl="revTx" presStyleIdx="0" presStyleCnt="3">
        <dgm:presLayoutVars>
          <dgm:bulletEnabled val="1"/>
        </dgm:presLayoutVars>
      </dgm:prSet>
      <dgm:spPr/>
    </dgm:pt>
    <dgm:pt modelId="{AD725B8C-79C1-4513-B429-2CEE826E1A7B}" type="pres">
      <dgm:prSet presAssocID="{AB512C40-A3A2-4850-A881-C7867D0E6D67}" presName="parentText" presStyleLbl="node1" presStyleIdx="1" presStyleCnt="3">
        <dgm:presLayoutVars>
          <dgm:chMax val="0"/>
          <dgm:bulletEnabled val="1"/>
        </dgm:presLayoutVars>
      </dgm:prSet>
      <dgm:spPr/>
    </dgm:pt>
    <dgm:pt modelId="{E95CC910-0630-4625-BEAA-DDAA04B66FFB}" type="pres">
      <dgm:prSet presAssocID="{AB512C40-A3A2-4850-A881-C7867D0E6D67}" presName="childText" presStyleLbl="revTx" presStyleIdx="1" presStyleCnt="3">
        <dgm:presLayoutVars>
          <dgm:bulletEnabled val="1"/>
        </dgm:presLayoutVars>
      </dgm:prSet>
      <dgm:spPr/>
    </dgm:pt>
    <dgm:pt modelId="{5E80FB3C-EECB-4FB1-A604-59965886C444}" type="pres">
      <dgm:prSet presAssocID="{BEADCC16-89EC-419C-8118-279BB6534ED5}" presName="parentText" presStyleLbl="node1" presStyleIdx="2" presStyleCnt="3">
        <dgm:presLayoutVars>
          <dgm:chMax val="0"/>
          <dgm:bulletEnabled val="1"/>
        </dgm:presLayoutVars>
      </dgm:prSet>
      <dgm:spPr/>
    </dgm:pt>
    <dgm:pt modelId="{110DCA19-DCA4-419A-8884-2D04D2C86959}" type="pres">
      <dgm:prSet presAssocID="{BEADCC16-89EC-419C-8118-279BB6534ED5}" presName="childText" presStyleLbl="revTx" presStyleIdx="2" presStyleCnt="3">
        <dgm:presLayoutVars>
          <dgm:bulletEnabled val="1"/>
        </dgm:presLayoutVars>
      </dgm:prSet>
      <dgm:spPr/>
    </dgm:pt>
  </dgm:ptLst>
  <dgm:cxnLst>
    <dgm:cxn modelId="{E793BE96-6D75-43A7-9BDD-D148F2EE8C15}" srcId="{2AD79191-C48C-4200-96C8-8E51BB69CB2D}" destId="{BEADCC16-89EC-419C-8118-279BB6534ED5}" srcOrd="2" destOrd="0" parTransId="{E16AFBA7-6354-444C-B09D-4FC0D2B2C45E}" sibTransId="{A773CA9F-9557-40D2-ADA7-4D58A71CD6F1}"/>
    <dgm:cxn modelId="{B4751788-108A-46C5-A78D-1736201E2A15}" srcId="{CFA8CA9A-2E3A-44DD-8198-EB47B38AD111}" destId="{88FC879C-10A1-479A-B63C-B62B0BE208F2}" srcOrd="1" destOrd="0" parTransId="{D973675E-A21F-4FB5-95DA-9574B8B7A4BC}" sibTransId="{B5D23E02-FCBB-451D-8F60-21A522252BE2}"/>
    <dgm:cxn modelId="{CBEE9A69-C114-45BB-9262-C11015AD1B95}" srcId="{CFA8CA9A-2E3A-44DD-8198-EB47B38AD111}" destId="{5D2418D8-FA77-41D4-9586-726BC95F46A1}" srcOrd="0" destOrd="0" parTransId="{9AC36FF4-5452-4097-9D91-7258BA96CAEB}" sibTransId="{FA67E8BF-D71E-4AFF-A130-2648D7E88785}"/>
    <dgm:cxn modelId="{2234CEFD-6473-4854-95DB-EEDBA421853C}" srcId="{BEADCC16-89EC-419C-8118-279BB6534ED5}" destId="{41E79277-BAE0-47F6-BDBB-B2E9924308E2}" srcOrd="1" destOrd="0" parTransId="{A77ADCC7-CFDA-4250-B900-A0966B43A701}" sibTransId="{12D0EF76-E036-45A0-AAE9-CE36C62A2187}"/>
    <dgm:cxn modelId="{0F792A10-632A-4533-8E86-72A3DAFC669C}" type="presOf" srcId="{AB512C40-A3A2-4850-A881-C7867D0E6D67}" destId="{AD725B8C-79C1-4513-B429-2CEE826E1A7B}" srcOrd="0" destOrd="0" presId="urn:microsoft.com/office/officeart/2005/8/layout/vList2"/>
    <dgm:cxn modelId="{1527DEC1-F443-4B6E-B1EA-7F94138F7DD8}" srcId="{2AD79191-C48C-4200-96C8-8E51BB69CB2D}" destId="{CFA8CA9A-2E3A-44DD-8198-EB47B38AD111}" srcOrd="0" destOrd="0" parTransId="{454F5A73-2907-4096-9F1E-B893083E960D}" sibTransId="{1A877EE3-5D10-4FDC-BAC5-AA6C21CB6D56}"/>
    <dgm:cxn modelId="{73CF3537-5EAB-4F1E-91CC-6568277764D8}" srcId="{BEADCC16-89EC-419C-8118-279BB6534ED5}" destId="{61F60DDE-AF2C-49DE-86A7-C59542A7FF05}" srcOrd="0" destOrd="0" parTransId="{0A9D1CA5-589F-4405-A01C-4BDA4A0710F3}" sibTransId="{22B8EAA9-6674-4453-832C-BF95F3109FBA}"/>
    <dgm:cxn modelId="{B6BA69EA-2EE9-4E56-AD5A-0DCDB316A563}" type="presOf" srcId="{61F60DDE-AF2C-49DE-86A7-C59542A7FF05}" destId="{110DCA19-DCA4-419A-8884-2D04D2C86959}" srcOrd="0" destOrd="0" presId="urn:microsoft.com/office/officeart/2005/8/layout/vList2"/>
    <dgm:cxn modelId="{1720AA3C-936A-41D7-9DB9-E2F1B8B949B3}" type="presOf" srcId="{D4FB3920-CB57-4D79-BA54-461BDBAC8024}" destId="{E95CC910-0630-4625-BEAA-DDAA04B66FFB}" srcOrd="0" destOrd="0" presId="urn:microsoft.com/office/officeart/2005/8/layout/vList2"/>
    <dgm:cxn modelId="{3C74E709-CA73-403D-A14A-CE67D6FACF5F}" type="presOf" srcId="{2AD79191-C48C-4200-96C8-8E51BB69CB2D}" destId="{04EE69B6-2E2E-48E8-A85C-48C8F220FDA5}" srcOrd="0" destOrd="0" presId="urn:microsoft.com/office/officeart/2005/8/layout/vList2"/>
    <dgm:cxn modelId="{75A85A3C-E3F7-4DF8-B628-19F660D09597}" type="presOf" srcId="{CFA8CA9A-2E3A-44DD-8198-EB47B38AD111}" destId="{A4888DFC-9968-43F0-BC86-E4B670154E65}" srcOrd="0" destOrd="0" presId="urn:microsoft.com/office/officeart/2005/8/layout/vList2"/>
    <dgm:cxn modelId="{4F62CFEE-F075-4B50-AD7C-89066967C044}" type="presOf" srcId="{41E79277-BAE0-47F6-BDBB-B2E9924308E2}" destId="{110DCA19-DCA4-419A-8884-2D04D2C86959}" srcOrd="0" destOrd="1" presId="urn:microsoft.com/office/officeart/2005/8/layout/vList2"/>
    <dgm:cxn modelId="{654BA3ED-B44A-4020-9CE1-04C5BE2E48CB}" type="presOf" srcId="{BEADCC16-89EC-419C-8118-279BB6534ED5}" destId="{5E80FB3C-EECB-4FB1-A604-59965886C444}" srcOrd="0" destOrd="0" presId="urn:microsoft.com/office/officeart/2005/8/layout/vList2"/>
    <dgm:cxn modelId="{7BCCC389-58F4-49E1-BDC3-A30E115CDA76}" srcId="{2AD79191-C48C-4200-96C8-8E51BB69CB2D}" destId="{AB512C40-A3A2-4850-A881-C7867D0E6D67}" srcOrd="1" destOrd="0" parTransId="{F0C92C20-EF38-4060-B324-D0E179307C02}" sibTransId="{63E466F0-9864-41DD-90A1-97D851C358E4}"/>
    <dgm:cxn modelId="{360529E9-2B50-4560-84D2-1C583F173A8D}" srcId="{AB512C40-A3A2-4850-A881-C7867D0E6D67}" destId="{D4FB3920-CB57-4D79-BA54-461BDBAC8024}" srcOrd="0" destOrd="0" parTransId="{E925E092-D3F4-4771-8F7A-8638E03C2115}" sibTransId="{8C0D42B3-3519-4EE8-9B46-55AFC4190B50}"/>
    <dgm:cxn modelId="{8BFB4A87-DD29-481A-BD5D-028FC70E0A58}" type="presOf" srcId="{5D2418D8-FA77-41D4-9586-726BC95F46A1}" destId="{4B63C130-A47E-4ABB-9BD5-0D6089A8A2CF}" srcOrd="0" destOrd="0" presId="urn:microsoft.com/office/officeart/2005/8/layout/vList2"/>
    <dgm:cxn modelId="{BA30DA65-3984-45BF-80CB-8D2B4413F3B8}" type="presOf" srcId="{88FC879C-10A1-479A-B63C-B62B0BE208F2}" destId="{4B63C130-A47E-4ABB-9BD5-0D6089A8A2CF}" srcOrd="0" destOrd="1" presId="urn:microsoft.com/office/officeart/2005/8/layout/vList2"/>
    <dgm:cxn modelId="{2317FE4D-74EA-43DB-84D7-4CADA597945B}" type="presParOf" srcId="{04EE69B6-2E2E-48E8-A85C-48C8F220FDA5}" destId="{A4888DFC-9968-43F0-BC86-E4B670154E65}" srcOrd="0" destOrd="0" presId="urn:microsoft.com/office/officeart/2005/8/layout/vList2"/>
    <dgm:cxn modelId="{83656479-3005-4FBB-A121-92BCD9B25697}" type="presParOf" srcId="{04EE69B6-2E2E-48E8-A85C-48C8F220FDA5}" destId="{4B63C130-A47E-4ABB-9BD5-0D6089A8A2CF}" srcOrd="1" destOrd="0" presId="urn:microsoft.com/office/officeart/2005/8/layout/vList2"/>
    <dgm:cxn modelId="{1BC24FEA-D5A4-4B13-82EB-B641116B52C2}" type="presParOf" srcId="{04EE69B6-2E2E-48E8-A85C-48C8F220FDA5}" destId="{AD725B8C-79C1-4513-B429-2CEE826E1A7B}" srcOrd="2" destOrd="0" presId="urn:microsoft.com/office/officeart/2005/8/layout/vList2"/>
    <dgm:cxn modelId="{B17CFD28-D467-44F0-8CF4-FE2F84A04FC1}" type="presParOf" srcId="{04EE69B6-2E2E-48E8-A85C-48C8F220FDA5}" destId="{E95CC910-0630-4625-BEAA-DDAA04B66FFB}" srcOrd="3" destOrd="0" presId="urn:microsoft.com/office/officeart/2005/8/layout/vList2"/>
    <dgm:cxn modelId="{222F75C5-1B8D-4F9A-A8EE-1EB2EE62A268}" type="presParOf" srcId="{04EE69B6-2E2E-48E8-A85C-48C8F220FDA5}" destId="{5E80FB3C-EECB-4FB1-A604-59965886C444}" srcOrd="4" destOrd="0" presId="urn:microsoft.com/office/officeart/2005/8/layout/vList2"/>
    <dgm:cxn modelId="{9DE66F1D-FFDD-459D-A8EA-CB8D6925CEC6}" type="presParOf" srcId="{04EE69B6-2E2E-48E8-A85C-48C8F220FDA5}" destId="{110DCA19-DCA4-419A-8884-2D04D2C86959}" srcOrd="5"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F24603C-D180-4F94-B303-DFC25C975DF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92E81ECA-7B07-483A-8E85-8FD23BA76456}">
      <dgm:prSet/>
      <dgm:spPr/>
      <dgm:t>
        <a:bodyPr/>
        <a:lstStyle/>
        <a:p>
          <a:pPr rtl="0"/>
          <a:r>
            <a:rPr lang="en-US" dirty="0" smtClean="0"/>
            <a:t>Some faults will affect each board differently</a:t>
          </a:r>
          <a:endParaRPr lang="en-US" dirty="0"/>
        </a:p>
      </dgm:t>
    </dgm:pt>
    <dgm:pt modelId="{035790F3-5BA9-42A1-B321-1198143D4959}" type="parTrans" cxnId="{C426D3E5-EAEE-45BA-9547-CE8233A2DACA}">
      <dgm:prSet/>
      <dgm:spPr/>
      <dgm:t>
        <a:bodyPr/>
        <a:lstStyle/>
        <a:p>
          <a:endParaRPr lang="en-US"/>
        </a:p>
      </dgm:t>
    </dgm:pt>
    <dgm:pt modelId="{234B1BE8-DBF9-4389-AE7F-28C60B811DD2}" type="sibTrans" cxnId="{C426D3E5-EAEE-45BA-9547-CE8233A2DACA}">
      <dgm:prSet/>
      <dgm:spPr/>
      <dgm:t>
        <a:bodyPr/>
        <a:lstStyle/>
        <a:p>
          <a:endParaRPr lang="en-US"/>
        </a:p>
      </dgm:t>
    </dgm:pt>
    <dgm:pt modelId="{F0D53749-F021-4D03-8543-9E11E06C95C5}">
      <dgm:prSet/>
      <dgm:spPr/>
      <dgm:t>
        <a:bodyPr/>
        <a:lstStyle/>
        <a:p>
          <a:pPr rtl="0"/>
          <a:r>
            <a:rPr lang="en-US" dirty="0" smtClean="0"/>
            <a:t>Solder faults</a:t>
          </a:r>
          <a:endParaRPr lang="en-US" dirty="0"/>
        </a:p>
      </dgm:t>
    </dgm:pt>
    <dgm:pt modelId="{250AC946-EE58-40F1-BF7B-E30A10AE93CD}" type="parTrans" cxnId="{38AB6422-A6B9-46B3-B55E-85054113DEAB}">
      <dgm:prSet/>
      <dgm:spPr/>
      <dgm:t>
        <a:bodyPr/>
        <a:lstStyle/>
        <a:p>
          <a:endParaRPr lang="en-US"/>
        </a:p>
      </dgm:t>
    </dgm:pt>
    <dgm:pt modelId="{E38040ED-6E3C-486C-B634-4D4B4ABE15C2}" type="sibTrans" cxnId="{38AB6422-A6B9-46B3-B55E-85054113DEAB}">
      <dgm:prSet/>
      <dgm:spPr/>
      <dgm:t>
        <a:bodyPr/>
        <a:lstStyle/>
        <a:p>
          <a:endParaRPr lang="en-US"/>
        </a:p>
      </dgm:t>
    </dgm:pt>
    <dgm:pt modelId="{062F032E-9861-47C5-9583-5F88A3BAD1E1}">
      <dgm:prSet/>
      <dgm:spPr/>
      <dgm:t>
        <a:bodyPr/>
        <a:lstStyle/>
        <a:p>
          <a:pPr rtl="0"/>
          <a:r>
            <a:rPr lang="en-US" dirty="0" smtClean="0"/>
            <a:t>shorts, opens and intermittent faults</a:t>
          </a:r>
          <a:endParaRPr lang="en-US" dirty="0"/>
        </a:p>
      </dgm:t>
    </dgm:pt>
    <dgm:pt modelId="{6961AC19-1F9B-42B2-931B-EA93A1349F3B}" type="parTrans" cxnId="{E3612F68-F27F-439D-86EF-23E399F47A4D}">
      <dgm:prSet/>
      <dgm:spPr/>
      <dgm:t>
        <a:bodyPr/>
        <a:lstStyle/>
        <a:p>
          <a:endParaRPr lang="en-US"/>
        </a:p>
      </dgm:t>
    </dgm:pt>
    <dgm:pt modelId="{726365C6-80D6-4BF1-BA26-BA11C98FF67E}" type="sibTrans" cxnId="{E3612F68-F27F-439D-86EF-23E399F47A4D}">
      <dgm:prSet/>
      <dgm:spPr/>
      <dgm:t>
        <a:bodyPr/>
        <a:lstStyle/>
        <a:p>
          <a:endParaRPr lang="en-US"/>
        </a:p>
      </dgm:t>
    </dgm:pt>
    <dgm:pt modelId="{22F3D53D-01DB-4316-BD21-8A8D3BEFF472}">
      <dgm:prSet/>
      <dgm:spPr/>
      <dgm:t>
        <a:bodyPr/>
        <a:lstStyle/>
        <a:p>
          <a:pPr rtl="0"/>
          <a:r>
            <a:rPr lang="en-US" dirty="0" smtClean="0"/>
            <a:t>Thermal and reliability problems</a:t>
          </a:r>
          <a:endParaRPr lang="en-US" dirty="0"/>
        </a:p>
      </dgm:t>
    </dgm:pt>
    <dgm:pt modelId="{8E1904E4-8D9F-46FE-BC2D-A228C3C6DF05}" type="parTrans" cxnId="{D9A99A85-3553-4626-9FA6-ED79E04E1F4D}">
      <dgm:prSet/>
      <dgm:spPr/>
      <dgm:t>
        <a:bodyPr/>
        <a:lstStyle/>
        <a:p>
          <a:endParaRPr lang="en-US"/>
        </a:p>
      </dgm:t>
    </dgm:pt>
    <dgm:pt modelId="{2D013093-FA1F-4B7A-880B-62833717DB6E}" type="sibTrans" cxnId="{D9A99A85-3553-4626-9FA6-ED79E04E1F4D}">
      <dgm:prSet/>
      <dgm:spPr/>
      <dgm:t>
        <a:bodyPr/>
        <a:lstStyle/>
        <a:p>
          <a:endParaRPr lang="en-US"/>
        </a:p>
      </dgm:t>
    </dgm:pt>
    <dgm:pt modelId="{38568734-D987-44D6-A63F-20083ABCF0BD}">
      <dgm:prSet/>
      <dgm:spPr/>
      <dgm:t>
        <a:bodyPr/>
        <a:lstStyle/>
        <a:p>
          <a:pPr rtl="0"/>
          <a:r>
            <a:rPr lang="en-US" dirty="0" smtClean="0"/>
            <a:t>Assembly problems</a:t>
          </a:r>
          <a:endParaRPr lang="en-US" dirty="0"/>
        </a:p>
      </dgm:t>
    </dgm:pt>
    <dgm:pt modelId="{F5FC260A-075A-409D-9A11-084A33BE96F6}" type="parTrans" cxnId="{CED4073D-832B-47E1-9FA6-5F41F1E60944}">
      <dgm:prSet/>
      <dgm:spPr/>
      <dgm:t>
        <a:bodyPr/>
        <a:lstStyle/>
        <a:p>
          <a:endParaRPr lang="en-US"/>
        </a:p>
      </dgm:t>
    </dgm:pt>
    <dgm:pt modelId="{2AF16498-136C-4BBA-8C0E-C67504433616}" type="sibTrans" cxnId="{CED4073D-832B-47E1-9FA6-5F41F1E60944}">
      <dgm:prSet/>
      <dgm:spPr/>
      <dgm:t>
        <a:bodyPr/>
        <a:lstStyle/>
        <a:p>
          <a:endParaRPr lang="en-US"/>
        </a:p>
      </dgm:t>
    </dgm:pt>
    <dgm:pt modelId="{EA8DD885-0972-415B-9DE2-ED7120A48BDD}">
      <dgm:prSet/>
      <dgm:spPr/>
      <dgm:t>
        <a:bodyPr/>
        <a:lstStyle/>
        <a:p>
          <a:pPr rtl="0"/>
          <a:r>
            <a:rPr lang="en-US" dirty="0" smtClean="0"/>
            <a:t>. . . and many more</a:t>
          </a:r>
          <a:endParaRPr lang="en-US" dirty="0"/>
        </a:p>
      </dgm:t>
    </dgm:pt>
    <dgm:pt modelId="{FFC7B223-940D-44D0-8E7C-A072C2340DC6}" type="parTrans" cxnId="{FAD6A208-7844-404F-A0C0-5E1E0B373FAE}">
      <dgm:prSet/>
      <dgm:spPr/>
      <dgm:t>
        <a:bodyPr/>
        <a:lstStyle/>
        <a:p>
          <a:endParaRPr lang="en-US"/>
        </a:p>
      </dgm:t>
    </dgm:pt>
    <dgm:pt modelId="{058477CE-1A21-4EC4-AEB7-EECACE1A3084}" type="sibTrans" cxnId="{FAD6A208-7844-404F-A0C0-5E1E0B373FAE}">
      <dgm:prSet/>
      <dgm:spPr/>
      <dgm:t>
        <a:bodyPr/>
        <a:lstStyle/>
        <a:p>
          <a:endParaRPr lang="en-US"/>
        </a:p>
      </dgm:t>
    </dgm:pt>
    <dgm:pt modelId="{ABFD2DF7-426C-4986-BF33-9151C78AD056}">
      <dgm:prSet/>
      <dgm:spPr/>
      <dgm:t>
        <a:bodyPr/>
        <a:lstStyle/>
        <a:p>
          <a:pPr rtl="0"/>
          <a:r>
            <a:rPr lang="en-US" dirty="0" smtClean="0"/>
            <a:t>Plan for low yield</a:t>
          </a:r>
          <a:endParaRPr lang="en-US" dirty="0"/>
        </a:p>
      </dgm:t>
    </dgm:pt>
    <dgm:pt modelId="{7BC48EE5-9ED9-476D-92E4-28BC4A812342}" type="parTrans" cxnId="{252C01DB-631D-44B3-B5BC-C5845B4864CA}">
      <dgm:prSet/>
      <dgm:spPr/>
      <dgm:t>
        <a:bodyPr/>
        <a:lstStyle/>
        <a:p>
          <a:endParaRPr lang="en-US"/>
        </a:p>
      </dgm:t>
    </dgm:pt>
    <dgm:pt modelId="{946834C6-1328-40DD-BC36-EE85B49FBF3F}" type="sibTrans" cxnId="{252C01DB-631D-44B3-B5BC-C5845B4864CA}">
      <dgm:prSet/>
      <dgm:spPr/>
      <dgm:t>
        <a:bodyPr/>
        <a:lstStyle/>
        <a:p>
          <a:endParaRPr lang="en-US"/>
        </a:p>
      </dgm:t>
    </dgm:pt>
    <dgm:pt modelId="{9B309FA7-4841-466A-BF3C-36BC9D1CC22E}">
      <dgm:prSet/>
      <dgm:spPr/>
      <dgm:t>
        <a:bodyPr/>
        <a:lstStyle/>
        <a:p>
          <a:pPr rtl="0"/>
          <a:r>
            <a:rPr lang="en-US" dirty="0" smtClean="0"/>
            <a:t>Build more Boards than you think you need</a:t>
          </a:r>
          <a:endParaRPr lang="en-US" dirty="0"/>
        </a:p>
      </dgm:t>
    </dgm:pt>
    <dgm:pt modelId="{C7203914-1219-4200-8998-13DFDA0D9110}" type="parTrans" cxnId="{7AAD653B-9A16-4E6F-B28A-85C6C400FD36}">
      <dgm:prSet/>
      <dgm:spPr/>
      <dgm:t>
        <a:bodyPr/>
        <a:lstStyle/>
        <a:p>
          <a:endParaRPr lang="en-US"/>
        </a:p>
      </dgm:t>
    </dgm:pt>
    <dgm:pt modelId="{AF7FF8A9-C8B4-4BEF-8F77-2297CF7BE30C}" type="sibTrans" cxnId="{7AAD653B-9A16-4E6F-B28A-85C6C400FD36}">
      <dgm:prSet/>
      <dgm:spPr/>
      <dgm:t>
        <a:bodyPr/>
        <a:lstStyle/>
        <a:p>
          <a:endParaRPr lang="en-US"/>
        </a:p>
      </dgm:t>
    </dgm:pt>
    <dgm:pt modelId="{55578CBC-AA64-4B3D-960C-48904C08FBCE}">
      <dgm:prSet/>
      <dgm:spPr/>
      <dgm:t>
        <a:bodyPr/>
        <a:lstStyle/>
        <a:p>
          <a:pPr rtl="0"/>
          <a:r>
            <a:rPr lang="en-US" dirty="0" smtClean="0"/>
            <a:t>e.g. build 6 boards to yield 3 working boards </a:t>
          </a:r>
          <a:endParaRPr lang="en-US" dirty="0"/>
        </a:p>
      </dgm:t>
    </dgm:pt>
    <dgm:pt modelId="{DC14D5D3-97B9-4F9C-A0C2-F3F3DA81EC44}" type="parTrans" cxnId="{8E36780D-FC0B-4970-BCE2-0C50B3AED387}">
      <dgm:prSet/>
      <dgm:spPr/>
      <dgm:t>
        <a:bodyPr/>
        <a:lstStyle/>
        <a:p>
          <a:endParaRPr lang="en-US"/>
        </a:p>
      </dgm:t>
    </dgm:pt>
    <dgm:pt modelId="{47A7B683-CD05-4E6E-884F-CAF81485CFD5}" type="sibTrans" cxnId="{8E36780D-FC0B-4970-BCE2-0C50B3AED387}">
      <dgm:prSet/>
      <dgm:spPr/>
      <dgm:t>
        <a:bodyPr/>
        <a:lstStyle/>
        <a:p>
          <a:endParaRPr lang="en-US"/>
        </a:p>
      </dgm:t>
    </dgm:pt>
    <dgm:pt modelId="{6A8C67D7-05C2-47B9-914F-20510952BA95}">
      <dgm:prSet/>
      <dgm:spPr/>
      <dgm:t>
        <a:bodyPr/>
        <a:lstStyle/>
        <a:p>
          <a:pPr rtl="0"/>
          <a:r>
            <a:rPr lang="en-US" dirty="0" smtClean="0"/>
            <a:t>Faulty boards may be Reworked later</a:t>
          </a:r>
          <a:endParaRPr lang="en-US" dirty="0"/>
        </a:p>
      </dgm:t>
    </dgm:pt>
    <dgm:pt modelId="{E96AB4B1-DADA-4E84-B26E-0641E620800C}" type="parTrans" cxnId="{74A9E8BC-E34E-4F44-9AC9-24932945645E}">
      <dgm:prSet/>
      <dgm:spPr/>
      <dgm:t>
        <a:bodyPr/>
        <a:lstStyle/>
        <a:p>
          <a:endParaRPr lang="en-US"/>
        </a:p>
      </dgm:t>
    </dgm:pt>
    <dgm:pt modelId="{A5BAEFC4-2E8C-4B14-8DF0-173CEDCB0401}" type="sibTrans" cxnId="{74A9E8BC-E34E-4F44-9AC9-24932945645E}">
      <dgm:prSet/>
      <dgm:spPr/>
      <dgm:t>
        <a:bodyPr/>
        <a:lstStyle/>
        <a:p>
          <a:endParaRPr lang="en-US"/>
        </a:p>
      </dgm:t>
    </dgm:pt>
    <dgm:pt modelId="{5A389F26-4416-4856-8C57-837B34E13FED}">
      <dgm:prSet/>
      <dgm:spPr/>
      <dgm:t>
        <a:bodyPr/>
        <a:lstStyle/>
        <a:p>
          <a:pPr rtl="0"/>
          <a:r>
            <a:rPr lang="en-US" dirty="0" smtClean="0"/>
            <a:t>Will not delay start of useful Prototype uptime</a:t>
          </a:r>
          <a:endParaRPr lang="en-US" dirty="0"/>
        </a:p>
      </dgm:t>
    </dgm:pt>
    <dgm:pt modelId="{981F5D67-E394-44EB-88A5-0E43A22B8C9B}" type="parTrans" cxnId="{7F8592EA-7618-492B-BD63-5C766BA3B8A8}">
      <dgm:prSet/>
      <dgm:spPr/>
      <dgm:t>
        <a:bodyPr/>
        <a:lstStyle/>
        <a:p>
          <a:endParaRPr lang="en-US"/>
        </a:p>
      </dgm:t>
    </dgm:pt>
    <dgm:pt modelId="{BE42BBD0-06FC-4B14-B4F1-B5ED8978BE10}" type="sibTrans" cxnId="{7F8592EA-7618-492B-BD63-5C766BA3B8A8}">
      <dgm:prSet/>
      <dgm:spPr/>
      <dgm:t>
        <a:bodyPr/>
        <a:lstStyle/>
        <a:p>
          <a:endParaRPr lang="en-US"/>
        </a:p>
      </dgm:t>
    </dgm:pt>
    <dgm:pt modelId="{92D95FCC-E44E-420A-AE25-E86369C3EFA9}" type="pres">
      <dgm:prSet presAssocID="{BF24603C-D180-4F94-B303-DFC25C975DF0}" presName="linear" presStyleCnt="0">
        <dgm:presLayoutVars>
          <dgm:animLvl val="lvl"/>
          <dgm:resizeHandles val="exact"/>
        </dgm:presLayoutVars>
      </dgm:prSet>
      <dgm:spPr/>
    </dgm:pt>
    <dgm:pt modelId="{F9968408-7119-454D-91DC-ED241BEE5C9C}" type="pres">
      <dgm:prSet presAssocID="{92E81ECA-7B07-483A-8E85-8FD23BA76456}" presName="parentText" presStyleLbl="node1" presStyleIdx="0" presStyleCnt="3">
        <dgm:presLayoutVars>
          <dgm:chMax val="0"/>
          <dgm:bulletEnabled val="1"/>
        </dgm:presLayoutVars>
      </dgm:prSet>
      <dgm:spPr/>
    </dgm:pt>
    <dgm:pt modelId="{0862301A-BB6C-4EEA-8E82-224C3DEBF9E6}" type="pres">
      <dgm:prSet presAssocID="{92E81ECA-7B07-483A-8E85-8FD23BA76456}" presName="childText" presStyleLbl="revTx" presStyleIdx="0" presStyleCnt="3">
        <dgm:presLayoutVars>
          <dgm:bulletEnabled val="1"/>
        </dgm:presLayoutVars>
      </dgm:prSet>
      <dgm:spPr/>
    </dgm:pt>
    <dgm:pt modelId="{E640FBB5-C4E0-4036-B77A-B8E0780F4B23}" type="pres">
      <dgm:prSet presAssocID="{ABFD2DF7-426C-4986-BF33-9151C78AD056}" presName="parentText" presStyleLbl="node1" presStyleIdx="1" presStyleCnt="3">
        <dgm:presLayoutVars>
          <dgm:chMax val="0"/>
          <dgm:bulletEnabled val="1"/>
        </dgm:presLayoutVars>
      </dgm:prSet>
      <dgm:spPr/>
    </dgm:pt>
    <dgm:pt modelId="{15A61B36-BB58-49CC-B620-96C389AB760E}" type="pres">
      <dgm:prSet presAssocID="{ABFD2DF7-426C-4986-BF33-9151C78AD056}" presName="childText" presStyleLbl="revTx" presStyleIdx="1" presStyleCnt="3">
        <dgm:presLayoutVars>
          <dgm:bulletEnabled val="1"/>
        </dgm:presLayoutVars>
      </dgm:prSet>
      <dgm:spPr/>
    </dgm:pt>
    <dgm:pt modelId="{FEFFB2CB-AFAF-476A-B193-8523FF5E393C}" type="pres">
      <dgm:prSet presAssocID="{6A8C67D7-05C2-47B9-914F-20510952BA95}" presName="parentText" presStyleLbl="node1" presStyleIdx="2" presStyleCnt="3">
        <dgm:presLayoutVars>
          <dgm:chMax val="0"/>
          <dgm:bulletEnabled val="1"/>
        </dgm:presLayoutVars>
      </dgm:prSet>
      <dgm:spPr/>
    </dgm:pt>
    <dgm:pt modelId="{E90633F9-5B44-4BFF-B131-B2D2BDDC218F}" type="pres">
      <dgm:prSet presAssocID="{6A8C67D7-05C2-47B9-914F-20510952BA95}" presName="childText" presStyleLbl="revTx" presStyleIdx="2" presStyleCnt="3">
        <dgm:presLayoutVars>
          <dgm:bulletEnabled val="1"/>
        </dgm:presLayoutVars>
      </dgm:prSet>
      <dgm:spPr/>
    </dgm:pt>
  </dgm:ptLst>
  <dgm:cxnLst>
    <dgm:cxn modelId="{596B01D1-37E8-40D2-BD25-51E03100D1CF}" type="presOf" srcId="{55578CBC-AA64-4B3D-960C-48904C08FBCE}" destId="{15A61B36-BB58-49CC-B620-96C389AB760E}" srcOrd="0" destOrd="1" presId="urn:microsoft.com/office/officeart/2005/8/layout/vList2"/>
    <dgm:cxn modelId="{0F12FCF0-E2F8-4E5C-A522-E95C37663982}" type="presOf" srcId="{9B309FA7-4841-466A-BF3C-36BC9D1CC22E}" destId="{15A61B36-BB58-49CC-B620-96C389AB760E}" srcOrd="0" destOrd="0" presId="urn:microsoft.com/office/officeart/2005/8/layout/vList2"/>
    <dgm:cxn modelId="{38AB6422-A6B9-46B3-B55E-85054113DEAB}" srcId="{92E81ECA-7B07-483A-8E85-8FD23BA76456}" destId="{F0D53749-F021-4D03-8543-9E11E06C95C5}" srcOrd="0" destOrd="0" parTransId="{250AC946-EE58-40F1-BF7B-E30A10AE93CD}" sibTransId="{E38040ED-6E3C-486C-B634-4D4B4ABE15C2}"/>
    <dgm:cxn modelId="{6752C859-9990-48D3-AD9E-2B4A46F42DA3}" type="presOf" srcId="{EA8DD885-0972-415B-9DE2-ED7120A48BDD}" destId="{0862301A-BB6C-4EEA-8E82-224C3DEBF9E6}" srcOrd="0" destOrd="4" presId="urn:microsoft.com/office/officeart/2005/8/layout/vList2"/>
    <dgm:cxn modelId="{E3612F68-F27F-439D-86EF-23E399F47A4D}" srcId="{F0D53749-F021-4D03-8543-9E11E06C95C5}" destId="{062F032E-9861-47C5-9583-5F88A3BAD1E1}" srcOrd="0" destOrd="0" parTransId="{6961AC19-1F9B-42B2-931B-EA93A1349F3B}" sibTransId="{726365C6-80D6-4BF1-BA26-BA11C98FF67E}"/>
    <dgm:cxn modelId="{8602DC38-8EEF-4492-85F1-C2D10436A9F6}" type="presOf" srcId="{5A389F26-4416-4856-8C57-837B34E13FED}" destId="{E90633F9-5B44-4BFF-B131-B2D2BDDC218F}" srcOrd="0" destOrd="0" presId="urn:microsoft.com/office/officeart/2005/8/layout/vList2"/>
    <dgm:cxn modelId="{C426D3E5-EAEE-45BA-9547-CE8233A2DACA}" srcId="{BF24603C-D180-4F94-B303-DFC25C975DF0}" destId="{92E81ECA-7B07-483A-8E85-8FD23BA76456}" srcOrd="0" destOrd="0" parTransId="{035790F3-5BA9-42A1-B321-1198143D4959}" sibTransId="{234B1BE8-DBF9-4389-AE7F-28C60B811DD2}"/>
    <dgm:cxn modelId="{FAD6A208-7844-404F-A0C0-5E1E0B373FAE}" srcId="{92E81ECA-7B07-483A-8E85-8FD23BA76456}" destId="{EA8DD885-0972-415B-9DE2-ED7120A48BDD}" srcOrd="3" destOrd="0" parTransId="{FFC7B223-940D-44D0-8E7C-A072C2340DC6}" sibTransId="{058477CE-1A21-4EC4-AEB7-EECACE1A3084}"/>
    <dgm:cxn modelId="{B9A24A24-F0ED-443C-A9F3-C55FE21F6FD2}" type="presOf" srcId="{062F032E-9861-47C5-9583-5F88A3BAD1E1}" destId="{0862301A-BB6C-4EEA-8E82-224C3DEBF9E6}" srcOrd="0" destOrd="1" presId="urn:microsoft.com/office/officeart/2005/8/layout/vList2"/>
    <dgm:cxn modelId="{7F8592EA-7618-492B-BD63-5C766BA3B8A8}" srcId="{6A8C67D7-05C2-47B9-914F-20510952BA95}" destId="{5A389F26-4416-4856-8C57-837B34E13FED}" srcOrd="0" destOrd="0" parTransId="{981F5D67-E394-44EB-88A5-0E43A22B8C9B}" sibTransId="{BE42BBD0-06FC-4B14-B4F1-B5ED8978BE10}"/>
    <dgm:cxn modelId="{0B2AC2D7-D802-42DD-989B-3A311FE48D18}" type="presOf" srcId="{BF24603C-D180-4F94-B303-DFC25C975DF0}" destId="{92D95FCC-E44E-420A-AE25-E86369C3EFA9}" srcOrd="0" destOrd="0" presId="urn:microsoft.com/office/officeart/2005/8/layout/vList2"/>
    <dgm:cxn modelId="{252C01DB-631D-44B3-B5BC-C5845B4864CA}" srcId="{BF24603C-D180-4F94-B303-DFC25C975DF0}" destId="{ABFD2DF7-426C-4986-BF33-9151C78AD056}" srcOrd="1" destOrd="0" parTransId="{7BC48EE5-9ED9-476D-92E4-28BC4A812342}" sibTransId="{946834C6-1328-40DD-BC36-EE85B49FBF3F}"/>
    <dgm:cxn modelId="{C379EC6A-6F76-4F22-9BF2-9B1E1B4EE100}" type="presOf" srcId="{6A8C67D7-05C2-47B9-914F-20510952BA95}" destId="{FEFFB2CB-AFAF-476A-B193-8523FF5E393C}" srcOrd="0" destOrd="0" presId="urn:microsoft.com/office/officeart/2005/8/layout/vList2"/>
    <dgm:cxn modelId="{274B9927-BD90-40EA-9A82-07D128BEADD3}" type="presOf" srcId="{ABFD2DF7-426C-4986-BF33-9151C78AD056}" destId="{E640FBB5-C4E0-4036-B77A-B8E0780F4B23}" srcOrd="0" destOrd="0" presId="urn:microsoft.com/office/officeart/2005/8/layout/vList2"/>
    <dgm:cxn modelId="{D3D0FC8D-558C-4040-9203-22E6806D1F3A}" type="presOf" srcId="{F0D53749-F021-4D03-8543-9E11E06C95C5}" destId="{0862301A-BB6C-4EEA-8E82-224C3DEBF9E6}" srcOrd="0" destOrd="0" presId="urn:microsoft.com/office/officeart/2005/8/layout/vList2"/>
    <dgm:cxn modelId="{BE9A0B2F-AB9F-42DD-ABF6-8CD668DBE600}" type="presOf" srcId="{22F3D53D-01DB-4316-BD21-8A8D3BEFF472}" destId="{0862301A-BB6C-4EEA-8E82-224C3DEBF9E6}" srcOrd="0" destOrd="2" presId="urn:microsoft.com/office/officeart/2005/8/layout/vList2"/>
    <dgm:cxn modelId="{7AAD653B-9A16-4E6F-B28A-85C6C400FD36}" srcId="{ABFD2DF7-426C-4986-BF33-9151C78AD056}" destId="{9B309FA7-4841-466A-BF3C-36BC9D1CC22E}" srcOrd="0" destOrd="0" parTransId="{C7203914-1219-4200-8998-13DFDA0D9110}" sibTransId="{AF7FF8A9-C8B4-4BEF-8F77-2297CF7BE30C}"/>
    <dgm:cxn modelId="{74A9E8BC-E34E-4F44-9AC9-24932945645E}" srcId="{BF24603C-D180-4F94-B303-DFC25C975DF0}" destId="{6A8C67D7-05C2-47B9-914F-20510952BA95}" srcOrd="2" destOrd="0" parTransId="{E96AB4B1-DADA-4E84-B26E-0641E620800C}" sibTransId="{A5BAEFC4-2E8C-4B14-8DF0-173CEDCB0401}"/>
    <dgm:cxn modelId="{CED4073D-832B-47E1-9FA6-5F41F1E60944}" srcId="{92E81ECA-7B07-483A-8E85-8FD23BA76456}" destId="{38568734-D987-44D6-A63F-20083ABCF0BD}" srcOrd="2" destOrd="0" parTransId="{F5FC260A-075A-409D-9A11-084A33BE96F6}" sibTransId="{2AF16498-136C-4BBA-8C0E-C67504433616}"/>
    <dgm:cxn modelId="{D9A99A85-3553-4626-9FA6-ED79E04E1F4D}" srcId="{92E81ECA-7B07-483A-8E85-8FD23BA76456}" destId="{22F3D53D-01DB-4316-BD21-8A8D3BEFF472}" srcOrd="1" destOrd="0" parTransId="{8E1904E4-8D9F-46FE-BC2D-A228C3C6DF05}" sibTransId="{2D013093-FA1F-4B7A-880B-62833717DB6E}"/>
    <dgm:cxn modelId="{8E36780D-FC0B-4970-BCE2-0C50B3AED387}" srcId="{ABFD2DF7-426C-4986-BF33-9151C78AD056}" destId="{55578CBC-AA64-4B3D-960C-48904C08FBCE}" srcOrd="1" destOrd="0" parTransId="{DC14D5D3-97B9-4F9C-A0C2-F3F3DA81EC44}" sibTransId="{47A7B683-CD05-4E6E-884F-CAF81485CFD5}"/>
    <dgm:cxn modelId="{40DC0A1E-0C1D-49DF-B4CA-F76A8CE153B5}" type="presOf" srcId="{92E81ECA-7B07-483A-8E85-8FD23BA76456}" destId="{F9968408-7119-454D-91DC-ED241BEE5C9C}" srcOrd="0" destOrd="0" presId="urn:microsoft.com/office/officeart/2005/8/layout/vList2"/>
    <dgm:cxn modelId="{0AEC6142-E320-484C-9C18-CC5FCCA68602}" type="presOf" srcId="{38568734-D987-44D6-A63F-20083ABCF0BD}" destId="{0862301A-BB6C-4EEA-8E82-224C3DEBF9E6}" srcOrd="0" destOrd="3" presId="urn:microsoft.com/office/officeart/2005/8/layout/vList2"/>
    <dgm:cxn modelId="{C5A201C8-CDF5-4CFB-BD5D-5944D7422DEB}" type="presParOf" srcId="{92D95FCC-E44E-420A-AE25-E86369C3EFA9}" destId="{F9968408-7119-454D-91DC-ED241BEE5C9C}" srcOrd="0" destOrd="0" presId="urn:microsoft.com/office/officeart/2005/8/layout/vList2"/>
    <dgm:cxn modelId="{7B4E1A1F-3D90-46EC-B8DD-A9F1484F59F7}" type="presParOf" srcId="{92D95FCC-E44E-420A-AE25-E86369C3EFA9}" destId="{0862301A-BB6C-4EEA-8E82-224C3DEBF9E6}" srcOrd="1" destOrd="0" presId="urn:microsoft.com/office/officeart/2005/8/layout/vList2"/>
    <dgm:cxn modelId="{3A724891-9DE1-40EB-BF7E-98D9E01B335F}" type="presParOf" srcId="{92D95FCC-E44E-420A-AE25-E86369C3EFA9}" destId="{E640FBB5-C4E0-4036-B77A-B8E0780F4B23}" srcOrd="2" destOrd="0" presId="urn:microsoft.com/office/officeart/2005/8/layout/vList2"/>
    <dgm:cxn modelId="{F44AB246-8F41-4D60-8471-4BA3D4BB8D17}" type="presParOf" srcId="{92D95FCC-E44E-420A-AE25-E86369C3EFA9}" destId="{15A61B36-BB58-49CC-B620-96C389AB760E}" srcOrd="3" destOrd="0" presId="urn:microsoft.com/office/officeart/2005/8/layout/vList2"/>
    <dgm:cxn modelId="{D961D8EB-B18C-4EAC-8AD8-616955003E30}" type="presParOf" srcId="{92D95FCC-E44E-420A-AE25-E86369C3EFA9}" destId="{FEFFB2CB-AFAF-476A-B193-8523FF5E393C}" srcOrd="4" destOrd="0" presId="urn:microsoft.com/office/officeart/2005/8/layout/vList2"/>
    <dgm:cxn modelId="{473A0B8A-641D-428A-941D-09167E643201}" type="presParOf" srcId="{92D95FCC-E44E-420A-AE25-E86369C3EFA9}" destId="{E90633F9-5B44-4BFF-B131-B2D2BDDC218F}" srcOrd="5"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B6E2E5F-A2EF-46F4-AB56-9FDDCBFDD869}"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0B69319C-28DA-4558-896C-24CE06E99525}">
      <dgm:prSet/>
      <dgm:spPr/>
      <dgm:t>
        <a:bodyPr/>
        <a:lstStyle/>
        <a:p>
          <a:pPr rtl="0"/>
          <a:r>
            <a:rPr lang="en-US" dirty="0" smtClean="0"/>
            <a:t>Boards have variable performance and stability</a:t>
          </a:r>
          <a:endParaRPr lang="en-US" dirty="0"/>
        </a:p>
      </dgm:t>
    </dgm:pt>
    <dgm:pt modelId="{05BC4D95-E9F9-48EE-9241-C122F59B098D}" type="parTrans" cxnId="{614AA1CB-A190-4952-B912-4965D29B648C}">
      <dgm:prSet/>
      <dgm:spPr/>
      <dgm:t>
        <a:bodyPr/>
        <a:lstStyle/>
        <a:p>
          <a:endParaRPr lang="en-US"/>
        </a:p>
      </dgm:t>
    </dgm:pt>
    <dgm:pt modelId="{0D647240-C854-4422-9160-A1ABC3D6CBA6}" type="sibTrans" cxnId="{614AA1CB-A190-4952-B912-4965D29B648C}">
      <dgm:prSet/>
      <dgm:spPr/>
      <dgm:t>
        <a:bodyPr/>
        <a:lstStyle/>
        <a:p>
          <a:endParaRPr lang="en-US"/>
        </a:p>
      </dgm:t>
    </dgm:pt>
    <dgm:pt modelId="{0D5A302B-1167-4484-8240-9C024139DBAA}">
      <dgm:prSet/>
      <dgm:spPr/>
      <dgm:t>
        <a:bodyPr/>
        <a:lstStyle/>
        <a:p>
          <a:pPr rtl="0"/>
          <a:r>
            <a:rPr lang="en-GB" dirty="0" smtClean="0"/>
            <a:t>Some will not work reliably.</a:t>
          </a:r>
          <a:endParaRPr lang="en-US" dirty="0"/>
        </a:p>
      </dgm:t>
    </dgm:pt>
    <dgm:pt modelId="{229EFDC0-6559-42FA-A4D0-1DD41FB913D1}" type="parTrans" cxnId="{9E2A7337-CB60-4D7D-8B6E-F568153AF9CB}">
      <dgm:prSet/>
      <dgm:spPr/>
      <dgm:t>
        <a:bodyPr/>
        <a:lstStyle/>
        <a:p>
          <a:endParaRPr lang="en-US"/>
        </a:p>
      </dgm:t>
    </dgm:pt>
    <dgm:pt modelId="{CC548A52-14A2-4B9D-B90E-1095165DE7C2}" type="sibTrans" cxnId="{9E2A7337-CB60-4D7D-8B6E-F568153AF9CB}">
      <dgm:prSet/>
      <dgm:spPr/>
      <dgm:t>
        <a:bodyPr/>
        <a:lstStyle/>
        <a:p>
          <a:endParaRPr lang="en-US"/>
        </a:p>
      </dgm:t>
    </dgm:pt>
    <dgm:pt modelId="{A4330E02-5B83-4F69-B655-A736706B0068}">
      <dgm:prSet/>
      <dgm:spPr/>
      <dgm:t>
        <a:bodyPr/>
        <a:lstStyle/>
        <a:p>
          <a:pPr rtl="0"/>
          <a:r>
            <a:rPr lang="en-GB" dirty="0" smtClean="0"/>
            <a:t>Will they be re-worked or  discarded?</a:t>
          </a:r>
          <a:endParaRPr lang="en-US" dirty="0"/>
        </a:p>
      </dgm:t>
    </dgm:pt>
    <dgm:pt modelId="{774E1448-BEAE-47F4-A3F8-762C7AEA827B}" type="parTrans" cxnId="{CC1A1493-FBFD-4BF3-A643-FA7702C68A6B}">
      <dgm:prSet/>
      <dgm:spPr/>
      <dgm:t>
        <a:bodyPr/>
        <a:lstStyle/>
        <a:p>
          <a:endParaRPr lang="en-US"/>
        </a:p>
      </dgm:t>
    </dgm:pt>
    <dgm:pt modelId="{A1CF4E26-2576-4C96-9BD5-64AAA602CE0E}" type="sibTrans" cxnId="{CC1A1493-FBFD-4BF3-A643-FA7702C68A6B}">
      <dgm:prSet/>
      <dgm:spPr/>
      <dgm:t>
        <a:bodyPr/>
        <a:lstStyle/>
        <a:p>
          <a:endParaRPr lang="en-US"/>
        </a:p>
      </dgm:t>
    </dgm:pt>
    <dgm:pt modelId="{297FDB70-DD53-446B-9ABC-E1AB9EB41242}">
      <dgm:prSet/>
      <dgm:spPr/>
      <dgm:t>
        <a:bodyPr/>
        <a:lstStyle/>
        <a:p>
          <a:pPr rtl="0"/>
          <a:r>
            <a:rPr lang="en-GB" dirty="0" smtClean="0"/>
            <a:t>Are boards reliable enough to send to end-user</a:t>
          </a:r>
          <a:endParaRPr lang="en-US" dirty="0"/>
        </a:p>
      </dgm:t>
    </dgm:pt>
    <dgm:pt modelId="{B3180325-E8B5-4342-A574-F063AAED06C4}" type="parTrans" cxnId="{67C9014B-E8A4-433F-9C95-B6A4C9419798}">
      <dgm:prSet/>
      <dgm:spPr/>
      <dgm:t>
        <a:bodyPr/>
        <a:lstStyle/>
        <a:p>
          <a:endParaRPr lang="en-US"/>
        </a:p>
      </dgm:t>
    </dgm:pt>
    <dgm:pt modelId="{A61E6391-5898-475C-A2E5-6BAE24C51741}" type="sibTrans" cxnId="{67C9014B-E8A4-433F-9C95-B6A4C9419798}">
      <dgm:prSet/>
      <dgm:spPr/>
      <dgm:t>
        <a:bodyPr/>
        <a:lstStyle/>
        <a:p>
          <a:endParaRPr lang="en-US"/>
        </a:p>
      </dgm:t>
    </dgm:pt>
    <dgm:pt modelId="{70C04E9D-7D2A-4DDB-8452-6DE0FD5B088B}">
      <dgm:prSet/>
      <dgm:spPr/>
      <dgm:t>
        <a:bodyPr/>
        <a:lstStyle/>
        <a:p>
          <a:pPr rtl="0"/>
          <a:r>
            <a:rPr lang="en-GB" dirty="0" smtClean="0"/>
            <a:t>Software engineers or customers will not tolerate board faults</a:t>
          </a:r>
          <a:endParaRPr lang="en-US" dirty="0"/>
        </a:p>
      </dgm:t>
    </dgm:pt>
    <dgm:pt modelId="{26E6B6E4-DCB9-4D86-85D5-A4C7FDE3190C}" type="parTrans" cxnId="{7A0B75F6-40EF-4A24-B7E8-F769CD2CB776}">
      <dgm:prSet/>
      <dgm:spPr/>
      <dgm:t>
        <a:bodyPr/>
        <a:lstStyle/>
        <a:p>
          <a:endParaRPr lang="en-US"/>
        </a:p>
      </dgm:t>
    </dgm:pt>
    <dgm:pt modelId="{BBACA255-AAAA-4240-A59C-F6F1B9C5C82A}" type="sibTrans" cxnId="{7A0B75F6-40EF-4A24-B7E8-F769CD2CB776}">
      <dgm:prSet/>
      <dgm:spPr/>
      <dgm:t>
        <a:bodyPr/>
        <a:lstStyle/>
        <a:p>
          <a:endParaRPr lang="en-US"/>
        </a:p>
      </dgm:t>
    </dgm:pt>
    <dgm:pt modelId="{D0B867C3-0299-4B2E-97BA-BA37219DF433}">
      <dgm:prSet/>
      <dgm:spPr/>
      <dgm:t>
        <a:bodyPr/>
        <a:lstStyle/>
        <a:p>
          <a:pPr rtl="0"/>
          <a:r>
            <a:rPr lang="en-GB" dirty="0" smtClean="0"/>
            <a:t>Is the board a reliable piece of lab equipment?</a:t>
          </a:r>
          <a:endParaRPr lang="en-US" dirty="0"/>
        </a:p>
      </dgm:t>
    </dgm:pt>
    <dgm:pt modelId="{CA059DD8-1163-4073-823D-2A3848B0FE4B}" type="parTrans" cxnId="{7D5FFB61-AB9A-4289-BA81-1D79173950E2}">
      <dgm:prSet/>
      <dgm:spPr/>
      <dgm:t>
        <a:bodyPr/>
        <a:lstStyle/>
        <a:p>
          <a:endParaRPr lang="en-US"/>
        </a:p>
      </dgm:t>
    </dgm:pt>
    <dgm:pt modelId="{1A2EE4FD-BB0D-4DBA-8B66-9CF325A8C74E}" type="sibTrans" cxnId="{7D5FFB61-AB9A-4289-BA81-1D79173950E2}">
      <dgm:prSet/>
      <dgm:spPr/>
      <dgm:t>
        <a:bodyPr/>
        <a:lstStyle/>
        <a:p>
          <a:endParaRPr lang="en-US"/>
        </a:p>
      </dgm:t>
    </dgm:pt>
    <dgm:pt modelId="{FDB79392-6C88-48CC-8B88-881B88BB900B}" type="pres">
      <dgm:prSet presAssocID="{7B6E2E5F-A2EF-46F4-AB56-9FDDCBFDD869}" presName="linear" presStyleCnt="0">
        <dgm:presLayoutVars>
          <dgm:animLvl val="lvl"/>
          <dgm:resizeHandles val="exact"/>
        </dgm:presLayoutVars>
      </dgm:prSet>
      <dgm:spPr/>
    </dgm:pt>
    <dgm:pt modelId="{9C32D613-FBC1-472E-AAB5-1358485C1B45}" type="pres">
      <dgm:prSet presAssocID="{0B69319C-28DA-4558-896C-24CE06E99525}" presName="parentText" presStyleLbl="node1" presStyleIdx="0" presStyleCnt="2">
        <dgm:presLayoutVars>
          <dgm:chMax val="0"/>
          <dgm:bulletEnabled val="1"/>
        </dgm:presLayoutVars>
      </dgm:prSet>
      <dgm:spPr/>
    </dgm:pt>
    <dgm:pt modelId="{9503354A-218B-4978-911B-2E5666C11D0F}" type="pres">
      <dgm:prSet presAssocID="{0B69319C-28DA-4558-896C-24CE06E99525}" presName="childText" presStyleLbl="revTx" presStyleIdx="0" presStyleCnt="1">
        <dgm:presLayoutVars>
          <dgm:bulletEnabled val="1"/>
        </dgm:presLayoutVars>
      </dgm:prSet>
      <dgm:spPr/>
    </dgm:pt>
    <dgm:pt modelId="{45B708F9-48DE-464A-B1E5-BDF9B5D83781}" type="pres">
      <dgm:prSet presAssocID="{D0B867C3-0299-4B2E-97BA-BA37219DF433}" presName="parentText" presStyleLbl="node1" presStyleIdx="1" presStyleCnt="2">
        <dgm:presLayoutVars>
          <dgm:chMax val="0"/>
          <dgm:bulletEnabled val="1"/>
        </dgm:presLayoutVars>
      </dgm:prSet>
      <dgm:spPr/>
    </dgm:pt>
  </dgm:ptLst>
  <dgm:cxnLst>
    <dgm:cxn modelId="{75C30583-E65E-4B77-9BA7-5B248326913D}" type="presOf" srcId="{D0B867C3-0299-4B2E-97BA-BA37219DF433}" destId="{45B708F9-48DE-464A-B1E5-BDF9B5D83781}" srcOrd="0" destOrd="0" presId="urn:microsoft.com/office/officeart/2005/8/layout/vList2"/>
    <dgm:cxn modelId="{79044F32-B313-4FEF-BBAD-59D18C439829}" type="presOf" srcId="{A4330E02-5B83-4F69-B655-A736706B0068}" destId="{9503354A-218B-4978-911B-2E5666C11D0F}" srcOrd="0" destOrd="1" presId="urn:microsoft.com/office/officeart/2005/8/layout/vList2"/>
    <dgm:cxn modelId="{49F16531-00DE-4EC0-A40B-DF03174DF1F0}" type="presOf" srcId="{0B69319C-28DA-4558-896C-24CE06E99525}" destId="{9C32D613-FBC1-472E-AAB5-1358485C1B45}" srcOrd="0" destOrd="0" presId="urn:microsoft.com/office/officeart/2005/8/layout/vList2"/>
    <dgm:cxn modelId="{9E2A7337-CB60-4D7D-8B6E-F568153AF9CB}" srcId="{0B69319C-28DA-4558-896C-24CE06E99525}" destId="{0D5A302B-1167-4484-8240-9C024139DBAA}" srcOrd="0" destOrd="0" parTransId="{229EFDC0-6559-42FA-A4D0-1DD41FB913D1}" sibTransId="{CC548A52-14A2-4B9D-B90E-1095165DE7C2}"/>
    <dgm:cxn modelId="{7A0B75F6-40EF-4A24-B7E8-F769CD2CB776}" srcId="{297FDB70-DD53-446B-9ABC-E1AB9EB41242}" destId="{70C04E9D-7D2A-4DDB-8452-6DE0FD5B088B}" srcOrd="0" destOrd="0" parTransId="{26E6B6E4-DCB9-4D86-85D5-A4C7FDE3190C}" sibTransId="{BBACA255-AAAA-4240-A59C-F6F1B9C5C82A}"/>
    <dgm:cxn modelId="{0F4C90D9-87E8-4464-AED0-497EBC3572AE}" type="presOf" srcId="{7B6E2E5F-A2EF-46F4-AB56-9FDDCBFDD869}" destId="{FDB79392-6C88-48CC-8B88-881B88BB900B}" srcOrd="0" destOrd="0" presId="urn:microsoft.com/office/officeart/2005/8/layout/vList2"/>
    <dgm:cxn modelId="{614AA1CB-A190-4952-B912-4965D29B648C}" srcId="{7B6E2E5F-A2EF-46F4-AB56-9FDDCBFDD869}" destId="{0B69319C-28DA-4558-896C-24CE06E99525}" srcOrd="0" destOrd="0" parTransId="{05BC4D95-E9F9-48EE-9241-C122F59B098D}" sibTransId="{0D647240-C854-4422-9160-A1ABC3D6CBA6}"/>
    <dgm:cxn modelId="{CC1A1493-FBFD-4BF3-A643-FA7702C68A6B}" srcId="{0D5A302B-1167-4484-8240-9C024139DBAA}" destId="{A4330E02-5B83-4F69-B655-A736706B0068}" srcOrd="0" destOrd="0" parTransId="{774E1448-BEAE-47F4-A3F8-762C7AEA827B}" sibTransId="{A1CF4E26-2576-4C96-9BD5-64AAA602CE0E}"/>
    <dgm:cxn modelId="{0461645D-28AC-4ED6-B383-0844CF2FD86B}" type="presOf" srcId="{0D5A302B-1167-4484-8240-9C024139DBAA}" destId="{9503354A-218B-4978-911B-2E5666C11D0F}" srcOrd="0" destOrd="0" presId="urn:microsoft.com/office/officeart/2005/8/layout/vList2"/>
    <dgm:cxn modelId="{7D5FFB61-AB9A-4289-BA81-1D79173950E2}" srcId="{7B6E2E5F-A2EF-46F4-AB56-9FDDCBFDD869}" destId="{D0B867C3-0299-4B2E-97BA-BA37219DF433}" srcOrd="1" destOrd="0" parTransId="{CA059DD8-1163-4073-823D-2A3848B0FE4B}" sibTransId="{1A2EE4FD-BB0D-4DBA-8B66-9CF325A8C74E}"/>
    <dgm:cxn modelId="{C18ADBB2-E3FA-4A69-93CC-F225DE117B5D}" type="presOf" srcId="{70C04E9D-7D2A-4DDB-8452-6DE0FD5B088B}" destId="{9503354A-218B-4978-911B-2E5666C11D0F}" srcOrd="0" destOrd="3" presId="urn:microsoft.com/office/officeart/2005/8/layout/vList2"/>
    <dgm:cxn modelId="{DF35AF68-CB72-4E9B-8D20-F5AF5FE7CC2B}" type="presOf" srcId="{297FDB70-DD53-446B-9ABC-E1AB9EB41242}" destId="{9503354A-218B-4978-911B-2E5666C11D0F}" srcOrd="0" destOrd="2" presId="urn:microsoft.com/office/officeart/2005/8/layout/vList2"/>
    <dgm:cxn modelId="{67C9014B-E8A4-433F-9C95-B6A4C9419798}" srcId="{0B69319C-28DA-4558-896C-24CE06E99525}" destId="{297FDB70-DD53-446B-9ABC-E1AB9EB41242}" srcOrd="1" destOrd="0" parTransId="{B3180325-E8B5-4342-A574-F063AAED06C4}" sibTransId="{A61E6391-5898-475C-A2E5-6BAE24C51741}"/>
    <dgm:cxn modelId="{BD79E9E5-B6DE-4BA6-9767-759B9D8D184D}" type="presParOf" srcId="{FDB79392-6C88-48CC-8B88-881B88BB900B}" destId="{9C32D613-FBC1-472E-AAB5-1358485C1B45}" srcOrd="0" destOrd="0" presId="urn:microsoft.com/office/officeart/2005/8/layout/vList2"/>
    <dgm:cxn modelId="{51E2E0C7-6825-4453-87D4-5333DAC3DDD8}" type="presParOf" srcId="{FDB79392-6C88-48CC-8B88-881B88BB900B}" destId="{9503354A-218B-4978-911B-2E5666C11D0F}" srcOrd="1" destOrd="0" presId="urn:microsoft.com/office/officeart/2005/8/layout/vList2"/>
    <dgm:cxn modelId="{A80BE8AD-6A5D-4CAE-A0AB-E5EC31C73313}" type="presParOf" srcId="{FDB79392-6C88-48CC-8B88-881B88BB900B}" destId="{45B708F9-48DE-464A-B1E5-BDF9B5D83781}" srcOrd="2"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E7915645-CF1C-495B-9D3A-0BC37A434AF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2AEF7763-5FB7-4130-942A-50F80BF1752A}">
      <dgm:prSet/>
      <dgm:spPr/>
      <dgm:t>
        <a:bodyPr/>
        <a:lstStyle/>
        <a:p>
          <a:pPr rtl="0"/>
          <a:r>
            <a:rPr lang="en-GB" dirty="0" smtClean="0"/>
            <a:t>What happens to damaged boards?</a:t>
          </a:r>
          <a:endParaRPr lang="en-US" dirty="0"/>
        </a:p>
      </dgm:t>
    </dgm:pt>
    <dgm:pt modelId="{59DD578E-2E6F-4C80-A6A5-BA44F6F8752C}" type="parTrans" cxnId="{FA3E5025-CCC7-40C5-89EC-E05ABF340B1E}">
      <dgm:prSet/>
      <dgm:spPr/>
      <dgm:t>
        <a:bodyPr/>
        <a:lstStyle/>
        <a:p>
          <a:endParaRPr lang="en-US"/>
        </a:p>
      </dgm:t>
    </dgm:pt>
    <dgm:pt modelId="{FF48D65C-8D82-42AD-BED0-88729A46C3A9}" type="sibTrans" cxnId="{FA3E5025-CCC7-40C5-89EC-E05ABF340B1E}">
      <dgm:prSet/>
      <dgm:spPr/>
      <dgm:t>
        <a:bodyPr/>
        <a:lstStyle/>
        <a:p>
          <a:endParaRPr lang="en-US"/>
        </a:p>
      </dgm:t>
    </dgm:pt>
    <dgm:pt modelId="{217F48BB-E65F-4C49-9241-789F1A7BD8B6}">
      <dgm:prSet/>
      <dgm:spPr/>
      <dgm:t>
        <a:bodyPr/>
        <a:lstStyle/>
        <a:p>
          <a:pPr rtl="0"/>
          <a:r>
            <a:rPr lang="en-GB" dirty="0" smtClean="0"/>
            <a:t>Prototyping Uptime is lost</a:t>
          </a:r>
          <a:endParaRPr lang="en-US" dirty="0"/>
        </a:p>
      </dgm:t>
    </dgm:pt>
    <dgm:pt modelId="{F9A829CA-340E-4437-A6A3-F96DBFF2191C}" type="parTrans" cxnId="{0E51D4CE-D976-490E-A843-4371CD8FC0BB}">
      <dgm:prSet/>
      <dgm:spPr/>
      <dgm:t>
        <a:bodyPr/>
        <a:lstStyle/>
        <a:p>
          <a:endParaRPr lang="en-US"/>
        </a:p>
      </dgm:t>
    </dgm:pt>
    <dgm:pt modelId="{0D6DDCC6-9DD4-49DD-AF12-2D6FBA6F9D17}" type="sibTrans" cxnId="{0E51D4CE-D976-490E-A843-4371CD8FC0BB}">
      <dgm:prSet/>
      <dgm:spPr/>
      <dgm:t>
        <a:bodyPr/>
        <a:lstStyle/>
        <a:p>
          <a:endParaRPr lang="en-US"/>
        </a:p>
      </dgm:t>
    </dgm:pt>
    <dgm:pt modelId="{0014D0F9-B156-424B-9C6E-C4A78BA950BA}">
      <dgm:prSet/>
      <dgm:spPr/>
      <dgm:t>
        <a:bodyPr/>
        <a:lstStyle/>
        <a:p>
          <a:pPr rtl="0"/>
          <a:r>
            <a:rPr lang="en-GB" dirty="0" smtClean="0"/>
            <a:t>Will boards be repaired or scrapped?</a:t>
          </a:r>
          <a:endParaRPr lang="en-US" dirty="0"/>
        </a:p>
      </dgm:t>
    </dgm:pt>
    <dgm:pt modelId="{AB61AFAA-0F5F-45AB-A692-B1D1B5F2B3BF}" type="parTrans" cxnId="{9E1A31CC-892F-4EEE-9461-D15260E1275F}">
      <dgm:prSet/>
      <dgm:spPr/>
      <dgm:t>
        <a:bodyPr/>
        <a:lstStyle/>
        <a:p>
          <a:endParaRPr lang="en-US"/>
        </a:p>
      </dgm:t>
    </dgm:pt>
    <dgm:pt modelId="{124D0385-B0C7-4F2B-9831-870A7E80E55E}" type="sibTrans" cxnId="{9E1A31CC-892F-4EEE-9461-D15260E1275F}">
      <dgm:prSet/>
      <dgm:spPr/>
      <dgm:t>
        <a:bodyPr/>
        <a:lstStyle/>
        <a:p>
          <a:endParaRPr lang="en-US"/>
        </a:p>
      </dgm:t>
    </dgm:pt>
    <dgm:pt modelId="{32790E36-F134-457F-A46E-495E5A086DD7}">
      <dgm:prSet/>
      <dgm:spPr/>
      <dgm:t>
        <a:bodyPr/>
        <a:lstStyle/>
        <a:p>
          <a:pPr rtl="0"/>
          <a:r>
            <a:rPr lang="en-GB" dirty="0" smtClean="0"/>
            <a:t>What is turn-around-time</a:t>
          </a:r>
          <a:endParaRPr lang="en-US" dirty="0"/>
        </a:p>
      </dgm:t>
    </dgm:pt>
    <dgm:pt modelId="{6C930B1B-CABC-4395-9685-CF7E62AFD26B}" type="parTrans" cxnId="{2182A82F-DC1B-433B-A9D5-28D75DB9C38E}">
      <dgm:prSet/>
      <dgm:spPr/>
      <dgm:t>
        <a:bodyPr/>
        <a:lstStyle/>
        <a:p>
          <a:endParaRPr lang="en-US"/>
        </a:p>
      </dgm:t>
    </dgm:pt>
    <dgm:pt modelId="{D5676C73-EBCE-49B4-A325-791C0E9D5893}" type="sibTrans" cxnId="{2182A82F-DC1B-433B-A9D5-28D75DB9C38E}">
      <dgm:prSet/>
      <dgm:spPr/>
      <dgm:t>
        <a:bodyPr/>
        <a:lstStyle/>
        <a:p>
          <a:endParaRPr lang="en-US"/>
        </a:p>
      </dgm:t>
    </dgm:pt>
    <dgm:pt modelId="{EB685203-3CF1-4B18-8504-D61B1A80C8D3}">
      <dgm:prSet/>
      <dgm:spPr/>
      <dgm:t>
        <a:bodyPr/>
        <a:lstStyle/>
        <a:p>
          <a:pPr rtl="0"/>
          <a:r>
            <a:rPr lang="en-GB" dirty="0" smtClean="0"/>
            <a:t>Will it require FPGA Expert’s time?</a:t>
          </a:r>
          <a:endParaRPr lang="en-US" dirty="0"/>
        </a:p>
      </dgm:t>
    </dgm:pt>
    <dgm:pt modelId="{3DB92FB0-7709-4CB8-B9CB-65CD72F1AF17}" type="parTrans" cxnId="{8BC05823-61A8-4CB4-B532-7B9385D9510E}">
      <dgm:prSet/>
      <dgm:spPr/>
      <dgm:t>
        <a:bodyPr/>
        <a:lstStyle/>
        <a:p>
          <a:endParaRPr lang="en-US"/>
        </a:p>
      </dgm:t>
    </dgm:pt>
    <dgm:pt modelId="{E5DB493D-0EAE-41A2-A649-110721E0FEE3}" type="sibTrans" cxnId="{8BC05823-61A8-4CB4-B532-7B9385D9510E}">
      <dgm:prSet/>
      <dgm:spPr/>
      <dgm:t>
        <a:bodyPr/>
        <a:lstStyle/>
        <a:p>
          <a:endParaRPr lang="en-US"/>
        </a:p>
      </dgm:t>
    </dgm:pt>
    <dgm:pt modelId="{F861DFD6-48E5-476D-89D1-FD59420D8456}">
      <dgm:prSet/>
      <dgm:spPr/>
      <dgm:t>
        <a:bodyPr/>
        <a:lstStyle/>
        <a:p>
          <a:pPr rtl="0"/>
          <a:r>
            <a:rPr lang="en-GB" dirty="0" smtClean="0"/>
            <a:t>Is it worth it?</a:t>
          </a:r>
          <a:endParaRPr lang="en-US" dirty="0"/>
        </a:p>
      </dgm:t>
    </dgm:pt>
    <dgm:pt modelId="{E5ABAF3C-9A60-4DCD-86D1-69F3631ACAB3}" type="parTrans" cxnId="{C96609E4-5714-4B8D-939A-45E1831D7446}">
      <dgm:prSet/>
      <dgm:spPr/>
      <dgm:t>
        <a:bodyPr/>
        <a:lstStyle/>
        <a:p>
          <a:endParaRPr lang="en-US"/>
        </a:p>
      </dgm:t>
    </dgm:pt>
    <dgm:pt modelId="{4FB28ACA-0EA1-406C-9FC5-028C24A72F44}" type="sibTrans" cxnId="{C96609E4-5714-4B8D-939A-45E1831D7446}">
      <dgm:prSet/>
      <dgm:spPr/>
      <dgm:t>
        <a:bodyPr/>
        <a:lstStyle/>
        <a:p>
          <a:endParaRPr lang="en-US"/>
        </a:p>
      </dgm:t>
    </dgm:pt>
    <dgm:pt modelId="{25A5EF6C-8C54-45A0-9ADD-A7BF39A49AFE}">
      <dgm:prSet/>
      <dgm:spPr/>
      <dgm:t>
        <a:bodyPr/>
        <a:lstStyle/>
        <a:p>
          <a:pPr rtl="0"/>
          <a:r>
            <a:rPr lang="en-GB" dirty="0" smtClean="0"/>
            <a:t>Scrap cost should be factored into overall project cost</a:t>
          </a:r>
          <a:endParaRPr lang="en-US" dirty="0"/>
        </a:p>
      </dgm:t>
    </dgm:pt>
    <dgm:pt modelId="{B45894E7-09AB-4D14-B743-6D3664A6E006}" type="parTrans" cxnId="{01D66E5C-2AC0-44AD-BBFE-82612B75741A}">
      <dgm:prSet/>
      <dgm:spPr/>
      <dgm:t>
        <a:bodyPr/>
        <a:lstStyle/>
        <a:p>
          <a:endParaRPr lang="en-US"/>
        </a:p>
      </dgm:t>
    </dgm:pt>
    <dgm:pt modelId="{3EC20404-50EB-4BA5-8C54-41BD87A759CE}" type="sibTrans" cxnId="{01D66E5C-2AC0-44AD-BBFE-82612B75741A}">
      <dgm:prSet/>
      <dgm:spPr/>
      <dgm:t>
        <a:bodyPr/>
        <a:lstStyle/>
        <a:p>
          <a:endParaRPr lang="en-US"/>
        </a:p>
      </dgm:t>
    </dgm:pt>
    <dgm:pt modelId="{852D90EB-3B80-46BF-A36D-92A8FFDFDFA0}" type="pres">
      <dgm:prSet presAssocID="{E7915645-CF1C-495B-9D3A-0BC37A434AFD}" presName="linear" presStyleCnt="0">
        <dgm:presLayoutVars>
          <dgm:animLvl val="lvl"/>
          <dgm:resizeHandles val="exact"/>
        </dgm:presLayoutVars>
      </dgm:prSet>
      <dgm:spPr/>
    </dgm:pt>
    <dgm:pt modelId="{15BF61C8-C7ED-4EA0-832F-F30060E653FA}" type="pres">
      <dgm:prSet presAssocID="{2AEF7763-5FB7-4130-942A-50F80BF1752A}" presName="parentText" presStyleLbl="node1" presStyleIdx="0" presStyleCnt="2">
        <dgm:presLayoutVars>
          <dgm:chMax val="0"/>
          <dgm:bulletEnabled val="1"/>
        </dgm:presLayoutVars>
      </dgm:prSet>
      <dgm:spPr/>
    </dgm:pt>
    <dgm:pt modelId="{86DA8A0C-C561-409C-9CE0-773880E5E561}" type="pres">
      <dgm:prSet presAssocID="{2AEF7763-5FB7-4130-942A-50F80BF1752A}" presName="childText" presStyleLbl="revTx" presStyleIdx="0" presStyleCnt="1">
        <dgm:presLayoutVars>
          <dgm:bulletEnabled val="1"/>
        </dgm:presLayoutVars>
      </dgm:prSet>
      <dgm:spPr/>
    </dgm:pt>
    <dgm:pt modelId="{6945B452-F890-4868-9385-4C962E1EB088}" type="pres">
      <dgm:prSet presAssocID="{25A5EF6C-8C54-45A0-9ADD-A7BF39A49AFE}" presName="parentText" presStyleLbl="node1" presStyleIdx="1" presStyleCnt="2">
        <dgm:presLayoutVars>
          <dgm:chMax val="0"/>
          <dgm:bulletEnabled val="1"/>
        </dgm:presLayoutVars>
      </dgm:prSet>
      <dgm:spPr/>
    </dgm:pt>
  </dgm:ptLst>
  <dgm:cxnLst>
    <dgm:cxn modelId="{7A044B6B-53C3-4BD4-B79F-46197F08878A}" type="presOf" srcId="{EB685203-3CF1-4B18-8504-D61B1A80C8D3}" destId="{86DA8A0C-C561-409C-9CE0-773880E5E561}" srcOrd="0" destOrd="3" presId="urn:microsoft.com/office/officeart/2005/8/layout/vList2"/>
    <dgm:cxn modelId="{01D66E5C-2AC0-44AD-BBFE-82612B75741A}" srcId="{E7915645-CF1C-495B-9D3A-0BC37A434AFD}" destId="{25A5EF6C-8C54-45A0-9ADD-A7BF39A49AFE}" srcOrd="1" destOrd="0" parTransId="{B45894E7-09AB-4D14-B743-6D3664A6E006}" sibTransId="{3EC20404-50EB-4BA5-8C54-41BD87A759CE}"/>
    <dgm:cxn modelId="{CEE6FAF9-0CB9-443D-9186-B2699E77626C}" type="presOf" srcId="{0014D0F9-B156-424B-9C6E-C4A78BA950BA}" destId="{86DA8A0C-C561-409C-9CE0-773880E5E561}" srcOrd="0" destOrd="1" presId="urn:microsoft.com/office/officeart/2005/8/layout/vList2"/>
    <dgm:cxn modelId="{8BC05823-61A8-4CB4-B532-7B9385D9510E}" srcId="{0014D0F9-B156-424B-9C6E-C4A78BA950BA}" destId="{EB685203-3CF1-4B18-8504-D61B1A80C8D3}" srcOrd="1" destOrd="0" parTransId="{3DB92FB0-7709-4CB8-B9CB-65CD72F1AF17}" sibTransId="{E5DB493D-0EAE-41A2-A649-110721E0FEE3}"/>
    <dgm:cxn modelId="{B8F46231-3582-4629-99D1-C2FFD5EAF716}" type="presOf" srcId="{F861DFD6-48E5-476D-89D1-FD59420D8456}" destId="{86DA8A0C-C561-409C-9CE0-773880E5E561}" srcOrd="0" destOrd="4" presId="urn:microsoft.com/office/officeart/2005/8/layout/vList2"/>
    <dgm:cxn modelId="{D5FB4617-10B7-4F6C-9E14-23A7440DD457}" type="presOf" srcId="{E7915645-CF1C-495B-9D3A-0BC37A434AFD}" destId="{852D90EB-3B80-46BF-A36D-92A8FFDFDFA0}" srcOrd="0" destOrd="0" presId="urn:microsoft.com/office/officeart/2005/8/layout/vList2"/>
    <dgm:cxn modelId="{C180F14F-549B-43A3-A0BA-E2EBF3A94DED}" type="presOf" srcId="{2AEF7763-5FB7-4130-942A-50F80BF1752A}" destId="{15BF61C8-C7ED-4EA0-832F-F30060E653FA}" srcOrd="0" destOrd="0" presId="urn:microsoft.com/office/officeart/2005/8/layout/vList2"/>
    <dgm:cxn modelId="{2182A82F-DC1B-433B-A9D5-28D75DB9C38E}" srcId="{0014D0F9-B156-424B-9C6E-C4A78BA950BA}" destId="{32790E36-F134-457F-A46E-495E5A086DD7}" srcOrd="0" destOrd="0" parTransId="{6C930B1B-CABC-4395-9685-CF7E62AFD26B}" sibTransId="{D5676C73-EBCE-49B4-A325-791C0E9D5893}"/>
    <dgm:cxn modelId="{0C82A2AE-3F09-40B2-B7FA-672CBB8E2F87}" type="presOf" srcId="{217F48BB-E65F-4C49-9241-789F1A7BD8B6}" destId="{86DA8A0C-C561-409C-9CE0-773880E5E561}" srcOrd="0" destOrd="0" presId="urn:microsoft.com/office/officeart/2005/8/layout/vList2"/>
    <dgm:cxn modelId="{0E51D4CE-D976-490E-A843-4371CD8FC0BB}" srcId="{2AEF7763-5FB7-4130-942A-50F80BF1752A}" destId="{217F48BB-E65F-4C49-9241-789F1A7BD8B6}" srcOrd="0" destOrd="0" parTransId="{F9A829CA-340E-4437-A6A3-F96DBFF2191C}" sibTransId="{0D6DDCC6-9DD4-49DD-AF12-2D6FBA6F9D17}"/>
    <dgm:cxn modelId="{FA3E5025-CCC7-40C5-89EC-E05ABF340B1E}" srcId="{E7915645-CF1C-495B-9D3A-0BC37A434AFD}" destId="{2AEF7763-5FB7-4130-942A-50F80BF1752A}" srcOrd="0" destOrd="0" parTransId="{59DD578E-2E6F-4C80-A6A5-BA44F6F8752C}" sibTransId="{FF48D65C-8D82-42AD-BED0-88729A46C3A9}"/>
    <dgm:cxn modelId="{E6077A4A-6931-4029-9B78-15DAE70F23F9}" type="presOf" srcId="{32790E36-F134-457F-A46E-495E5A086DD7}" destId="{86DA8A0C-C561-409C-9CE0-773880E5E561}" srcOrd="0" destOrd="2" presId="urn:microsoft.com/office/officeart/2005/8/layout/vList2"/>
    <dgm:cxn modelId="{9E1A31CC-892F-4EEE-9461-D15260E1275F}" srcId="{2AEF7763-5FB7-4130-942A-50F80BF1752A}" destId="{0014D0F9-B156-424B-9C6E-C4A78BA950BA}" srcOrd="1" destOrd="0" parTransId="{AB61AFAA-0F5F-45AB-A692-B1D1B5F2B3BF}" sibTransId="{124D0385-B0C7-4F2B-9831-870A7E80E55E}"/>
    <dgm:cxn modelId="{7E8FB538-0EEA-481E-8280-7FB195CF0020}" type="presOf" srcId="{25A5EF6C-8C54-45A0-9ADD-A7BF39A49AFE}" destId="{6945B452-F890-4868-9385-4C962E1EB088}" srcOrd="0" destOrd="0" presId="urn:microsoft.com/office/officeart/2005/8/layout/vList2"/>
    <dgm:cxn modelId="{C96609E4-5714-4B8D-939A-45E1831D7446}" srcId="{0014D0F9-B156-424B-9C6E-C4A78BA950BA}" destId="{F861DFD6-48E5-476D-89D1-FD59420D8456}" srcOrd="2" destOrd="0" parTransId="{E5ABAF3C-9A60-4DCD-86D1-69F3631ACAB3}" sibTransId="{4FB28ACA-0EA1-406C-9FC5-028C24A72F44}"/>
    <dgm:cxn modelId="{27933A9B-13F7-407A-AD33-94C61B33AAC6}" type="presParOf" srcId="{852D90EB-3B80-46BF-A36D-92A8FFDFDFA0}" destId="{15BF61C8-C7ED-4EA0-832F-F30060E653FA}" srcOrd="0" destOrd="0" presId="urn:microsoft.com/office/officeart/2005/8/layout/vList2"/>
    <dgm:cxn modelId="{75A48E35-DF5A-4017-BF61-FFCD1C507E28}" type="presParOf" srcId="{852D90EB-3B80-46BF-A36D-92A8FFDFDFA0}" destId="{86DA8A0C-C561-409C-9CE0-773880E5E561}" srcOrd="1" destOrd="0" presId="urn:microsoft.com/office/officeart/2005/8/layout/vList2"/>
    <dgm:cxn modelId="{66D72374-3BD1-426E-B2DC-B6106E1E16A2}" type="presParOf" srcId="{852D90EB-3B80-46BF-A36D-92A8FFDFDFA0}" destId="{6945B452-F890-4868-9385-4C962E1EB088}" srcOrd="2"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1F44AD44-49CA-42CC-B6BD-25F59EBCEF0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E1651EDB-9496-4D0F-8905-33A6289E9DC4}">
      <dgm:prSet/>
      <dgm:spPr/>
      <dgm:t>
        <a:bodyPr/>
        <a:lstStyle/>
        <a:p>
          <a:pPr rtl="0"/>
          <a:r>
            <a:rPr lang="en-US" dirty="0" smtClean="0"/>
            <a:t>Boards Not Reused</a:t>
          </a:r>
          <a:endParaRPr lang="en-US" dirty="0"/>
        </a:p>
      </dgm:t>
    </dgm:pt>
    <dgm:pt modelId="{6CF40BF7-A0B9-4ECD-8DFD-26B2E6EBD0EB}" type="parTrans" cxnId="{91EF1CD1-79B0-448F-90F8-8BA84FAE030A}">
      <dgm:prSet/>
      <dgm:spPr/>
      <dgm:t>
        <a:bodyPr/>
        <a:lstStyle/>
        <a:p>
          <a:endParaRPr lang="en-US"/>
        </a:p>
      </dgm:t>
    </dgm:pt>
    <dgm:pt modelId="{DF15CBF7-EC80-446C-85D0-206E4F668B35}" type="sibTrans" cxnId="{91EF1CD1-79B0-448F-90F8-8BA84FAE030A}">
      <dgm:prSet/>
      <dgm:spPr/>
      <dgm:t>
        <a:bodyPr/>
        <a:lstStyle/>
        <a:p>
          <a:endParaRPr lang="en-US"/>
        </a:p>
      </dgm:t>
    </dgm:pt>
    <dgm:pt modelId="{C3CD25B4-C3F7-4D95-BF63-755BF72E0B6A}">
      <dgm:prSet/>
      <dgm:spPr/>
      <dgm:t>
        <a:bodyPr/>
        <a:lstStyle/>
        <a:p>
          <a:pPr rtl="0">
            <a:spcBef>
              <a:spcPct val="0"/>
            </a:spcBef>
            <a:spcAft>
              <a:spcPct val="15000"/>
            </a:spcAft>
          </a:pPr>
          <a:r>
            <a:rPr lang="en-US" dirty="0" smtClean="0"/>
            <a:t>Build boards for one project</a:t>
          </a:r>
          <a:endParaRPr lang="en-US" dirty="0"/>
        </a:p>
      </dgm:t>
    </dgm:pt>
    <dgm:pt modelId="{16D24F54-6FC8-48F7-B4A7-646F7B359BD0}" type="parTrans" cxnId="{64652558-C24F-4987-B358-BB6156479464}">
      <dgm:prSet/>
      <dgm:spPr/>
      <dgm:t>
        <a:bodyPr/>
        <a:lstStyle/>
        <a:p>
          <a:endParaRPr lang="en-US"/>
        </a:p>
      </dgm:t>
    </dgm:pt>
    <dgm:pt modelId="{EA15B230-6442-44F2-8326-281BB350C463}" type="sibTrans" cxnId="{64652558-C24F-4987-B358-BB6156479464}">
      <dgm:prSet/>
      <dgm:spPr/>
      <dgm:t>
        <a:bodyPr/>
        <a:lstStyle/>
        <a:p>
          <a:endParaRPr lang="en-US"/>
        </a:p>
      </dgm:t>
    </dgm:pt>
    <dgm:pt modelId="{9F94BD4A-8AF9-4C5A-BADA-8C6A4E117D27}">
      <dgm:prSet/>
      <dgm:spPr/>
      <dgm:t>
        <a:bodyPr/>
        <a:lstStyle/>
        <a:p>
          <a:pPr rtl="0">
            <a:spcBef>
              <a:spcPts val="1200"/>
            </a:spcBef>
            <a:spcAft>
              <a:spcPct val="15000"/>
            </a:spcAft>
          </a:pPr>
          <a:r>
            <a:rPr lang="en-US" dirty="0" smtClean="0"/>
            <a:t>FPGA expert builds, tests and uses the board</a:t>
          </a:r>
          <a:endParaRPr lang="en-US" dirty="0"/>
        </a:p>
      </dgm:t>
    </dgm:pt>
    <dgm:pt modelId="{2B04721B-7AE3-4661-9A9A-FE3BD76088AE}" type="parTrans" cxnId="{86677FA8-458D-40BA-A98C-1E87B279B7F3}">
      <dgm:prSet/>
      <dgm:spPr/>
      <dgm:t>
        <a:bodyPr/>
        <a:lstStyle/>
        <a:p>
          <a:endParaRPr lang="en-US"/>
        </a:p>
      </dgm:t>
    </dgm:pt>
    <dgm:pt modelId="{91063DAD-38E1-4BDF-BC73-40B14FDC5E39}" type="sibTrans" cxnId="{86677FA8-458D-40BA-A98C-1E87B279B7F3}">
      <dgm:prSet/>
      <dgm:spPr/>
      <dgm:t>
        <a:bodyPr/>
        <a:lstStyle/>
        <a:p>
          <a:endParaRPr lang="en-US"/>
        </a:p>
      </dgm:t>
    </dgm:pt>
    <dgm:pt modelId="{764D90D2-3B9D-4E5C-8260-636841000647}">
      <dgm:prSet/>
      <dgm:spPr/>
      <dgm:t>
        <a:bodyPr/>
        <a:lstStyle/>
        <a:p>
          <a:pPr rtl="0">
            <a:spcBef>
              <a:spcPct val="0"/>
            </a:spcBef>
            <a:spcAft>
              <a:spcPct val="15000"/>
            </a:spcAft>
          </a:pPr>
          <a:r>
            <a:rPr lang="en-US" dirty="0" smtClean="0"/>
            <a:t>Self supported</a:t>
          </a:r>
          <a:endParaRPr lang="en-US" dirty="0"/>
        </a:p>
      </dgm:t>
    </dgm:pt>
    <dgm:pt modelId="{A4068F4A-6F5B-4869-88EA-FA9F23549010}" type="parTrans" cxnId="{208D4955-4DE1-4E92-88F8-559F97D8739D}">
      <dgm:prSet/>
      <dgm:spPr/>
      <dgm:t>
        <a:bodyPr/>
        <a:lstStyle/>
        <a:p>
          <a:endParaRPr lang="en-US"/>
        </a:p>
      </dgm:t>
    </dgm:pt>
    <dgm:pt modelId="{2DE352D9-E4F1-4BBF-9745-8AACD9F4971A}" type="sibTrans" cxnId="{208D4955-4DE1-4E92-88F8-559F97D8739D}">
      <dgm:prSet/>
      <dgm:spPr/>
      <dgm:t>
        <a:bodyPr/>
        <a:lstStyle/>
        <a:p>
          <a:endParaRPr lang="en-US"/>
        </a:p>
      </dgm:t>
    </dgm:pt>
    <dgm:pt modelId="{0D67DCD1-BE5D-4583-B7B6-F8DBB3F8026A}">
      <dgm:prSet/>
      <dgm:spPr/>
      <dgm:t>
        <a:bodyPr/>
        <a:lstStyle/>
        <a:p>
          <a:pPr rtl="0"/>
          <a:r>
            <a:rPr lang="en-US" dirty="0" smtClean="0"/>
            <a:t>Boards Reused</a:t>
          </a:r>
          <a:endParaRPr lang="en-US" dirty="0"/>
        </a:p>
      </dgm:t>
    </dgm:pt>
    <dgm:pt modelId="{46D9B777-4506-42F7-90C9-35AEC75B4A38}" type="parTrans" cxnId="{1D270ACF-C4ED-4DB1-9C1B-DEB348C85E22}">
      <dgm:prSet/>
      <dgm:spPr/>
      <dgm:t>
        <a:bodyPr/>
        <a:lstStyle/>
        <a:p>
          <a:endParaRPr lang="en-US"/>
        </a:p>
      </dgm:t>
    </dgm:pt>
    <dgm:pt modelId="{9992634C-0AB8-439B-8D3C-0C9EDBFDF8FF}" type="sibTrans" cxnId="{1D270ACF-C4ED-4DB1-9C1B-DEB348C85E22}">
      <dgm:prSet/>
      <dgm:spPr/>
      <dgm:t>
        <a:bodyPr/>
        <a:lstStyle/>
        <a:p>
          <a:endParaRPr lang="en-US"/>
        </a:p>
      </dgm:t>
    </dgm:pt>
    <dgm:pt modelId="{195D2213-23E2-4215-9E1E-A9424E6F3697}">
      <dgm:prSet/>
      <dgm:spPr/>
      <dgm:t>
        <a:bodyPr/>
        <a:lstStyle/>
        <a:p>
          <a:pPr rtl="0">
            <a:spcBef>
              <a:spcPct val="0"/>
            </a:spcBef>
            <a:spcAft>
              <a:spcPts val="1200"/>
            </a:spcAft>
          </a:pPr>
          <a:r>
            <a:rPr lang="en-GB" dirty="0" smtClean="0"/>
            <a:t>Simpler Board design</a:t>
          </a:r>
          <a:endParaRPr lang="en-US" dirty="0"/>
        </a:p>
      </dgm:t>
    </dgm:pt>
    <dgm:pt modelId="{1AE22AC7-91F0-4284-B472-06124F836C27}" type="parTrans" cxnId="{033B4525-1C18-43CC-A8A7-C071823A9B3A}">
      <dgm:prSet/>
      <dgm:spPr/>
      <dgm:t>
        <a:bodyPr/>
        <a:lstStyle/>
        <a:p>
          <a:endParaRPr lang="en-US"/>
        </a:p>
      </dgm:t>
    </dgm:pt>
    <dgm:pt modelId="{F15B0EB7-60C7-455B-A9EB-605B590576B5}" type="sibTrans" cxnId="{033B4525-1C18-43CC-A8A7-C071823A9B3A}">
      <dgm:prSet/>
      <dgm:spPr/>
      <dgm:t>
        <a:bodyPr/>
        <a:lstStyle/>
        <a:p>
          <a:endParaRPr lang="en-US"/>
        </a:p>
      </dgm:t>
    </dgm:pt>
    <dgm:pt modelId="{CDC683AE-51AE-4866-B4DE-8B12596A087F}">
      <dgm:prSet/>
      <dgm:spPr/>
      <dgm:t>
        <a:bodyPr/>
        <a:lstStyle/>
        <a:p>
          <a:pPr rtl="0">
            <a:spcBef>
              <a:spcPct val="0"/>
            </a:spcBef>
            <a:spcAft>
              <a:spcPct val="15000"/>
            </a:spcAft>
          </a:pPr>
          <a:r>
            <a:rPr lang="en-US" dirty="0" smtClean="0"/>
            <a:t>Minimal documentation</a:t>
          </a:r>
          <a:endParaRPr lang="en-US" dirty="0"/>
        </a:p>
      </dgm:t>
    </dgm:pt>
    <dgm:pt modelId="{63932AA5-3802-414E-BE17-7746C6B96A11}" type="parTrans" cxnId="{68E184C5-8ADD-4F0B-AA53-E35D9CA5D962}">
      <dgm:prSet/>
      <dgm:spPr/>
      <dgm:t>
        <a:bodyPr/>
        <a:lstStyle/>
        <a:p>
          <a:endParaRPr lang="en-GB"/>
        </a:p>
      </dgm:t>
    </dgm:pt>
    <dgm:pt modelId="{6B1F3CDF-7531-4EC3-BD01-462AE12B44B9}" type="sibTrans" cxnId="{68E184C5-8ADD-4F0B-AA53-E35D9CA5D962}">
      <dgm:prSet/>
      <dgm:spPr/>
      <dgm:t>
        <a:bodyPr/>
        <a:lstStyle/>
        <a:p>
          <a:endParaRPr lang="en-GB"/>
        </a:p>
      </dgm:t>
    </dgm:pt>
    <dgm:pt modelId="{89780923-E247-4AD7-AF95-E1F58625554C}">
      <dgm:prSet/>
      <dgm:spPr/>
      <dgm:t>
        <a:bodyPr/>
        <a:lstStyle/>
        <a:p>
          <a:pPr rtl="0">
            <a:spcAft>
              <a:spcPct val="15000"/>
            </a:spcAft>
          </a:pPr>
          <a:r>
            <a:rPr lang="en-US" dirty="0" smtClean="0"/>
            <a:t>Design must be more flexible</a:t>
          </a:r>
          <a:endParaRPr lang="en-US" dirty="0"/>
        </a:p>
      </dgm:t>
    </dgm:pt>
    <dgm:pt modelId="{FAD6D130-E170-4214-9DCF-0B794C0000E3}" type="parTrans" cxnId="{C45C7FE5-213C-4D65-ADFB-0671EA2309E3}">
      <dgm:prSet/>
      <dgm:spPr/>
      <dgm:t>
        <a:bodyPr/>
        <a:lstStyle/>
        <a:p>
          <a:endParaRPr lang="en-GB"/>
        </a:p>
      </dgm:t>
    </dgm:pt>
    <dgm:pt modelId="{4DBB64CB-685D-4AAE-9CC0-4F31424EF193}" type="sibTrans" cxnId="{C45C7FE5-213C-4D65-ADFB-0671EA2309E3}">
      <dgm:prSet/>
      <dgm:spPr/>
      <dgm:t>
        <a:bodyPr/>
        <a:lstStyle/>
        <a:p>
          <a:endParaRPr lang="en-GB"/>
        </a:p>
      </dgm:t>
    </dgm:pt>
    <dgm:pt modelId="{A84EC5A9-472E-4132-AFAF-4D62FE960EC5}">
      <dgm:prSet/>
      <dgm:spPr/>
      <dgm:t>
        <a:bodyPr/>
        <a:lstStyle/>
        <a:p>
          <a:pPr rtl="0">
            <a:spcAft>
              <a:spcPts val="300"/>
            </a:spcAft>
          </a:pPr>
          <a:r>
            <a:rPr lang="en-US" dirty="0" smtClean="0"/>
            <a:t>More complex Board Design</a:t>
          </a:r>
          <a:endParaRPr lang="en-US" dirty="0"/>
        </a:p>
      </dgm:t>
    </dgm:pt>
    <dgm:pt modelId="{229472F2-2D99-4BF2-84B2-9FDABAC5581C}" type="parTrans" cxnId="{00F9A15E-8087-4968-ADEB-A090ED5E471F}">
      <dgm:prSet/>
      <dgm:spPr/>
      <dgm:t>
        <a:bodyPr/>
        <a:lstStyle/>
        <a:p>
          <a:endParaRPr lang="en-GB"/>
        </a:p>
      </dgm:t>
    </dgm:pt>
    <dgm:pt modelId="{A7700381-BBEB-4276-853F-D3B17C1B2F14}" type="sibTrans" cxnId="{00F9A15E-8087-4968-ADEB-A090ED5E471F}">
      <dgm:prSet/>
      <dgm:spPr/>
      <dgm:t>
        <a:bodyPr/>
        <a:lstStyle/>
        <a:p>
          <a:endParaRPr lang="en-GB"/>
        </a:p>
      </dgm:t>
    </dgm:pt>
    <dgm:pt modelId="{4CDF0CB7-CAB8-4691-BCD0-16E2880710B3}">
      <dgm:prSet/>
      <dgm:spPr/>
      <dgm:t>
        <a:bodyPr/>
        <a:lstStyle/>
        <a:p>
          <a:pPr rtl="0">
            <a:spcAft>
              <a:spcPct val="15000"/>
            </a:spcAft>
          </a:pPr>
          <a:r>
            <a:rPr lang="en-US" dirty="0" smtClean="0"/>
            <a:t>Cost of Support</a:t>
          </a:r>
          <a:endParaRPr lang="en-US" dirty="0"/>
        </a:p>
      </dgm:t>
    </dgm:pt>
    <dgm:pt modelId="{01579167-7DA0-420E-8932-6D23FCBA79AF}" type="parTrans" cxnId="{F5E6526D-0FE4-4129-B301-4200C871DDA0}">
      <dgm:prSet/>
      <dgm:spPr/>
      <dgm:t>
        <a:bodyPr/>
        <a:lstStyle/>
        <a:p>
          <a:endParaRPr lang="en-GB"/>
        </a:p>
      </dgm:t>
    </dgm:pt>
    <dgm:pt modelId="{7A71639B-4C1C-4DC6-9B5E-95C1E37E3D3F}" type="sibTrans" cxnId="{F5E6526D-0FE4-4129-B301-4200C871DDA0}">
      <dgm:prSet/>
      <dgm:spPr/>
      <dgm:t>
        <a:bodyPr/>
        <a:lstStyle/>
        <a:p>
          <a:endParaRPr lang="en-GB"/>
        </a:p>
      </dgm:t>
    </dgm:pt>
    <dgm:pt modelId="{1EA622F3-DE5D-472D-AA0E-D777402803CB}">
      <dgm:prSet/>
      <dgm:spPr/>
      <dgm:t>
        <a:bodyPr/>
        <a:lstStyle/>
        <a:p>
          <a:pPr rtl="0">
            <a:spcAft>
              <a:spcPts val="300"/>
            </a:spcAft>
          </a:pPr>
          <a:r>
            <a:rPr lang="en-US" dirty="0" smtClean="0"/>
            <a:t>Test and debug procedures</a:t>
          </a:r>
          <a:endParaRPr lang="en-US" dirty="0"/>
        </a:p>
      </dgm:t>
    </dgm:pt>
    <dgm:pt modelId="{D7F36034-C726-4ABB-9634-6B362388A338}" type="parTrans" cxnId="{FFA2E03F-B8E9-400C-81A4-3E5FE763FF02}">
      <dgm:prSet/>
      <dgm:spPr/>
      <dgm:t>
        <a:bodyPr/>
        <a:lstStyle/>
        <a:p>
          <a:endParaRPr lang="en-GB"/>
        </a:p>
      </dgm:t>
    </dgm:pt>
    <dgm:pt modelId="{19D65EB0-24F3-4E41-8F91-9BC5C2095812}" type="sibTrans" cxnId="{FFA2E03F-B8E9-400C-81A4-3E5FE763FF02}">
      <dgm:prSet/>
      <dgm:spPr/>
      <dgm:t>
        <a:bodyPr/>
        <a:lstStyle/>
        <a:p>
          <a:endParaRPr lang="en-GB"/>
        </a:p>
      </dgm:t>
    </dgm:pt>
    <dgm:pt modelId="{47C4200A-C8A0-4C33-8243-79BDC20BEE5E}">
      <dgm:prSet/>
      <dgm:spPr/>
      <dgm:t>
        <a:bodyPr/>
        <a:lstStyle/>
        <a:p>
          <a:pPr rtl="0">
            <a:spcAft>
              <a:spcPct val="15000"/>
            </a:spcAft>
          </a:pPr>
          <a:r>
            <a:rPr lang="en-GB" dirty="0" smtClean="0"/>
            <a:t>Cost of Ownership</a:t>
          </a:r>
          <a:endParaRPr lang="en-US" dirty="0"/>
        </a:p>
      </dgm:t>
    </dgm:pt>
    <dgm:pt modelId="{C828E0C9-B764-473B-B90A-DBE0692A9BCB}" type="parTrans" cxnId="{768D0A71-726F-4E00-AB1F-133786D0A729}">
      <dgm:prSet/>
      <dgm:spPr/>
      <dgm:t>
        <a:bodyPr/>
        <a:lstStyle/>
        <a:p>
          <a:endParaRPr lang="en-GB"/>
        </a:p>
      </dgm:t>
    </dgm:pt>
    <dgm:pt modelId="{363D5709-F4F6-4B77-8711-FE410A043DF3}" type="sibTrans" cxnId="{768D0A71-726F-4E00-AB1F-133786D0A729}">
      <dgm:prSet/>
      <dgm:spPr/>
      <dgm:t>
        <a:bodyPr/>
        <a:lstStyle/>
        <a:p>
          <a:endParaRPr lang="en-GB"/>
        </a:p>
      </dgm:t>
    </dgm:pt>
    <dgm:pt modelId="{0BBA7590-6013-4EAF-B959-AC0BAE28387D}">
      <dgm:prSet/>
      <dgm:spPr/>
      <dgm:t>
        <a:bodyPr/>
        <a:lstStyle/>
        <a:p>
          <a:pPr rtl="0">
            <a:spcAft>
              <a:spcPct val="15000"/>
            </a:spcAft>
          </a:pPr>
          <a:r>
            <a:rPr lang="en-GB" dirty="0" smtClean="0"/>
            <a:t>Scrap or repair for faulty boards</a:t>
          </a:r>
          <a:endParaRPr lang="en-US" dirty="0"/>
        </a:p>
      </dgm:t>
    </dgm:pt>
    <dgm:pt modelId="{691EA607-65B5-4DC3-BEEE-F2584617B116}" type="parTrans" cxnId="{B4D80CCD-4A9A-437C-96F1-4369D1C6CE7D}">
      <dgm:prSet/>
      <dgm:spPr/>
      <dgm:t>
        <a:bodyPr/>
        <a:lstStyle/>
        <a:p>
          <a:endParaRPr lang="en-GB"/>
        </a:p>
      </dgm:t>
    </dgm:pt>
    <dgm:pt modelId="{4F25BAA5-5677-405A-A311-A327B1DE894C}" type="sibTrans" cxnId="{B4D80CCD-4A9A-437C-96F1-4369D1C6CE7D}">
      <dgm:prSet/>
      <dgm:spPr/>
      <dgm:t>
        <a:bodyPr/>
        <a:lstStyle/>
        <a:p>
          <a:endParaRPr lang="en-GB"/>
        </a:p>
      </dgm:t>
    </dgm:pt>
    <dgm:pt modelId="{B5AF186F-B220-484B-93DB-CF686256E7BF}">
      <dgm:prSet/>
      <dgm:spPr/>
      <dgm:t>
        <a:bodyPr/>
        <a:lstStyle/>
        <a:p>
          <a:pPr rtl="0">
            <a:spcAft>
              <a:spcPct val="15000"/>
            </a:spcAft>
          </a:pPr>
          <a:r>
            <a:rPr lang="en-US" dirty="0" smtClean="0"/>
            <a:t>Managed Builds</a:t>
          </a:r>
          <a:endParaRPr lang="en-US" dirty="0"/>
        </a:p>
      </dgm:t>
    </dgm:pt>
    <dgm:pt modelId="{6ECC24B8-BD19-40E3-9A71-EA86B19B942B}" type="parTrans" cxnId="{715D34BA-EF36-4F17-9C7A-AA46D8A05E31}">
      <dgm:prSet/>
      <dgm:spPr/>
      <dgm:t>
        <a:bodyPr/>
        <a:lstStyle/>
        <a:p>
          <a:endParaRPr lang="en-GB"/>
        </a:p>
      </dgm:t>
    </dgm:pt>
    <dgm:pt modelId="{C177A50B-E208-4B2C-B892-7367A5D6E967}" type="sibTrans" cxnId="{715D34BA-EF36-4F17-9C7A-AA46D8A05E31}">
      <dgm:prSet/>
      <dgm:spPr/>
      <dgm:t>
        <a:bodyPr/>
        <a:lstStyle/>
        <a:p>
          <a:endParaRPr lang="en-GB"/>
        </a:p>
      </dgm:t>
    </dgm:pt>
    <dgm:pt modelId="{71F2CBD6-B2F2-44EF-91DF-6C3B59DE7D12}">
      <dgm:prSet/>
      <dgm:spPr/>
      <dgm:t>
        <a:bodyPr/>
        <a:lstStyle/>
        <a:p>
          <a:pPr rtl="0">
            <a:spcAft>
              <a:spcPct val="15000"/>
            </a:spcAft>
          </a:pPr>
          <a:r>
            <a:rPr lang="en-US" dirty="0" smtClean="0"/>
            <a:t>Bill of Materials control</a:t>
          </a:r>
          <a:endParaRPr lang="en-US" dirty="0"/>
        </a:p>
      </dgm:t>
    </dgm:pt>
    <dgm:pt modelId="{DACCD9DB-3CBF-4A56-85F0-1C5ED15D2F84}" type="parTrans" cxnId="{73110668-C8B6-4B77-ABBC-AF5DE7281754}">
      <dgm:prSet/>
      <dgm:spPr/>
      <dgm:t>
        <a:bodyPr/>
        <a:lstStyle/>
        <a:p>
          <a:endParaRPr lang="en-GB"/>
        </a:p>
      </dgm:t>
    </dgm:pt>
    <dgm:pt modelId="{A78EF616-2A54-4DD5-A2C6-6B20CF1BC507}" type="sibTrans" cxnId="{73110668-C8B6-4B77-ABBC-AF5DE7281754}">
      <dgm:prSet/>
      <dgm:spPr/>
      <dgm:t>
        <a:bodyPr/>
        <a:lstStyle/>
        <a:p>
          <a:endParaRPr lang="en-GB"/>
        </a:p>
      </dgm:t>
    </dgm:pt>
    <dgm:pt modelId="{FF7F0613-54B1-427D-BEB9-DB51726A80C5}">
      <dgm:prSet/>
      <dgm:spPr/>
      <dgm:t>
        <a:bodyPr/>
        <a:lstStyle/>
        <a:p>
          <a:pPr rtl="0">
            <a:spcAft>
              <a:spcPct val="15000"/>
            </a:spcAft>
          </a:pPr>
          <a:r>
            <a:rPr lang="en-US" dirty="0" smtClean="0"/>
            <a:t>Assembly specs</a:t>
          </a:r>
          <a:endParaRPr lang="en-US" dirty="0"/>
        </a:p>
      </dgm:t>
    </dgm:pt>
    <dgm:pt modelId="{FE958F27-0C91-4C5B-B733-104394243A21}" type="parTrans" cxnId="{B1FDECD9-18B5-40E0-A08C-F33825D757AC}">
      <dgm:prSet/>
      <dgm:spPr/>
      <dgm:t>
        <a:bodyPr/>
        <a:lstStyle/>
        <a:p>
          <a:endParaRPr lang="en-GB"/>
        </a:p>
      </dgm:t>
    </dgm:pt>
    <dgm:pt modelId="{3B658DF2-2947-4B57-A177-6F251C81159A}" type="sibTrans" cxnId="{B1FDECD9-18B5-40E0-A08C-F33825D757AC}">
      <dgm:prSet/>
      <dgm:spPr/>
      <dgm:t>
        <a:bodyPr/>
        <a:lstStyle/>
        <a:p>
          <a:endParaRPr lang="en-GB"/>
        </a:p>
      </dgm:t>
    </dgm:pt>
    <dgm:pt modelId="{E8218B7F-A3E9-40FF-980B-FEEF6EF5C4A8}">
      <dgm:prSet/>
      <dgm:spPr/>
      <dgm:t>
        <a:bodyPr/>
        <a:lstStyle/>
        <a:p>
          <a:pPr rtl="0">
            <a:spcAft>
              <a:spcPts val="1200"/>
            </a:spcAft>
          </a:pPr>
          <a:r>
            <a:rPr lang="en-US" dirty="0" smtClean="0"/>
            <a:t>Internal Technical support</a:t>
          </a:r>
          <a:endParaRPr lang="en-US" dirty="0"/>
        </a:p>
      </dgm:t>
    </dgm:pt>
    <dgm:pt modelId="{80D13170-DE32-4024-BCF5-B880713607DF}" type="parTrans" cxnId="{624D70EC-0296-4216-B352-82C7ECF7A865}">
      <dgm:prSet/>
      <dgm:spPr/>
      <dgm:t>
        <a:bodyPr/>
        <a:lstStyle/>
        <a:p>
          <a:endParaRPr lang="en-GB"/>
        </a:p>
      </dgm:t>
    </dgm:pt>
    <dgm:pt modelId="{46142C8B-FA1B-409F-8125-2756D6441290}" type="sibTrans" cxnId="{624D70EC-0296-4216-B352-82C7ECF7A865}">
      <dgm:prSet/>
      <dgm:spPr/>
      <dgm:t>
        <a:bodyPr/>
        <a:lstStyle/>
        <a:p>
          <a:endParaRPr lang="en-GB"/>
        </a:p>
      </dgm:t>
    </dgm:pt>
    <dgm:pt modelId="{E9913C7A-A523-4B2F-809C-9F0A886D9DA1}">
      <dgm:prSet/>
      <dgm:spPr/>
      <dgm:t>
        <a:bodyPr/>
        <a:lstStyle/>
        <a:p>
          <a:pPr rtl="0">
            <a:spcAft>
              <a:spcPts val="300"/>
            </a:spcAft>
          </a:pPr>
          <a:r>
            <a:rPr lang="en-US" dirty="0" smtClean="0"/>
            <a:t>Users’ documentation</a:t>
          </a:r>
          <a:endParaRPr lang="en-US" dirty="0"/>
        </a:p>
      </dgm:t>
    </dgm:pt>
    <dgm:pt modelId="{81ECAC42-2071-42A2-B610-862C502A3791}" type="parTrans" cxnId="{24C8F471-B9D3-437E-A530-11D9FDE6BDEA}">
      <dgm:prSet/>
      <dgm:spPr/>
      <dgm:t>
        <a:bodyPr/>
        <a:lstStyle/>
        <a:p>
          <a:endParaRPr lang="en-GB"/>
        </a:p>
      </dgm:t>
    </dgm:pt>
    <dgm:pt modelId="{117D9017-5A33-4119-8A59-54CDC2B04CC5}" type="sibTrans" cxnId="{24C8F471-B9D3-437E-A530-11D9FDE6BDEA}">
      <dgm:prSet/>
      <dgm:spPr/>
      <dgm:t>
        <a:bodyPr/>
        <a:lstStyle/>
        <a:p>
          <a:endParaRPr lang="en-GB"/>
        </a:p>
      </dgm:t>
    </dgm:pt>
    <dgm:pt modelId="{5647A500-27F3-4DD7-B438-3AD5AE3B5DA3}">
      <dgm:prSet/>
      <dgm:spPr/>
      <dgm:t>
        <a:bodyPr/>
        <a:lstStyle/>
        <a:p>
          <a:pPr rtl="0">
            <a:spcAft>
              <a:spcPts val="1200"/>
            </a:spcAft>
          </a:pPr>
          <a:r>
            <a:rPr lang="en-US" dirty="0" smtClean="0"/>
            <a:t>Higher Engineering Costs</a:t>
          </a:r>
          <a:endParaRPr lang="en-US" dirty="0"/>
        </a:p>
      </dgm:t>
    </dgm:pt>
    <dgm:pt modelId="{A213D682-54A1-4F21-9F50-05B4229D4A0E}" type="parTrans" cxnId="{E6912D23-67FB-4D73-9085-D724F59DE024}">
      <dgm:prSet/>
      <dgm:spPr/>
      <dgm:t>
        <a:bodyPr/>
        <a:lstStyle/>
        <a:p>
          <a:endParaRPr lang="en-GB"/>
        </a:p>
      </dgm:t>
    </dgm:pt>
    <dgm:pt modelId="{40FCD5A7-95AF-47B7-A2C5-4D27673EA5A9}" type="sibTrans" cxnId="{E6912D23-67FB-4D73-9085-D724F59DE024}">
      <dgm:prSet/>
      <dgm:spPr/>
      <dgm:t>
        <a:bodyPr/>
        <a:lstStyle/>
        <a:p>
          <a:endParaRPr lang="en-GB"/>
        </a:p>
      </dgm:t>
    </dgm:pt>
    <dgm:pt modelId="{AFA59D0F-35FD-447B-A3BB-B9432E59AF4E}" type="pres">
      <dgm:prSet presAssocID="{1F44AD44-49CA-42CC-B6BD-25F59EBCEF0D}" presName="Name0" presStyleCnt="0">
        <dgm:presLayoutVars>
          <dgm:dir/>
          <dgm:animLvl val="lvl"/>
          <dgm:resizeHandles val="exact"/>
        </dgm:presLayoutVars>
      </dgm:prSet>
      <dgm:spPr/>
      <dgm:t>
        <a:bodyPr/>
        <a:lstStyle/>
        <a:p>
          <a:endParaRPr lang="en-US"/>
        </a:p>
      </dgm:t>
    </dgm:pt>
    <dgm:pt modelId="{2E15C909-22AE-41B8-9187-A988DF37242A}" type="pres">
      <dgm:prSet presAssocID="{E1651EDB-9496-4D0F-8905-33A6289E9DC4}" presName="composite" presStyleCnt="0"/>
      <dgm:spPr/>
    </dgm:pt>
    <dgm:pt modelId="{FF31B74C-6AFE-4FE3-BC2B-6691563337E0}" type="pres">
      <dgm:prSet presAssocID="{E1651EDB-9496-4D0F-8905-33A6289E9DC4}" presName="parTx" presStyleLbl="alignNode1" presStyleIdx="0" presStyleCnt="2">
        <dgm:presLayoutVars>
          <dgm:chMax val="0"/>
          <dgm:chPref val="0"/>
          <dgm:bulletEnabled val="1"/>
        </dgm:presLayoutVars>
      </dgm:prSet>
      <dgm:spPr/>
      <dgm:t>
        <a:bodyPr/>
        <a:lstStyle/>
        <a:p>
          <a:endParaRPr lang="en-US"/>
        </a:p>
      </dgm:t>
    </dgm:pt>
    <dgm:pt modelId="{30BCFA14-4E8F-482E-ABB4-AE708CAB4757}" type="pres">
      <dgm:prSet presAssocID="{E1651EDB-9496-4D0F-8905-33A6289E9DC4}" presName="desTx" presStyleLbl="alignAccFollowNode1" presStyleIdx="0" presStyleCnt="2">
        <dgm:presLayoutVars>
          <dgm:bulletEnabled val="1"/>
        </dgm:presLayoutVars>
      </dgm:prSet>
      <dgm:spPr/>
      <dgm:t>
        <a:bodyPr/>
        <a:lstStyle/>
        <a:p>
          <a:endParaRPr lang="en-US"/>
        </a:p>
      </dgm:t>
    </dgm:pt>
    <dgm:pt modelId="{DE81B37A-FF0C-47CD-825D-EF95C08FEE45}" type="pres">
      <dgm:prSet presAssocID="{DF15CBF7-EC80-446C-85D0-206E4F668B35}" presName="space" presStyleCnt="0"/>
      <dgm:spPr/>
    </dgm:pt>
    <dgm:pt modelId="{51946F26-5D79-407D-9AF6-28048E8EED23}" type="pres">
      <dgm:prSet presAssocID="{0D67DCD1-BE5D-4583-B7B6-F8DBB3F8026A}" presName="composite" presStyleCnt="0"/>
      <dgm:spPr/>
    </dgm:pt>
    <dgm:pt modelId="{D7278DAC-5A67-4FED-B91B-FC8E647D9413}" type="pres">
      <dgm:prSet presAssocID="{0D67DCD1-BE5D-4583-B7B6-F8DBB3F8026A}" presName="parTx" presStyleLbl="alignNode1" presStyleIdx="1" presStyleCnt="2">
        <dgm:presLayoutVars>
          <dgm:chMax val="0"/>
          <dgm:chPref val="0"/>
          <dgm:bulletEnabled val="1"/>
        </dgm:presLayoutVars>
      </dgm:prSet>
      <dgm:spPr/>
      <dgm:t>
        <a:bodyPr/>
        <a:lstStyle/>
        <a:p>
          <a:endParaRPr lang="en-US"/>
        </a:p>
      </dgm:t>
    </dgm:pt>
    <dgm:pt modelId="{348B1BB7-D33F-499C-AAEB-B4097C2B0360}" type="pres">
      <dgm:prSet presAssocID="{0D67DCD1-BE5D-4583-B7B6-F8DBB3F8026A}" presName="desTx" presStyleLbl="alignAccFollowNode1" presStyleIdx="1" presStyleCnt="2">
        <dgm:presLayoutVars>
          <dgm:bulletEnabled val="1"/>
        </dgm:presLayoutVars>
      </dgm:prSet>
      <dgm:spPr/>
      <dgm:t>
        <a:bodyPr/>
        <a:lstStyle/>
        <a:p>
          <a:endParaRPr lang="en-US"/>
        </a:p>
      </dgm:t>
    </dgm:pt>
  </dgm:ptLst>
  <dgm:cxnLst>
    <dgm:cxn modelId="{CD0F72F2-58CE-4E25-B825-29F4A72C6D9C}" type="presOf" srcId="{195D2213-23E2-4215-9E1E-A9424E6F3697}" destId="{30BCFA14-4E8F-482E-ABB4-AE708CAB4757}" srcOrd="0" destOrd="1" presId="urn:microsoft.com/office/officeart/2005/8/layout/hList1"/>
    <dgm:cxn modelId="{C1D50059-51C4-4C13-9E43-7A7C1ACB6F26}" type="presOf" srcId="{CDC683AE-51AE-4866-B4DE-8B12596A087F}" destId="{30BCFA14-4E8F-482E-ABB4-AE708CAB4757}" srcOrd="0" destOrd="4" presId="urn:microsoft.com/office/officeart/2005/8/layout/hList1"/>
    <dgm:cxn modelId="{208D4955-4DE1-4E92-88F8-559F97D8739D}" srcId="{9F94BD4A-8AF9-4C5A-BADA-8C6A4E117D27}" destId="{764D90D2-3B9D-4E5C-8260-636841000647}" srcOrd="0" destOrd="0" parTransId="{A4068F4A-6F5B-4869-88EA-FA9F23549010}" sibTransId="{2DE352D9-E4F1-4BBF-9745-8AACD9F4971A}"/>
    <dgm:cxn modelId="{64652558-C24F-4987-B358-BB6156479464}" srcId="{E1651EDB-9496-4D0F-8905-33A6289E9DC4}" destId="{C3CD25B4-C3F7-4D95-BF63-755BF72E0B6A}" srcOrd="0" destOrd="0" parTransId="{16D24F54-6FC8-48F7-B4A7-646F7B359BD0}" sibTransId="{EA15B230-6442-44F2-8326-281BB350C463}"/>
    <dgm:cxn modelId="{624D70EC-0296-4216-B352-82C7ECF7A865}" srcId="{4CDF0CB7-CAB8-4691-BCD0-16E2880710B3}" destId="{E8218B7F-A3E9-40FF-980B-FEEF6EF5C4A8}" srcOrd="2" destOrd="0" parTransId="{80D13170-DE32-4024-BCF5-B880713607DF}" sibTransId="{46142C8B-FA1B-409F-8125-2756D6441290}"/>
    <dgm:cxn modelId="{68E184C5-8ADD-4F0B-AA53-E35D9CA5D962}" srcId="{9F94BD4A-8AF9-4C5A-BADA-8C6A4E117D27}" destId="{CDC683AE-51AE-4866-B4DE-8B12596A087F}" srcOrd="1" destOrd="0" parTransId="{63932AA5-3802-414E-BE17-7746C6B96A11}" sibTransId="{6B1F3CDF-7531-4EC3-BD01-462AE12B44B9}"/>
    <dgm:cxn modelId="{768D0A71-726F-4E00-AB1F-133786D0A729}" srcId="{0D67DCD1-BE5D-4583-B7B6-F8DBB3F8026A}" destId="{47C4200A-C8A0-4C33-8243-79BDC20BEE5E}" srcOrd="2" destOrd="0" parTransId="{C828E0C9-B764-473B-B90A-DBE0692A9BCB}" sibTransId="{363D5709-F4F6-4B77-8711-FE410A043DF3}"/>
    <dgm:cxn modelId="{846C98F9-839E-45B0-BF31-EA2E3097167A}" type="presOf" srcId="{0D67DCD1-BE5D-4583-B7B6-F8DBB3F8026A}" destId="{D7278DAC-5A67-4FED-B91B-FC8E647D9413}" srcOrd="0" destOrd="0" presId="urn:microsoft.com/office/officeart/2005/8/layout/hList1"/>
    <dgm:cxn modelId="{FB3C709A-C5B5-4AF5-8926-8183770A8D02}" type="presOf" srcId="{764D90D2-3B9D-4E5C-8260-636841000647}" destId="{30BCFA14-4E8F-482E-ABB4-AE708CAB4757}" srcOrd="0" destOrd="3" presId="urn:microsoft.com/office/officeart/2005/8/layout/hList1"/>
    <dgm:cxn modelId="{73110668-C8B6-4B77-ABBC-AF5DE7281754}" srcId="{47C4200A-C8A0-4C33-8243-79BDC20BEE5E}" destId="{71F2CBD6-B2F2-44EF-91DF-6C3B59DE7D12}" srcOrd="2" destOrd="0" parTransId="{DACCD9DB-3CBF-4A56-85F0-1C5ED15D2F84}" sibTransId="{A78EF616-2A54-4DD5-A2C6-6B20CF1BC507}"/>
    <dgm:cxn modelId="{DF6E7AE4-1198-4091-89BC-6034865C4E7A}" type="presOf" srcId="{E8218B7F-A3E9-40FF-980B-FEEF6EF5C4A8}" destId="{348B1BB7-D33F-499C-AAEB-B4097C2B0360}" srcOrd="0" destOrd="6" presId="urn:microsoft.com/office/officeart/2005/8/layout/hList1"/>
    <dgm:cxn modelId="{F5E6526D-0FE4-4129-B301-4200C871DDA0}" srcId="{0D67DCD1-BE5D-4583-B7B6-F8DBB3F8026A}" destId="{4CDF0CB7-CAB8-4691-BCD0-16E2880710B3}" srcOrd="1" destOrd="0" parTransId="{01579167-7DA0-420E-8932-6D23FCBA79AF}" sibTransId="{7A71639B-4C1C-4DC6-9B5E-95C1E37E3D3F}"/>
    <dgm:cxn modelId="{00F9A15E-8087-4968-ADEB-A090ED5E471F}" srcId="{89780923-E247-4AD7-AF95-E1F58625554C}" destId="{A84EC5A9-472E-4132-AFAF-4D62FE960EC5}" srcOrd="0" destOrd="0" parTransId="{229472F2-2D99-4BF2-84B2-9FDABAC5581C}" sibTransId="{A7700381-BBEB-4276-853F-D3B17C1B2F14}"/>
    <dgm:cxn modelId="{80F30797-A934-43CE-A65E-F7DE0DCFFB4E}" type="presOf" srcId="{4CDF0CB7-CAB8-4691-BCD0-16E2880710B3}" destId="{348B1BB7-D33F-499C-AAEB-B4097C2B0360}" srcOrd="0" destOrd="3" presId="urn:microsoft.com/office/officeart/2005/8/layout/hList1"/>
    <dgm:cxn modelId="{715D34BA-EF36-4F17-9C7A-AA46D8A05E31}" srcId="{47C4200A-C8A0-4C33-8243-79BDC20BEE5E}" destId="{B5AF186F-B220-484B-93DB-CF686256E7BF}" srcOrd="1" destOrd="0" parTransId="{6ECC24B8-BD19-40E3-9A71-EA86B19B942B}" sibTransId="{C177A50B-E208-4B2C-B892-7367A5D6E967}"/>
    <dgm:cxn modelId="{E6912D23-67FB-4D73-9085-D724F59DE024}" srcId="{89780923-E247-4AD7-AF95-E1F58625554C}" destId="{5647A500-27F3-4DD7-B438-3AD5AE3B5DA3}" srcOrd="1" destOrd="0" parTransId="{A213D682-54A1-4F21-9F50-05B4229D4A0E}" sibTransId="{40FCD5A7-95AF-47B7-A2C5-4D27673EA5A9}"/>
    <dgm:cxn modelId="{72B8A8C4-6824-4B83-8CED-CF8A3E4DA5BB}" type="presOf" srcId="{5647A500-27F3-4DD7-B438-3AD5AE3B5DA3}" destId="{348B1BB7-D33F-499C-AAEB-B4097C2B0360}" srcOrd="0" destOrd="2" presId="urn:microsoft.com/office/officeart/2005/8/layout/hList1"/>
    <dgm:cxn modelId="{82231BE2-F458-4B16-9F99-CD8D5D70D947}" type="presOf" srcId="{A84EC5A9-472E-4132-AFAF-4D62FE960EC5}" destId="{348B1BB7-D33F-499C-AAEB-B4097C2B0360}" srcOrd="0" destOrd="1" presId="urn:microsoft.com/office/officeart/2005/8/layout/hList1"/>
    <dgm:cxn modelId="{91EF1CD1-79B0-448F-90F8-8BA84FAE030A}" srcId="{1F44AD44-49CA-42CC-B6BD-25F59EBCEF0D}" destId="{E1651EDB-9496-4D0F-8905-33A6289E9DC4}" srcOrd="0" destOrd="0" parTransId="{6CF40BF7-A0B9-4ECD-8DFD-26B2E6EBD0EB}" sibTransId="{DF15CBF7-EC80-446C-85D0-206E4F668B35}"/>
    <dgm:cxn modelId="{E4E33846-A441-47B0-B25F-5D959B13C4BB}" type="presOf" srcId="{E1651EDB-9496-4D0F-8905-33A6289E9DC4}" destId="{FF31B74C-6AFE-4FE3-BC2B-6691563337E0}" srcOrd="0" destOrd="0" presId="urn:microsoft.com/office/officeart/2005/8/layout/hList1"/>
    <dgm:cxn modelId="{1D270ACF-C4ED-4DB1-9C1B-DEB348C85E22}" srcId="{1F44AD44-49CA-42CC-B6BD-25F59EBCEF0D}" destId="{0D67DCD1-BE5D-4583-B7B6-F8DBB3F8026A}" srcOrd="1" destOrd="0" parTransId="{46D9B777-4506-42F7-90C9-35AEC75B4A38}" sibTransId="{9992634C-0AB8-439B-8D3C-0C9EDBFDF8FF}"/>
    <dgm:cxn modelId="{943AA9BF-75E4-4F0C-8D6E-23A11FFE663F}" type="presOf" srcId="{71F2CBD6-B2F2-44EF-91DF-6C3B59DE7D12}" destId="{348B1BB7-D33F-499C-AAEB-B4097C2B0360}" srcOrd="0" destOrd="10" presId="urn:microsoft.com/office/officeart/2005/8/layout/hList1"/>
    <dgm:cxn modelId="{5C1EED10-9836-4773-A742-AE8EE9C52A36}" type="presOf" srcId="{1F44AD44-49CA-42CC-B6BD-25F59EBCEF0D}" destId="{AFA59D0F-35FD-447B-A3BB-B9432E59AF4E}" srcOrd="0" destOrd="0" presId="urn:microsoft.com/office/officeart/2005/8/layout/hList1"/>
    <dgm:cxn modelId="{FFA2E03F-B8E9-400C-81A4-3E5FE763FF02}" srcId="{4CDF0CB7-CAB8-4691-BCD0-16E2880710B3}" destId="{1EA622F3-DE5D-472D-AA0E-D777402803CB}" srcOrd="0" destOrd="0" parTransId="{D7F36034-C726-4ABB-9634-6B362388A338}" sibTransId="{19D65EB0-24F3-4E41-8F91-9BC5C2095812}"/>
    <dgm:cxn modelId="{CD74B195-4AF0-42FB-831D-9DF4D12C8889}" type="presOf" srcId="{1EA622F3-DE5D-472D-AA0E-D777402803CB}" destId="{348B1BB7-D33F-499C-AAEB-B4097C2B0360}" srcOrd="0" destOrd="4" presId="urn:microsoft.com/office/officeart/2005/8/layout/hList1"/>
    <dgm:cxn modelId="{90285E48-3A5B-4C66-BEBA-7EC7704A41E4}" type="presOf" srcId="{0BBA7590-6013-4EAF-B959-AC0BAE28387D}" destId="{348B1BB7-D33F-499C-AAEB-B4097C2B0360}" srcOrd="0" destOrd="8" presId="urn:microsoft.com/office/officeart/2005/8/layout/hList1"/>
    <dgm:cxn modelId="{86677FA8-458D-40BA-A98C-1E87B279B7F3}" srcId="{E1651EDB-9496-4D0F-8905-33A6289E9DC4}" destId="{9F94BD4A-8AF9-4C5A-BADA-8C6A4E117D27}" srcOrd="2" destOrd="0" parTransId="{2B04721B-7AE3-4661-9A9A-FE3BD76088AE}" sibTransId="{91063DAD-38E1-4BDF-BC73-40B14FDC5E39}"/>
    <dgm:cxn modelId="{57979C93-7E0C-4979-8B0A-12ED8F32C2E5}" type="presOf" srcId="{47C4200A-C8A0-4C33-8243-79BDC20BEE5E}" destId="{348B1BB7-D33F-499C-AAEB-B4097C2B0360}" srcOrd="0" destOrd="7" presId="urn:microsoft.com/office/officeart/2005/8/layout/hList1"/>
    <dgm:cxn modelId="{B4D80CCD-4A9A-437C-96F1-4369D1C6CE7D}" srcId="{47C4200A-C8A0-4C33-8243-79BDC20BEE5E}" destId="{0BBA7590-6013-4EAF-B959-AC0BAE28387D}" srcOrd="0" destOrd="0" parTransId="{691EA607-65B5-4DC3-BEEE-F2584617B116}" sibTransId="{4F25BAA5-5677-405A-A311-A327B1DE894C}"/>
    <dgm:cxn modelId="{DADD4BD9-D189-4BC4-802E-07AAD6A601BC}" type="presOf" srcId="{FF7F0613-54B1-427D-BEB9-DB51726A80C5}" destId="{348B1BB7-D33F-499C-AAEB-B4097C2B0360}" srcOrd="0" destOrd="11" presId="urn:microsoft.com/office/officeart/2005/8/layout/hList1"/>
    <dgm:cxn modelId="{09930719-59E9-4BFB-9E8B-36818CA188A4}" type="presOf" srcId="{B5AF186F-B220-484B-93DB-CF686256E7BF}" destId="{348B1BB7-D33F-499C-AAEB-B4097C2B0360}" srcOrd="0" destOrd="9" presId="urn:microsoft.com/office/officeart/2005/8/layout/hList1"/>
    <dgm:cxn modelId="{2B46BFE9-F151-4EAC-BFAE-BDF645E8B2B2}" type="presOf" srcId="{E9913C7A-A523-4B2F-809C-9F0A886D9DA1}" destId="{348B1BB7-D33F-499C-AAEB-B4097C2B0360}" srcOrd="0" destOrd="5" presId="urn:microsoft.com/office/officeart/2005/8/layout/hList1"/>
    <dgm:cxn modelId="{033B4525-1C18-43CC-A8A7-C071823A9B3A}" srcId="{E1651EDB-9496-4D0F-8905-33A6289E9DC4}" destId="{195D2213-23E2-4215-9E1E-A9424E6F3697}" srcOrd="1" destOrd="0" parTransId="{1AE22AC7-91F0-4284-B472-06124F836C27}" sibTransId="{F15B0EB7-60C7-455B-A9EB-605B590576B5}"/>
    <dgm:cxn modelId="{11C93BEE-EB58-499C-904F-D6F9B35AC261}" type="presOf" srcId="{89780923-E247-4AD7-AF95-E1F58625554C}" destId="{348B1BB7-D33F-499C-AAEB-B4097C2B0360}" srcOrd="0" destOrd="0" presId="urn:microsoft.com/office/officeart/2005/8/layout/hList1"/>
    <dgm:cxn modelId="{AE08D370-C5CD-4246-816E-37923929D29A}" type="presOf" srcId="{C3CD25B4-C3F7-4D95-BF63-755BF72E0B6A}" destId="{30BCFA14-4E8F-482E-ABB4-AE708CAB4757}" srcOrd="0" destOrd="0" presId="urn:microsoft.com/office/officeart/2005/8/layout/hList1"/>
    <dgm:cxn modelId="{24C8F471-B9D3-437E-A530-11D9FDE6BDEA}" srcId="{4CDF0CB7-CAB8-4691-BCD0-16E2880710B3}" destId="{E9913C7A-A523-4B2F-809C-9F0A886D9DA1}" srcOrd="1" destOrd="0" parTransId="{81ECAC42-2071-42A2-B610-862C502A3791}" sibTransId="{117D9017-5A33-4119-8A59-54CDC2B04CC5}"/>
    <dgm:cxn modelId="{2318FD63-82C9-4C6F-B498-408FEAE25233}" type="presOf" srcId="{9F94BD4A-8AF9-4C5A-BADA-8C6A4E117D27}" destId="{30BCFA14-4E8F-482E-ABB4-AE708CAB4757}" srcOrd="0" destOrd="2" presId="urn:microsoft.com/office/officeart/2005/8/layout/hList1"/>
    <dgm:cxn modelId="{B1FDECD9-18B5-40E0-A08C-F33825D757AC}" srcId="{47C4200A-C8A0-4C33-8243-79BDC20BEE5E}" destId="{FF7F0613-54B1-427D-BEB9-DB51726A80C5}" srcOrd="3" destOrd="0" parTransId="{FE958F27-0C91-4C5B-B733-104394243A21}" sibTransId="{3B658DF2-2947-4B57-A177-6F251C81159A}"/>
    <dgm:cxn modelId="{C45C7FE5-213C-4D65-ADFB-0671EA2309E3}" srcId="{0D67DCD1-BE5D-4583-B7B6-F8DBB3F8026A}" destId="{89780923-E247-4AD7-AF95-E1F58625554C}" srcOrd="0" destOrd="0" parTransId="{FAD6D130-E170-4214-9DCF-0B794C0000E3}" sibTransId="{4DBB64CB-685D-4AAE-9CC0-4F31424EF193}"/>
    <dgm:cxn modelId="{8D82CA7D-5E5F-4F69-9DAF-49C908BEBB03}" type="presParOf" srcId="{AFA59D0F-35FD-447B-A3BB-B9432E59AF4E}" destId="{2E15C909-22AE-41B8-9187-A988DF37242A}" srcOrd="0" destOrd="0" presId="urn:microsoft.com/office/officeart/2005/8/layout/hList1"/>
    <dgm:cxn modelId="{87D19CC1-7617-4B03-A44C-F6CBC1F36B44}" type="presParOf" srcId="{2E15C909-22AE-41B8-9187-A988DF37242A}" destId="{FF31B74C-6AFE-4FE3-BC2B-6691563337E0}" srcOrd="0" destOrd="0" presId="urn:microsoft.com/office/officeart/2005/8/layout/hList1"/>
    <dgm:cxn modelId="{301AF040-4DC9-4AEC-8B4D-CE7F31941DD5}" type="presParOf" srcId="{2E15C909-22AE-41B8-9187-A988DF37242A}" destId="{30BCFA14-4E8F-482E-ABB4-AE708CAB4757}" srcOrd="1" destOrd="0" presId="urn:microsoft.com/office/officeart/2005/8/layout/hList1"/>
    <dgm:cxn modelId="{AA4A68FA-B4D0-4516-B32A-CE44810EA77D}" type="presParOf" srcId="{AFA59D0F-35FD-447B-A3BB-B9432E59AF4E}" destId="{DE81B37A-FF0C-47CD-825D-EF95C08FEE45}" srcOrd="1" destOrd="0" presId="urn:microsoft.com/office/officeart/2005/8/layout/hList1"/>
    <dgm:cxn modelId="{92452886-0276-4286-BB70-0A59BB42C56F}" type="presParOf" srcId="{AFA59D0F-35FD-447B-A3BB-B9432E59AF4E}" destId="{51946F26-5D79-407D-9AF6-28048E8EED23}" srcOrd="2" destOrd="0" presId="urn:microsoft.com/office/officeart/2005/8/layout/hList1"/>
    <dgm:cxn modelId="{DC4EC809-2C7A-4AA1-96D7-E4C564EBF3FD}" type="presParOf" srcId="{51946F26-5D79-407D-9AF6-28048E8EED23}" destId="{D7278DAC-5A67-4FED-B91B-FC8E647D9413}" srcOrd="0" destOrd="0" presId="urn:microsoft.com/office/officeart/2005/8/layout/hList1"/>
    <dgm:cxn modelId="{225B5933-7723-498E-B568-0A2E235AF965}" type="presParOf" srcId="{51946F26-5D79-407D-9AF6-28048E8EED23}" destId="{348B1BB7-D33F-499C-AAEB-B4097C2B0360}"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3FAAB0D-621E-4008-B26A-015B6DC322C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E303975-A330-4FAC-8F91-8CD4C032895B}">
      <dgm:prSet/>
      <dgm:spPr/>
      <dgm:t>
        <a:bodyPr/>
        <a:lstStyle/>
        <a:p>
          <a:pPr rtl="0"/>
          <a:r>
            <a:rPr lang="en-US" dirty="0" smtClean="0"/>
            <a:t>Can Board and ASIC be designed in parallel?</a:t>
          </a:r>
          <a:endParaRPr lang="en-US" dirty="0"/>
        </a:p>
      </dgm:t>
    </dgm:pt>
    <dgm:pt modelId="{6BA57B8D-4E64-4B05-B1C9-DDE84D703114}" type="parTrans" cxnId="{BAA7C6AE-2014-4A22-A87D-A8EA04F8EEAE}">
      <dgm:prSet/>
      <dgm:spPr/>
      <dgm:t>
        <a:bodyPr/>
        <a:lstStyle/>
        <a:p>
          <a:endParaRPr lang="en-US"/>
        </a:p>
      </dgm:t>
    </dgm:pt>
    <dgm:pt modelId="{B73027AD-81AA-47CA-8501-57797C82F58E}" type="sibTrans" cxnId="{BAA7C6AE-2014-4A22-A87D-A8EA04F8EEAE}">
      <dgm:prSet/>
      <dgm:spPr/>
      <dgm:t>
        <a:bodyPr/>
        <a:lstStyle/>
        <a:p>
          <a:endParaRPr lang="en-US"/>
        </a:p>
      </dgm:t>
    </dgm:pt>
    <dgm:pt modelId="{46641309-B8ED-4834-8196-58B3264BC033}">
      <dgm:prSet/>
      <dgm:spPr/>
      <dgm:t>
        <a:bodyPr/>
        <a:lstStyle/>
        <a:p>
          <a:pPr rtl="0"/>
          <a:r>
            <a:rPr lang="en-US" dirty="0" smtClean="0"/>
            <a:t>e.g. PCB layout at same time as RTL?</a:t>
          </a:r>
          <a:endParaRPr lang="en-US" dirty="0"/>
        </a:p>
      </dgm:t>
    </dgm:pt>
    <dgm:pt modelId="{A43EB13E-854C-4A78-83F6-DC5DDD5C6C34}" type="parTrans" cxnId="{3D1FAC1D-5E51-4BFC-868F-1BEFDEBA2469}">
      <dgm:prSet/>
      <dgm:spPr/>
      <dgm:t>
        <a:bodyPr/>
        <a:lstStyle/>
        <a:p>
          <a:endParaRPr lang="en-US"/>
        </a:p>
      </dgm:t>
    </dgm:pt>
    <dgm:pt modelId="{382EEC4E-1389-4E22-A372-D2B7C864698D}" type="sibTrans" cxnId="{3D1FAC1D-5E51-4BFC-868F-1BEFDEBA2469}">
      <dgm:prSet/>
      <dgm:spPr/>
      <dgm:t>
        <a:bodyPr/>
        <a:lstStyle/>
        <a:p>
          <a:endParaRPr lang="en-US"/>
        </a:p>
      </dgm:t>
    </dgm:pt>
    <dgm:pt modelId="{14DCF067-A4F1-4D65-8A6C-B2B5C24F15E2}">
      <dgm:prSet/>
      <dgm:spPr/>
      <dgm:t>
        <a:bodyPr/>
        <a:lstStyle/>
        <a:p>
          <a:pPr rtl="0"/>
          <a:r>
            <a:rPr lang="en-US" dirty="0" smtClean="0"/>
            <a:t>Yes but . . . Risk is increased</a:t>
          </a:r>
          <a:endParaRPr lang="en-US" dirty="0"/>
        </a:p>
      </dgm:t>
    </dgm:pt>
    <dgm:pt modelId="{B6DF84B1-C686-4842-8054-8CE11AD353E6}" type="parTrans" cxnId="{4A6CD30C-A160-4234-A6DB-6135D3AE1716}">
      <dgm:prSet/>
      <dgm:spPr/>
      <dgm:t>
        <a:bodyPr/>
        <a:lstStyle/>
        <a:p>
          <a:endParaRPr lang="en-US"/>
        </a:p>
      </dgm:t>
    </dgm:pt>
    <dgm:pt modelId="{787C4106-8D2D-46DC-B6CE-E08DAB32D12B}" type="sibTrans" cxnId="{4A6CD30C-A160-4234-A6DB-6135D3AE1716}">
      <dgm:prSet/>
      <dgm:spPr/>
      <dgm:t>
        <a:bodyPr/>
        <a:lstStyle/>
        <a:p>
          <a:endParaRPr lang="en-US"/>
        </a:p>
      </dgm:t>
    </dgm:pt>
    <dgm:pt modelId="{87E6089D-EB86-4784-9C8E-2960FD7C19FB}">
      <dgm:prSet/>
      <dgm:spPr/>
      <dgm:t>
        <a:bodyPr/>
        <a:lstStyle/>
        <a:p>
          <a:pPr rtl="0"/>
          <a:r>
            <a:rPr lang="en-US" dirty="0" smtClean="0"/>
            <a:t>RTL grows; Board needs extra FPGA capacity</a:t>
          </a:r>
          <a:endParaRPr lang="en-US" dirty="0"/>
        </a:p>
      </dgm:t>
    </dgm:pt>
    <dgm:pt modelId="{B8057D3C-C8F4-4047-B258-1D681D7D99A0}" type="parTrans" cxnId="{EB81635B-24A6-475A-8070-FA4BE22BDFF0}">
      <dgm:prSet/>
      <dgm:spPr/>
      <dgm:t>
        <a:bodyPr/>
        <a:lstStyle/>
        <a:p>
          <a:endParaRPr lang="en-US"/>
        </a:p>
      </dgm:t>
    </dgm:pt>
    <dgm:pt modelId="{EF942BF3-BCDF-438A-83EB-17DC03109887}" type="sibTrans" cxnId="{EB81635B-24A6-475A-8070-FA4BE22BDFF0}">
      <dgm:prSet/>
      <dgm:spPr/>
      <dgm:t>
        <a:bodyPr/>
        <a:lstStyle/>
        <a:p>
          <a:endParaRPr lang="en-US"/>
        </a:p>
      </dgm:t>
    </dgm:pt>
    <dgm:pt modelId="{52DAF7B6-F992-44EA-89B1-49CB4392CCCD}">
      <dgm:prSet/>
      <dgm:spPr/>
      <dgm:t>
        <a:bodyPr/>
        <a:lstStyle/>
        <a:p>
          <a:pPr rtl="0"/>
          <a:r>
            <a:rPr lang="en-US" dirty="0" smtClean="0"/>
            <a:t>Board Does Not Meet Clocking Requirement</a:t>
          </a:r>
          <a:endParaRPr lang="en-US" dirty="0"/>
        </a:p>
      </dgm:t>
    </dgm:pt>
    <dgm:pt modelId="{53EE9484-4BA4-47FA-A47D-8DB3F9019D4A}" type="parTrans" cxnId="{79A4ACEC-4E53-4A28-A406-504468979AFC}">
      <dgm:prSet/>
      <dgm:spPr/>
      <dgm:t>
        <a:bodyPr/>
        <a:lstStyle/>
        <a:p>
          <a:endParaRPr lang="en-US"/>
        </a:p>
      </dgm:t>
    </dgm:pt>
    <dgm:pt modelId="{C18EC8CB-8FD0-462B-B46F-BFF7AF252BAF}" type="sibTrans" cxnId="{79A4ACEC-4E53-4A28-A406-504468979AFC}">
      <dgm:prSet/>
      <dgm:spPr/>
      <dgm:t>
        <a:bodyPr/>
        <a:lstStyle/>
        <a:p>
          <a:endParaRPr lang="en-US"/>
        </a:p>
      </dgm:t>
    </dgm:pt>
    <dgm:pt modelId="{95363712-B2CA-42F6-8A78-AA10FF796BB7}">
      <dgm:prSet/>
      <dgm:spPr/>
      <dgm:t>
        <a:bodyPr/>
        <a:lstStyle/>
        <a:p>
          <a:pPr rtl="0"/>
          <a:r>
            <a:rPr lang="en-US" dirty="0" smtClean="0"/>
            <a:t>Partition changes; board needs extra connections</a:t>
          </a:r>
          <a:endParaRPr lang="en-US" dirty="0"/>
        </a:p>
      </dgm:t>
    </dgm:pt>
    <dgm:pt modelId="{27CF8C77-C359-469D-8CD0-6248D9EDEE2E}" type="parTrans" cxnId="{4F04FEE7-2A46-4D0E-8C21-8C771FE46AAC}">
      <dgm:prSet/>
      <dgm:spPr/>
      <dgm:t>
        <a:bodyPr/>
        <a:lstStyle/>
        <a:p>
          <a:endParaRPr lang="en-US"/>
        </a:p>
      </dgm:t>
    </dgm:pt>
    <dgm:pt modelId="{9CB9162A-232B-4132-A97D-9B63A31E5A2E}" type="sibTrans" cxnId="{4F04FEE7-2A46-4D0E-8C21-8C771FE46AAC}">
      <dgm:prSet/>
      <dgm:spPr/>
      <dgm:t>
        <a:bodyPr/>
        <a:lstStyle/>
        <a:p>
          <a:endParaRPr lang="en-US"/>
        </a:p>
      </dgm:t>
    </dgm:pt>
    <dgm:pt modelId="{B66F28D1-6D09-4F9F-B13A-5B70531AE3C2}">
      <dgm:prSet/>
      <dgm:spPr/>
      <dgm:t>
        <a:bodyPr/>
        <a:lstStyle/>
        <a:p>
          <a:pPr rtl="0"/>
          <a:r>
            <a:rPr lang="en-US" dirty="0" smtClean="0"/>
            <a:t>Some board errors may be overcome in RTL</a:t>
          </a:r>
          <a:endParaRPr lang="en-US" dirty="0"/>
        </a:p>
      </dgm:t>
    </dgm:pt>
    <dgm:pt modelId="{DDAE1824-5FAE-4721-8A9F-D19CD310CD97}" type="parTrans" cxnId="{880B38A6-71E3-4AC3-94A4-2EFACC5E81A8}">
      <dgm:prSet/>
      <dgm:spPr/>
      <dgm:t>
        <a:bodyPr/>
        <a:lstStyle/>
        <a:p>
          <a:endParaRPr lang="en-US"/>
        </a:p>
      </dgm:t>
    </dgm:pt>
    <dgm:pt modelId="{AC2B4AF0-BC08-49BC-B164-1ADF40CB3736}" type="sibTrans" cxnId="{880B38A6-71E3-4AC3-94A4-2EFACC5E81A8}">
      <dgm:prSet/>
      <dgm:spPr/>
      <dgm:t>
        <a:bodyPr/>
        <a:lstStyle/>
        <a:p>
          <a:endParaRPr lang="en-US"/>
        </a:p>
      </dgm:t>
    </dgm:pt>
    <dgm:pt modelId="{29007084-014F-4EC9-9409-613D2719AAFC}">
      <dgm:prSet/>
      <dgm:spPr/>
      <dgm:t>
        <a:bodyPr/>
        <a:lstStyle/>
        <a:p>
          <a:pPr rtl="0"/>
          <a:r>
            <a:rPr lang="en-US" dirty="0" smtClean="0"/>
            <a:t>One step further from the original ASIC RTL</a:t>
          </a:r>
          <a:br>
            <a:rPr lang="en-US" dirty="0" smtClean="0"/>
          </a:br>
          <a:r>
            <a:rPr lang="en-US" dirty="0" smtClean="0"/>
            <a:t>(e.g. change clocking, remove functionality)</a:t>
          </a:r>
          <a:endParaRPr lang="en-US" dirty="0"/>
        </a:p>
      </dgm:t>
    </dgm:pt>
    <dgm:pt modelId="{4F6E02A7-3722-4174-AACD-688E1D04A9F9}" type="parTrans" cxnId="{2B257E03-F3CC-4FA1-9B0E-4437E01C1EEA}">
      <dgm:prSet/>
      <dgm:spPr/>
      <dgm:t>
        <a:bodyPr/>
        <a:lstStyle/>
        <a:p>
          <a:endParaRPr lang="en-US"/>
        </a:p>
      </dgm:t>
    </dgm:pt>
    <dgm:pt modelId="{80EF513A-A29C-4110-8F6B-AE1209E992B9}" type="sibTrans" cxnId="{2B257E03-F3CC-4FA1-9B0E-4437E01C1EEA}">
      <dgm:prSet/>
      <dgm:spPr/>
      <dgm:t>
        <a:bodyPr/>
        <a:lstStyle/>
        <a:p>
          <a:endParaRPr lang="en-US"/>
        </a:p>
      </dgm:t>
    </dgm:pt>
    <dgm:pt modelId="{DC754BCB-307A-4DCE-9E4F-96A9FAD21E63}">
      <dgm:prSet/>
      <dgm:spPr/>
      <dgm:t>
        <a:bodyPr/>
        <a:lstStyle/>
        <a:p>
          <a:pPr rtl="0"/>
          <a:r>
            <a:rPr lang="en-US" dirty="0" smtClean="0"/>
            <a:t>Bring-up time is unpredictable and can be long</a:t>
          </a:r>
          <a:endParaRPr lang="en-US" dirty="0"/>
        </a:p>
      </dgm:t>
    </dgm:pt>
    <dgm:pt modelId="{610FA9B7-6236-4385-AB45-06451F050059}" type="parTrans" cxnId="{6EA22669-2895-457B-8E91-21BA813B4CD8}">
      <dgm:prSet/>
      <dgm:spPr/>
      <dgm:t>
        <a:bodyPr/>
        <a:lstStyle/>
        <a:p>
          <a:endParaRPr lang="en-US"/>
        </a:p>
      </dgm:t>
    </dgm:pt>
    <dgm:pt modelId="{76A3B6B5-2C26-4FD5-A53F-A595FB199D08}" type="sibTrans" cxnId="{6EA22669-2895-457B-8E91-21BA813B4CD8}">
      <dgm:prSet/>
      <dgm:spPr/>
      <dgm:t>
        <a:bodyPr/>
        <a:lstStyle/>
        <a:p>
          <a:endParaRPr lang="en-US"/>
        </a:p>
      </dgm:t>
    </dgm:pt>
    <dgm:pt modelId="{A7DA1F39-BF41-4DC9-97DC-AC49E7DE1730}">
      <dgm:prSet/>
      <dgm:spPr/>
      <dgm:t>
        <a:bodyPr/>
        <a:lstStyle/>
        <a:p>
          <a:pPr rtl="0"/>
          <a:r>
            <a:rPr lang="en-US" dirty="0" smtClean="0"/>
            <a:t>Can you Debug the board at the same time as the design?</a:t>
          </a:r>
          <a:endParaRPr lang="en-US" dirty="0"/>
        </a:p>
      </dgm:t>
    </dgm:pt>
    <dgm:pt modelId="{4FCADEED-64CB-436C-8849-4A11D1B79E95}" type="parTrans" cxnId="{3C0E45B3-6994-4F7A-B209-A073E5DB0CEC}">
      <dgm:prSet/>
      <dgm:spPr/>
      <dgm:t>
        <a:bodyPr/>
        <a:lstStyle/>
        <a:p>
          <a:endParaRPr lang="en-US"/>
        </a:p>
      </dgm:t>
    </dgm:pt>
    <dgm:pt modelId="{66310FA3-AE9C-4411-B5AC-7CC4DB7D74CE}" type="sibTrans" cxnId="{3C0E45B3-6994-4F7A-B209-A073E5DB0CEC}">
      <dgm:prSet/>
      <dgm:spPr/>
      <dgm:t>
        <a:bodyPr/>
        <a:lstStyle/>
        <a:p>
          <a:endParaRPr lang="en-US"/>
        </a:p>
      </dgm:t>
    </dgm:pt>
    <dgm:pt modelId="{776D3F52-6B52-4A28-87D6-F8F8FE50C81D}">
      <dgm:prSet/>
      <dgm:spPr/>
      <dgm:t>
        <a:bodyPr/>
        <a:lstStyle/>
        <a:p>
          <a:pPr rtl="0"/>
          <a:r>
            <a:rPr lang="en-US" dirty="0" smtClean="0"/>
            <a:t>Bring-up time reduces useful lifetime of prototype</a:t>
          </a:r>
          <a:endParaRPr lang="en-US" dirty="0"/>
        </a:p>
      </dgm:t>
    </dgm:pt>
    <dgm:pt modelId="{425A13ED-7E5B-4C47-9081-C2355BD266FF}" type="parTrans" cxnId="{DD54C1D2-6860-41A1-AF1D-9009A6381A49}">
      <dgm:prSet/>
      <dgm:spPr/>
      <dgm:t>
        <a:bodyPr/>
        <a:lstStyle/>
        <a:p>
          <a:endParaRPr lang="en-US"/>
        </a:p>
      </dgm:t>
    </dgm:pt>
    <dgm:pt modelId="{6AAE6EF9-EF5A-4F6B-9D15-AE3F49C62F75}" type="sibTrans" cxnId="{DD54C1D2-6860-41A1-AF1D-9009A6381A49}">
      <dgm:prSet/>
      <dgm:spPr/>
      <dgm:t>
        <a:bodyPr/>
        <a:lstStyle/>
        <a:p>
          <a:endParaRPr lang="en-US"/>
        </a:p>
      </dgm:t>
    </dgm:pt>
    <dgm:pt modelId="{A041939C-46D3-48B0-8272-8A8D32E8D1ED}">
      <dgm:prSet/>
      <dgm:spPr/>
      <dgm:t>
        <a:bodyPr/>
        <a:lstStyle/>
        <a:p>
          <a:pPr rtl="0"/>
          <a:r>
            <a:rPr lang="en-US" dirty="0" smtClean="0"/>
            <a:t>Users waiting longer than expected for working prototype</a:t>
          </a:r>
          <a:endParaRPr lang="en-US" dirty="0"/>
        </a:p>
      </dgm:t>
    </dgm:pt>
    <dgm:pt modelId="{8674C41A-7183-4439-89E6-F0FB5766BE2B}" type="parTrans" cxnId="{F5A0BD1B-D4AB-4FA2-A7C7-DF6F98A026BA}">
      <dgm:prSet/>
      <dgm:spPr/>
      <dgm:t>
        <a:bodyPr/>
        <a:lstStyle/>
        <a:p>
          <a:endParaRPr lang="en-US"/>
        </a:p>
      </dgm:t>
    </dgm:pt>
    <dgm:pt modelId="{4D664ED3-1B30-4847-9436-BE567BD48536}" type="sibTrans" cxnId="{F5A0BD1B-D4AB-4FA2-A7C7-DF6F98A026BA}">
      <dgm:prSet/>
      <dgm:spPr/>
      <dgm:t>
        <a:bodyPr/>
        <a:lstStyle/>
        <a:p>
          <a:endParaRPr lang="en-US"/>
        </a:p>
      </dgm:t>
    </dgm:pt>
    <dgm:pt modelId="{6C6A08FE-0000-4CA5-BE30-179DDFD33950}" type="pres">
      <dgm:prSet presAssocID="{53FAAB0D-621E-4008-B26A-015B6DC322CD}" presName="linear" presStyleCnt="0">
        <dgm:presLayoutVars>
          <dgm:animLvl val="lvl"/>
          <dgm:resizeHandles val="exact"/>
        </dgm:presLayoutVars>
      </dgm:prSet>
      <dgm:spPr/>
    </dgm:pt>
    <dgm:pt modelId="{AF645DCD-0F7B-4F88-B5C4-B328E81763B1}" type="pres">
      <dgm:prSet presAssocID="{6E303975-A330-4FAC-8F91-8CD4C032895B}" presName="parentText" presStyleLbl="node1" presStyleIdx="0" presStyleCnt="3">
        <dgm:presLayoutVars>
          <dgm:chMax val="0"/>
          <dgm:bulletEnabled val="1"/>
        </dgm:presLayoutVars>
      </dgm:prSet>
      <dgm:spPr/>
    </dgm:pt>
    <dgm:pt modelId="{00B57454-4EAC-4316-AA1A-020607059E46}" type="pres">
      <dgm:prSet presAssocID="{6E303975-A330-4FAC-8F91-8CD4C032895B}" presName="childText" presStyleLbl="revTx" presStyleIdx="0" presStyleCnt="3">
        <dgm:presLayoutVars>
          <dgm:bulletEnabled val="1"/>
        </dgm:presLayoutVars>
      </dgm:prSet>
      <dgm:spPr/>
    </dgm:pt>
    <dgm:pt modelId="{DBF95716-82AE-4B84-8B88-3891644E1DE7}" type="pres">
      <dgm:prSet presAssocID="{14DCF067-A4F1-4D65-8A6C-B2B5C24F15E2}" presName="parentText" presStyleLbl="node1" presStyleIdx="1" presStyleCnt="3">
        <dgm:presLayoutVars>
          <dgm:chMax val="0"/>
          <dgm:bulletEnabled val="1"/>
        </dgm:presLayoutVars>
      </dgm:prSet>
      <dgm:spPr/>
    </dgm:pt>
    <dgm:pt modelId="{0AA2C80E-DE7B-4571-8C45-545CEFD7F48C}" type="pres">
      <dgm:prSet presAssocID="{14DCF067-A4F1-4D65-8A6C-B2B5C24F15E2}" presName="childText" presStyleLbl="revTx" presStyleIdx="1" presStyleCnt="3">
        <dgm:presLayoutVars>
          <dgm:bulletEnabled val="1"/>
        </dgm:presLayoutVars>
      </dgm:prSet>
      <dgm:spPr/>
    </dgm:pt>
    <dgm:pt modelId="{D6EF88DD-62CD-4E8D-9884-6EF743DB38BF}" type="pres">
      <dgm:prSet presAssocID="{DC754BCB-307A-4DCE-9E4F-96A9FAD21E63}" presName="parentText" presStyleLbl="node1" presStyleIdx="2" presStyleCnt="3">
        <dgm:presLayoutVars>
          <dgm:chMax val="0"/>
          <dgm:bulletEnabled val="1"/>
        </dgm:presLayoutVars>
      </dgm:prSet>
      <dgm:spPr/>
    </dgm:pt>
    <dgm:pt modelId="{D5651A1C-85F7-43FD-B98E-8D6D751D38B6}" type="pres">
      <dgm:prSet presAssocID="{DC754BCB-307A-4DCE-9E4F-96A9FAD21E63}" presName="childText" presStyleLbl="revTx" presStyleIdx="2" presStyleCnt="3">
        <dgm:presLayoutVars>
          <dgm:bulletEnabled val="1"/>
        </dgm:presLayoutVars>
      </dgm:prSet>
      <dgm:spPr/>
    </dgm:pt>
  </dgm:ptLst>
  <dgm:cxnLst>
    <dgm:cxn modelId="{4A6CD30C-A160-4234-A6DB-6135D3AE1716}" srcId="{53FAAB0D-621E-4008-B26A-015B6DC322CD}" destId="{14DCF067-A4F1-4D65-8A6C-B2B5C24F15E2}" srcOrd="1" destOrd="0" parTransId="{B6DF84B1-C686-4842-8054-8CE11AD353E6}" sibTransId="{787C4106-8D2D-46DC-B6CE-E08DAB32D12B}"/>
    <dgm:cxn modelId="{FC4370F5-3B8E-4CFA-84E9-89DD099B2537}" type="presOf" srcId="{53FAAB0D-621E-4008-B26A-015B6DC322CD}" destId="{6C6A08FE-0000-4CA5-BE30-179DDFD33950}" srcOrd="0" destOrd="0" presId="urn:microsoft.com/office/officeart/2005/8/layout/vList2"/>
    <dgm:cxn modelId="{BCB7E9E2-57FE-4586-96CE-7CD859F393A8}" type="presOf" srcId="{A7DA1F39-BF41-4DC9-97DC-AC49E7DE1730}" destId="{D5651A1C-85F7-43FD-B98E-8D6D751D38B6}" srcOrd="0" destOrd="0" presId="urn:microsoft.com/office/officeart/2005/8/layout/vList2"/>
    <dgm:cxn modelId="{3D1FAC1D-5E51-4BFC-868F-1BEFDEBA2469}" srcId="{6E303975-A330-4FAC-8F91-8CD4C032895B}" destId="{46641309-B8ED-4834-8196-58B3264BC033}" srcOrd="0" destOrd="0" parTransId="{A43EB13E-854C-4A78-83F6-DC5DDD5C6C34}" sibTransId="{382EEC4E-1389-4E22-A372-D2B7C864698D}"/>
    <dgm:cxn modelId="{4F04FEE7-2A46-4D0E-8C21-8C771FE46AAC}" srcId="{14DCF067-A4F1-4D65-8A6C-B2B5C24F15E2}" destId="{95363712-B2CA-42F6-8A78-AA10FF796BB7}" srcOrd="2" destOrd="0" parTransId="{27CF8C77-C359-469D-8CD0-6248D9EDEE2E}" sibTransId="{9CB9162A-232B-4132-A97D-9B63A31E5A2E}"/>
    <dgm:cxn modelId="{DD54C1D2-6860-41A1-AF1D-9009A6381A49}" srcId="{DC754BCB-307A-4DCE-9E4F-96A9FAD21E63}" destId="{776D3F52-6B52-4A28-87D6-F8F8FE50C81D}" srcOrd="1" destOrd="0" parTransId="{425A13ED-7E5B-4C47-9081-C2355BD266FF}" sibTransId="{6AAE6EF9-EF5A-4F6B-9D15-AE3F49C62F75}"/>
    <dgm:cxn modelId="{BAA7C6AE-2014-4A22-A87D-A8EA04F8EEAE}" srcId="{53FAAB0D-621E-4008-B26A-015B6DC322CD}" destId="{6E303975-A330-4FAC-8F91-8CD4C032895B}" srcOrd="0" destOrd="0" parTransId="{6BA57B8D-4E64-4B05-B1C9-DDE84D703114}" sibTransId="{B73027AD-81AA-47CA-8501-57797C82F58E}"/>
    <dgm:cxn modelId="{27B0F8B9-89D1-44C9-AAA1-7CAEF6185A41}" type="presOf" srcId="{6E303975-A330-4FAC-8F91-8CD4C032895B}" destId="{AF645DCD-0F7B-4F88-B5C4-B328E81763B1}" srcOrd="0" destOrd="0" presId="urn:microsoft.com/office/officeart/2005/8/layout/vList2"/>
    <dgm:cxn modelId="{B29EDB88-57F1-4219-8A3E-061EBF82E2B4}" type="presOf" srcId="{14DCF067-A4F1-4D65-8A6C-B2B5C24F15E2}" destId="{DBF95716-82AE-4B84-8B88-3891644E1DE7}" srcOrd="0" destOrd="0" presId="urn:microsoft.com/office/officeart/2005/8/layout/vList2"/>
    <dgm:cxn modelId="{F5A0BD1B-D4AB-4FA2-A7C7-DF6F98A026BA}" srcId="{DC754BCB-307A-4DCE-9E4F-96A9FAD21E63}" destId="{A041939C-46D3-48B0-8272-8A8D32E8D1ED}" srcOrd="2" destOrd="0" parTransId="{8674C41A-7183-4439-89E6-F0FB5766BE2B}" sibTransId="{4D664ED3-1B30-4847-9436-BE567BD48536}"/>
    <dgm:cxn modelId="{880B38A6-71E3-4AC3-94A4-2EFACC5E81A8}" srcId="{14DCF067-A4F1-4D65-8A6C-B2B5C24F15E2}" destId="{B66F28D1-6D09-4F9F-B13A-5B70531AE3C2}" srcOrd="3" destOrd="0" parTransId="{DDAE1824-5FAE-4721-8A9F-D19CD310CD97}" sibTransId="{AC2B4AF0-BC08-49BC-B164-1ADF40CB3736}"/>
    <dgm:cxn modelId="{722423C5-F306-443C-A7E8-4C963B435D82}" type="presOf" srcId="{29007084-014F-4EC9-9409-613D2719AAFC}" destId="{0AA2C80E-DE7B-4571-8C45-545CEFD7F48C}" srcOrd="0" destOrd="4" presId="urn:microsoft.com/office/officeart/2005/8/layout/vList2"/>
    <dgm:cxn modelId="{385A6639-7DDF-47C8-993F-C0740EF1DE81}" type="presOf" srcId="{95363712-B2CA-42F6-8A78-AA10FF796BB7}" destId="{0AA2C80E-DE7B-4571-8C45-545CEFD7F48C}" srcOrd="0" destOrd="2" presId="urn:microsoft.com/office/officeart/2005/8/layout/vList2"/>
    <dgm:cxn modelId="{EB81635B-24A6-475A-8070-FA4BE22BDFF0}" srcId="{14DCF067-A4F1-4D65-8A6C-B2B5C24F15E2}" destId="{87E6089D-EB86-4784-9C8E-2960FD7C19FB}" srcOrd="0" destOrd="0" parTransId="{B8057D3C-C8F4-4047-B258-1D681D7D99A0}" sibTransId="{EF942BF3-BCDF-438A-83EB-17DC03109887}"/>
    <dgm:cxn modelId="{7CD43894-107C-4678-A9EB-22D2B787C413}" type="presOf" srcId="{A041939C-46D3-48B0-8272-8A8D32E8D1ED}" destId="{D5651A1C-85F7-43FD-B98E-8D6D751D38B6}" srcOrd="0" destOrd="2" presId="urn:microsoft.com/office/officeart/2005/8/layout/vList2"/>
    <dgm:cxn modelId="{3C0E45B3-6994-4F7A-B209-A073E5DB0CEC}" srcId="{DC754BCB-307A-4DCE-9E4F-96A9FAD21E63}" destId="{A7DA1F39-BF41-4DC9-97DC-AC49E7DE1730}" srcOrd="0" destOrd="0" parTransId="{4FCADEED-64CB-436C-8849-4A11D1B79E95}" sibTransId="{66310FA3-AE9C-4411-B5AC-7CC4DB7D74CE}"/>
    <dgm:cxn modelId="{C329B168-4D2A-45BA-9A51-069A569D19D7}" type="presOf" srcId="{776D3F52-6B52-4A28-87D6-F8F8FE50C81D}" destId="{D5651A1C-85F7-43FD-B98E-8D6D751D38B6}" srcOrd="0" destOrd="1" presId="urn:microsoft.com/office/officeart/2005/8/layout/vList2"/>
    <dgm:cxn modelId="{2B257E03-F3CC-4FA1-9B0E-4437E01C1EEA}" srcId="{B66F28D1-6D09-4F9F-B13A-5B70531AE3C2}" destId="{29007084-014F-4EC9-9409-613D2719AAFC}" srcOrd="0" destOrd="0" parTransId="{4F6E02A7-3722-4174-AACD-688E1D04A9F9}" sibTransId="{80EF513A-A29C-4110-8F6B-AE1209E992B9}"/>
    <dgm:cxn modelId="{6BACBAD6-B302-40DC-973C-B6C3B949EA4D}" type="presOf" srcId="{B66F28D1-6D09-4F9F-B13A-5B70531AE3C2}" destId="{0AA2C80E-DE7B-4571-8C45-545CEFD7F48C}" srcOrd="0" destOrd="3" presId="urn:microsoft.com/office/officeart/2005/8/layout/vList2"/>
    <dgm:cxn modelId="{A61BAE9B-C167-47EB-9768-B532D965D0F5}" type="presOf" srcId="{DC754BCB-307A-4DCE-9E4F-96A9FAD21E63}" destId="{D6EF88DD-62CD-4E8D-9884-6EF743DB38BF}" srcOrd="0" destOrd="0" presId="urn:microsoft.com/office/officeart/2005/8/layout/vList2"/>
    <dgm:cxn modelId="{6EA22669-2895-457B-8E91-21BA813B4CD8}" srcId="{53FAAB0D-621E-4008-B26A-015B6DC322CD}" destId="{DC754BCB-307A-4DCE-9E4F-96A9FAD21E63}" srcOrd="2" destOrd="0" parTransId="{610FA9B7-6236-4385-AB45-06451F050059}" sibTransId="{76A3B6B5-2C26-4FD5-A53F-A595FB199D08}"/>
    <dgm:cxn modelId="{DBD5142A-3303-45CD-A4A3-4CB0F1BC8EE1}" type="presOf" srcId="{52DAF7B6-F992-44EA-89B1-49CB4392CCCD}" destId="{0AA2C80E-DE7B-4571-8C45-545CEFD7F48C}" srcOrd="0" destOrd="1" presId="urn:microsoft.com/office/officeart/2005/8/layout/vList2"/>
    <dgm:cxn modelId="{E572C7A3-DD53-4CCC-BE8E-685FAFCAE6BF}" type="presOf" srcId="{46641309-B8ED-4834-8196-58B3264BC033}" destId="{00B57454-4EAC-4316-AA1A-020607059E46}" srcOrd="0" destOrd="0" presId="urn:microsoft.com/office/officeart/2005/8/layout/vList2"/>
    <dgm:cxn modelId="{79A4ACEC-4E53-4A28-A406-504468979AFC}" srcId="{14DCF067-A4F1-4D65-8A6C-B2B5C24F15E2}" destId="{52DAF7B6-F992-44EA-89B1-49CB4392CCCD}" srcOrd="1" destOrd="0" parTransId="{53EE9484-4BA4-47FA-A47D-8DB3F9019D4A}" sibTransId="{C18EC8CB-8FD0-462B-B46F-BFF7AF252BAF}"/>
    <dgm:cxn modelId="{529197B7-4E9A-4CC7-A2FD-C364272A3798}" type="presOf" srcId="{87E6089D-EB86-4784-9C8E-2960FD7C19FB}" destId="{0AA2C80E-DE7B-4571-8C45-545CEFD7F48C}" srcOrd="0" destOrd="0" presId="urn:microsoft.com/office/officeart/2005/8/layout/vList2"/>
    <dgm:cxn modelId="{B4E4C538-9A11-4C3B-8BCC-0D2C03CDA2BB}" type="presParOf" srcId="{6C6A08FE-0000-4CA5-BE30-179DDFD33950}" destId="{AF645DCD-0F7B-4F88-B5C4-B328E81763B1}" srcOrd="0" destOrd="0" presId="urn:microsoft.com/office/officeart/2005/8/layout/vList2"/>
    <dgm:cxn modelId="{4547A37D-9B0B-4E8B-9C6B-B62CFE98C645}" type="presParOf" srcId="{6C6A08FE-0000-4CA5-BE30-179DDFD33950}" destId="{00B57454-4EAC-4316-AA1A-020607059E46}" srcOrd="1" destOrd="0" presId="urn:microsoft.com/office/officeart/2005/8/layout/vList2"/>
    <dgm:cxn modelId="{7B6C7E52-B933-406F-8CF8-BCFA30752196}" type="presParOf" srcId="{6C6A08FE-0000-4CA5-BE30-179DDFD33950}" destId="{DBF95716-82AE-4B84-8B88-3891644E1DE7}" srcOrd="2" destOrd="0" presId="urn:microsoft.com/office/officeart/2005/8/layout/vList2"/>
    <dgm:cxn modelId="{172382BE-9615-4BFE-8081-1B7A785ED1BB}" type="presParOf" srcId="{6C6A08FE-0000-4CA5-BE30-179DDFD33950}" destId="{0AA2C80E-DE7B-4571-8C45-545CEFD7F48C}" srcOrd="3" destOrd="0" presId="urn:microsoft.com/office/officeart/2005/8/layout/vList2"/>
    <dgm:cxn modelId="{824709F9-4427-4E79-86E8-89A305BDD3E4}" type="presParOf" srcId="{6C6A08FE-0000-4CA5-BE30-179DDFD33950}" destId="{D6EF88DD-62CD-4E8D-9884-6EF743DB38BF}" srcOrd="4" destOrd="0" presId="urn:microsoft.com/office/officeart/2005/8/layout/vList2"/>
    <dgm:cxn modelId="{ECF8144C-3236-4C56-B963-F75C702A62EE}" type="presParOf" srcId="{6C6A08FE-0000-4CA5-BE30-179DDFD33950}" destId="{D5651A1C-85F7-43FD-B98E-8D6D751D38B6}" srcOrd="5"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22EC3C-0565-4A95-86DF-27F12C3548D4}" type="doc">
      <dgm:prSet loTypeId="urn:microsoft.com/office/officeart/2005/8/layout/arrow2" loCatId="process" qsTypeId="urn:microsoft.com/office/officeart/2005/8/quickstyle/simple1" qsCatId="simple" csTypeId="urn:microsoft.com/office/officeart/2005/8/colors/accent1_2" csCatId="accent1" phldr="1"/>
      <dgm:spPr/>
    </dgm:pt>
    <dgm:pt modelId="{66F5F7DB-5347-43C6-8DBF-D16BA85848D4}">
      <dgm:prSet phldrT="[Text]"/>
      <dgm:spPr/>
      <dgm:t>
        <a:bodyPr/>
        <a:lstStyle/>
        <a:p>
          <a:r>
            <a:rPr lang="en-US" dirty="0" smtClean="0"/>
            <a:t>Block-level Verification</a:t>
          </a:r>
          <a:endParaRPr lang="en-US" dirty="0"/>
        </a:p>
      </dgm:t>
    </dgm:pt>
    <dgm:pt modelId="{5EBAE08F-C622-44BF-BC62-E750211BE82A}" type="parTrans" cxnId="{A760D3BA-AF0F-465D-8B3B-2D3CC6249FF5}">
      <dgm:prSet/>
      <dgm:spPr/>
      <dgm:t>
        <a:bodyPr/>
        <a:lstStyle/>
        <a:p>
          <a:endParaRPr lang="en-US"/>
        </a:p>
      </dgm:t>
    </dgm:pt>
    <dgm:pt modelId="{75AFA32D-A67B-45E6-864A-92A9F26D374D}" type="sibTrans" cxnId="{A760D3BA-AF0F-465D-8B3B-2D3CC6249FF5}">
      <dgm:prSet/>
      <dgm:spPr/>
      <dgm:t>
        <a:bodyPr/>
        <a:lstStyle/>
        <a:p>
          <a:endParaRPr lang="en-US"/>
        </a:p>
      </dgm:t>
    </dgm:pt>
    <dgm:pt modelId="{7B42E3BC-F3BB-47F1-8A84-7BC0CFDE8285}">
      <dgm:prSet phldrT="[Text]"/>
      <dgm:spPr/>
      <dgm:t>
        <a:bodyPr/>
        <a:lstStyle/>
        <a:p>
          <a:r>
            <a:rPr lang="en-US" dirty="0" smtClean="0"/>
            <a:t>Chip-level Verification</a:t>
          </a:r>
          <a:endParaRPr lang="en-US" dirty="0"/>
        </a:p>
      </dgm:t>
    </dgm:pt>
    <dgm:pt modelId="{036796F5-58AA-40AF-B9F7-CC4C400A1AB9}" type="parTrans" cxnId="{F1DA1232-549E-4005-9C61-3CA11CF1B733}">
      <dgm:prSet/>
      <dgm:spPr/>
      <dgm:t>
        <a:bodyPr/>
        <a:lstStyle/>
        <a:p>
          <a:endParaRPr lang="en-US"/>
        </a:p>
      </dgm:t>
    </dgm:pt>
    <dgm:pt modelId="{B211107B-BFC2-4D56-89CF-CA344986C437}" type="sibTrans" cxnId="{F1DA1232-549E-4005-9C61-3CA11CF1B733}">
      <dgm:prSet/>
      <dgm:spPr/>
      <dgm:t>
        <a:bodyPr/>
        <a:lstStyle/>
        <a:p>
          <a:endParaRPr lang="en-US"/>
        </a:p>
      </dgm:t>
    </dgm:pt>
    <dgm:pt modelId="{2F284DE6-CD2B-459E-9E0C-DF5649A698C3}">
      <dgm:prSet phldrT="[Text]"/>
      <dgm:spPr/>
      <dgm:t>
        <a:bodyPr/>
        <a:lstStyle/>
        <a:p>
          <a:r>
            <a:rPr lang="en-US" dirty="0" smtClean="0"/>
            <a:t>System-level Integration</a:t>
          </a:r>
          <a:endParaRPr lang="en-US" dirty="0"/>
        </a:p>
      </dgm:t>
    </dgm:pt>
    <dgm:pt modelId="{3ACE9E7C-9F20-45D4-AFF5-F6D00B7578AC}" type="parTrans" cxnId="{D0153B14-7C9C-4E47-8B3D-E1F69F47495E}">
      <dgm:prSet/>
      <dgm:spPr/>
      <dgm:t>
        <a:bodyPr/>
        <a:lstStyle/>
        <a:p>
          <a:endParaRPr lang="en-US"/>
        </a:p>
      </dgm:t>
    </dgm:pt>
    <dgm:pt modelId="{D6EBAD48-415A-434E-BF27-E3B4D051BD14}" type="sibTrans" cxnId="{D0153B14-7C9C-4E47-8B3D-E1F69F47495E}">
      <dgm:prSet/>
      <dgm:spPr/>
      <dgm:t>
        <a:bodyPr/>
        <a:lstStyle/>
        <a:p>
          <a:endParaRPr lang="en-US"/>
        </a:p>
      </dgm:t>
    </dgm:pt>
    <dgm:pt modelId="{B7BADC2E-B73E-4346-9DF5-84298EFB8B0A}">
      <dgm:prSet phldrT="[Text]"/>
      <dgm:spPr/>
      <dgm:t>
        <a:bodyPr/>
        <a:lstStyle/>
        <a:p>
          <a:r>
            <a:rPr lang="en-US" dirty="0" smtClean="0"/>
            <a:t>Software Development &amp; System Validation</a:t>
          </a:r>
          <a:endParaRPr lang="en-US" dirty="0"/>
        </a:p>
      </dgm:t>
    </dgm:pt>
    <dgm:pt modelId="{36963518-60C8-4805-B49A-DA1078B85D1B}" type="parTrans" cxnId="{28F958D8-F590-4212-BEF5-331DAD1C160A}">
      <dgm:prSet/>
      <dgm:spPr/>
      <dgm:t>
        <a:bodyPr/>
        <a:lstStyle/>
        <a:p>
          <a:endParaRPr lang="en-US"/>
        </a:p>
      </dgm:t>
    </dgm:pt>
    <dgm:pt modelId="{0A71E742-B449-432C-9BA5-BC244E414390}" type="sibTrans" cxnId="{28F958D8-F590-4212-BEF5-331DAD1C160A}">
      <dgm:prSet/>
      <dgm:spPr/>
      <dgm:t>
        <a:bodyPr/>
        <a:lstStyle/>
        <a:p>
          <a:endParaRPr lang="en-US"/>
        </a:p>
      </dgm:t>
    </dgm:pt>
    <dgm:pt modelId="{07E60EBD-886E-42E7-934F-21B6A621F577}" type="pres">
      <dgm:prSet presAssocID="{5622EC3C-0565-4A95-86DF-27F12C3548D4}" presName="arrowDiagram" presStyleCnt="0">
        <dgm:presLayoutVars>
          <dgm:chMax val="5"/>
          <dgm:dir/>
          <dgm:resizeHandles val="exact"/>
        </dgm:presLayoutVars>
      </dgm:prSet>
      <dgm:spPr/>
    </dgm:pt>
    <dgm:pt modelId="{CEBD5F16-C1E1-45D6-87D3-6DDB46DC7375}" type="pres">
      <dgm:prSet presAssocID="{5622EC3C-0565-4A95-86DF-27F12C3548D4}" presName="arrow" presStyleLbl="bgShp" presStyleIdx="0" presStyleCnt="1" custScaleX="108347" custLinFactNeighborX="544" custLinFactNeighborY="-509"/>
      <dgm:spPr/>
    </dgm:pt>
    <dgm:pt modelId="{F04DD9D5-AEF2-436F-8C7F-DB57D324BE70}" type="pres">
      <dgm:prSet presAssocID="{5622EC3C-0565-4A95-86DF-27F12C3548D4}" presName="arrowDiagram4" presStyleCnt="0"/>
      <dgm:spPr/>
    </dgm:pt>
    <dgm:pt modelId="{A8C26C54-15BB-442C-8E5B-9FA63B90AF05}" type="pres">
      <dgm:prSet presAssocID="{66F5F7DB-5347-43C6-8DBF-D16BA85848D4}" presName="bullet4a" presStyleLbl="node1" presStyleIdx="0" presStyleCnt="4" custLinFactY="-26770" custLinFactNeighborX="-1366" custLinFactNeighborY="-100000"/>
      <dgm:spPr/>
    </dgm:pt>
    <dgm:pt modelId="{1BF2B551-E114-4E81-B576-AEA0D5262CC9}" type="pres">
      <dgm:prSet presAssocID="{66F5F7DB-5347-43C6-8DBF-D16BA85848D4}" presName="textBox4a" presStyleLbl="revTx" presStyleIdx="0" presStyleCnt="4" custLinFactNeighborX="4999" custLinFactNeighborY="-13184">
        <dgm:presLayoutVars>
          <dgm:bulletEnabled val="1"/>
        </dgm:presLayoutVars>
      </dgm:prSet>
      <dgm:spPr/>
      <dgm:t>
        <a:bodyPr/>
        <a:lstStyle/>
        <a:p>
          <a:endParaRPr lang="en-US"/>
        </a:p>
      </dgm:t>
    </dgm:pt>
    <dgm:pt modelId="{7B81540F-9038-44AD-B8FB-55C5798722BF}" type="pres">
      <dgm:prSet presAssocID="{7B42E3BC-F3BB-47F1-8A84-7BC0CFDE8285}" presName="bullet4b" presStyleLbl="node1" presStyleIdx="1" presStyleCnt="4"/>
      <dgm:spPr/>
    </dgm:pt>
    <dgm:pt modelId="{62794405-22B2-4786-A2C2-F65292A94E45}" type="pres">
      <dgm:prSet presAssocID="{7B42E3BC-F3BB-47F1-8A84-7BC0CFDE8285}" presName="textBox4b" presStyleLbl="revTx" presStyleIdx="1" presStyleCnt="4">
        <dgm:presLayoutVars>
          <dgm:bulletEnabled val="1"/>
        </dgm:presLayoutVars>
      </dgm:prSet>
      <dgm:spPr/>
      <dgm:t>
        <a:bodyPr/>
        <a:lstStyle/>
        <a:p>
          <a:endParaRPr lang="en-US"/>
        </a:p>
      </dgm:t>
    </dgm:pt>
    <dgm:pt modelId="{6C590358-7AC5-4644-AD05-0896FB98FB44}" type="pres">
      <dgm:prSet presAssocID="{2F284DE6-CD2B-459E-9E0C-DF5649A698C3}" presName="bullet4c" presStyleLbl="node1" presStyleIdx="2" presStyleCnt="4"/>
      <dgm:spPr/>
    </dgm:pt>
    <dgm:pt modelId="{107CB098-3A14-4168-97E6-C8ABEAF2112B}" type="pres">
      <dgm:prSet presAssocID="{2F284DE6-CD2B-459E-9E0C-DF5649A698C3}" presName="textBox4c" presStyleLbl="revTx" presStyleIdx="2" presStyleCnt="4">
        <dgm:presLayoutVars>
          <dgm:bulletEnabled val="1"/>
        </dgm:presLayoutVars>
      </dgm:prSet>
      <dgm:spPr/>
      <dgm:t>
        <a:bodyPr/>
        <a:lstStyle/>
        <a:p>
          <a:endParaRPr lang="en-US"/>
        </a:p>
      </dgm:t>
    </dgm:pt>
    <dgm:pt modelId="{4D89BFE0-A1C1-44CF-9C5E-8322DACAA229}" type="pres">
      <dgm:prSet presAssocID="{B7BADC2E-B73E-4346-9DF5-84298EFB8B0A}" presName="bullet4d" presStyleLbl="node1" presStyleIdx="3" presStyleCnt="4" custLinFactNeighborX="17567" custLinFactNeighborY="-15406"/>
      <dgm:spPr/>
    </dgm:pt>
    <dgm:pt modelId="{75CCCF7E-AFF9-4C6E-8E9B-134AC33EC99D}" type="pres">
      <dgm:prSet presAssocID="{B7BADC2E-B73E-4346-9DF5-84298EFB8B0A}" presName="textBox4d" presStyleLbl="revTx" presStyleIdx="3" presStyleCnt="4" custLinFactNeighborX="5940" custLinFactNeighborY="-2441">
        <dgm:presLayoutVars>
          <dgm:bulletEnabled val="1"/>
        </dgm:presLayoutVars>
      </dgm:prSet>
      <dgm:spPr/>
      <dgm:t>
        <a:bodyPr/>
        <a:lstStyle/>
        <a:p>
          <a:endParaRPr lang="en-US"/>
        </a:p>
      </dgm:t>
    </dgm:pt>
  </dgm:ptLst>
  <dgm:cxnLst>
    <dgm:cxn modelId="{40056195-B522-44ED-AFEB-AEF2F03490B4}" type="presOf" srcId="{5622EC3C-0565-4A95-86DF-27F12C3548D4}" destId="{07E60EBD-886E-42E7-934F-21B6A621F577}" srcOrd="0" destOrd="0" presId="urn:microsoft.com/office/officeart/2005/8/layout/arrow2"/>
    <dgm:cxn modelId="{A760D3BA-AF0F-465D-8B3B-2D3CC6249FF5}" srcId="{5622EC3C-0565-4A95-86DF-27F12C3548D4}" destId="{66F5F7DB-5347-43C6-8DBF-D16BA85848D4}" srcOrd="0" destOrd="0" parTransId="{5EBAE08F-C622-44BF-BC62-E750211BE82A}" sibTransId="{75AFA32D-A67B-45E6-864A-92A9F26D374D}"/>
    <dgm:cxn modelId="{28F958D8-F590-4212-BEF5-331DAD1C160A}" srcId="{5622EC3C-0565-4A95-86DF-27F12C3548D4}" destId="{B7BADC2E-B73E-4346-9DF5-84298EFB8B0A}" srcOrd="3" destOrd="0" parTransId="{36963518-60C8-4805-B49A-DA1078B85D1B}" sibTransId="{0A71E742-B449-432C-9BA5-BC244E414390}"/>
    <dgm:cxn modelId="{8B696A90-C9D0-4018-90A3-9FEB849FEF1F}" type="presOf" srcId="{66F5F7DB-5347-43C6-8DBF-D16BA85848D4}" destId="{1BF2B551-E114-4E81-B576-AEA0D5262CC9}" srcOrd="0" destOrd="0" presId="urn:microsoft.com/office/officeart/2005/8/layout/arrow2"/>
    <dgm:cxn modelId="{D5019973-905C-450D-8168-5FCE1E0ADCF4}" type="presOf" srcId="{7B42E3BC-F3BB-47F1-8A84-7BC0CFDE8285}" destId="{62794405-22B2-4786-A2C2-F65292A94E45}" srcOrd="0" destOrd="0" presId="urn:microsoft.com/office/officeart/2005/8/layout/arrow2"/>
    <dgm:cxn modelId="{D74D531E-9EE7-4B7D-9284-7D2EA642D180}" type="presOf" srcId="{2F284DE6-CD2B-459E-9E0C-DF5649A698C3}" destId="{107CB098-3A14-4168-97E6-C8ABEAF2112B}" srcOrd="0" destOrd="0" presId="urn:microsoft.com/office/officeart/2005/8/layout/arrow2"/>
    <dgm:cxn modelId="{F1DA1232-549E-4005-9C61-3CA11CF1B733}" srcId="{5622EC3C-0565-4A95-86DF-27F12C3548D4}" destId="{7B42E3BC-F3BB-47F1-8A84-7BC0CFDE8285}" srcOrd="1" destOrd="0" parTransId="{036796F5-58AA-40AF-B9F7-CC4C400A1AB9}" sibTransId="{B211107B-BFC2-4D56-89CF-CA344986C437}"/>
    <dgm:cxn modelId="{A3068D12-37E6-43F4-B82A-DCDE509F084D}" type="presOf" srcId="{B7BADC2E-B73E-4346-9DF5-84298EFB8B0A}" destId="{75CCCF7E-AFF9-4C6E-8E9B-134AC33EC99D}" srcOrd="0" destOrd="0" presId="urn:microsoft.com/office/officeart/2005/8/layout/arrow2"/>
    <dgm:cxn modelId="{D0153B14-7C9C-4E47-8B3D-E1F69F47495E}" srcId="{5622EC3C-0565-4A95-86DF-27F12C3548D4}" destId="{2F284DE6-CD2B-459E-9E0C-DF5649A698C3}" srcOrd="2" destOrd="0" parTransId="{3ACE9E7C-9F20-45D4-AFF5-F6D00B7578AC}" sibTransId="{D6EBAD48-415A-434E-BF27-E3B4D051BD14}"/>
    <dgm:cxn modelId="{FF85730C-8987-4739-A971-7019C899FD35}" type="presParOf" srcId="{07E60EBD-886E-42E7-934F-21B6A621F577}" destId="{CEBD5F16-C1E1-45D6-87D3-6DDB46DC7375}" srcOrd="0" destOrd="0" presId="urn:microsoft.com/office/officeart/2005/8/layout/arrow2"/>
    <dgm:cxn modelId="{53BAB51D-6397-4984-9EE0-865A95DF9C02}" type="presParOf" srcId="{07E60EBD-886E-42E7-934F-21B6A621F577}" destId="{F04DD9D5-AEF2-436F-8C7F-DB57D324BE70}" srcOrd="1" destOrd="0" presId="urn:microsoft.com/office/officeart/2005/8/layout/arrow2"/>
    <dgm:cxn modelId="{0D2D998A-DAD9-48FC-9483-A70C01D3BCE1}" type="presParOf" srcId="{F04DD9D5-AEF2-436F-8C7F-DB57D324BE70}" destId="{A8C26C54-15BB-442C-8E5B-9FA63B90AF05}" srcOrd="0" destOrd="0" presId="urn:microsoft.com/office/officeart/2005/8/layout/arrow2"/>
    <dgm:cxn modelId="{8C0883BF-2D61-4303-B824-296CF2957159}" type="presParOf" srcId="{F04DD9D5-AEF2-436F-8C7F-DB57D324BE70}" destId="{1BF2B551-E114-4E81-B576-AEA0D5262CC9}" srcOrd="1" destOrd="0" presId="urn:microsoft.com/office/officeart/2005/8/layout/arrow2"/>
    <dgm:cxn modelId="{F52577C1-D344-43A9-A150-F23F4FF29AB6}" type="presParOf" srcId="{F04DD9D5-AEF2-436F-8C7F-DB57D324BE70}" destId="{7B81540F-9038-44AD-B8FB-55C5798722BF}" srcOrd="2" destOrd="0" presId="urn:microsoft.com/office/officeart/2005/8/layout/arrow2"/>
    <dgm:cxn modelId="{A54AFF0E-B854-4764-B87F-C800B8EE4597}" type="presParOf" srcId="{F04DD9D5-AEF2-436F-8C7F-DB57D324BE70}" destId="{62794405-22B2-4786-A2C2-F65292A94E45}" srcOrd="3" destOrd="0" presId="urn:microsoft.com/office/officeart/2005/8/layout/arrow2"/>
    <dgm:cxn modelId="{9B506096-E056-4BBE-B75C-B180D45EAF60}" type="presParOf" srcId="{F04DD9D5-AEF2-436F-8C7F-DB57D324BE70}" destId="{6C590358-7AC5-4644-AD05-0896FB98FB44}" srcOrd="4" destOrd="0" presId="urn:microsoft.com/office/officeart/2005/8/layout/arrow2"/>
    <dgm:cxn modelId="{3D38335B-7A2E-4E33-94AE-94D6CC247C61}" type="presParOf" srcId="{F04DD9D5-AEF2-436F-8C7F-DB57D324BE70}" destId="{107CB098-3A14-4168-97E6-C8ABEAF2112B}" srcOrd="5" destOrd="0" presId="urn:microsoft.com/office/officeart/2005/8/layout/arrow2"/>
    <dgm:cxn modelId="{602EA339-62CD-459F-9C92-E49375F88EAE}" type="presParOf" srcId="{F04DD9D5-AEF2-436F-8C7F-DB57D324BE70}" destId="{4D89BFE0-A1C1-44CF-9C5E-8322DACAA229}" srcOrd="6" destOrd="0" presId="urn:microsoft.com/office/officeart/2005/8/layout/arrow2"/>
    <dgm:cxn modelId="{B7832D18-F00F-4AFB-BB1F-3FEB8A8DF367}" type="presParOf" srcId="{F04DD9D5-AEF2-436F-8C7F-DB57D324BE70}" destId="{75CCCF7E-AFF9-4C6E-8E9B-134AC33EC99D}" srcOrd="7" destOrd="0" presId="urn:microsoft.com/office/officeart/2005/8/layout/arrow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0896FB-9C30-4803-A6C5-DD4B32CE27F0}" type="doc">
      <dgm:prSet loTypeId="urn:microsoft.com/office/officeart/2005/8/layout/matrix3" loCatId="matrix" qsTypeId="urn:microsoft.com/office/officeart/2005/8/quickstyle/simple1" qsCatId="simple" csTypeId="urn:microsoft.com/office/officeart/2005/8/colors/colorful1" csCatId="colorful" phldr="1"/>
      <dgm:spPr/>
      <dgm:t>
        <a:bodyPr/>
        <a:lstStyle/>
        <a:p>
          <a:endParaRPr lang="en-GB"/>
        </a:p>
      </dgm:t>
    </dgm:pt>
    <dgm:pt modelId="{0F84B431-819F-45E8-A279-20EA0C26E6A3}">
      <dgm:prSet/>
      <dgm:spPr/>
      <dgm:t>
        <a:bodyPr/>
        <a:lstStyle/>
        <a:p>
          <a:pPr rtl="0"/>
          <a:r>
            <a:rPr lang="en-GB" dirty="0" smtClean="0"/>
            <a:t>Shorten Verification Cycle and Test Algorithm</a:t>
          </a:r>
          <a:endParaRPr lang="en-GB" dirty="0"/>
        </a:p>
      </dgm:t>
    </dgm:pt>
    <dgm:pt modelId="{2E645F16-C2C3-47AC-ACBD-06362D9A391E}" type="parTrans" cxnId="{B4DDD5F0-D937-434D-BDC8-DCEA7FA4FC1C}">
      <dgm:prSet/>
      <dgm:spPr/>
      <dgm:t>
        <a:bodyPr/>
        <a:lstStyle/>
        <a:p>
          <a:endParaRPr lang="en-GB"/>
        </a:p>
      </dgm:t>
    </dgm:pt>
    <dgm:pt modelId="{B88725AB-3C04-4003-AF99-8E287D8F3FC0}" type="sibTrans" cxnId="{B4DDD5F0-D937-434D-BDC8-DCEA7FA4FC1C}">
      <dgm:prSet/>
      <dgm:spPr/>
      <dgm:t>
        <a:bodyPr/>
        <a:lstStyle/>
        <a:p>
          <a:endParaRPr lang="en-GB"/>
        </a:p>
      </dgm:t>
    </dgm:pt>
    <dgm:pt modelId="{63818624-8C32-4FF5-A2C1-31105A93F01E}">
      <dgm:prSet/>
      <dgm:spPr/>
      <dgm:t>
        <a:bodyPr/>
        <a:lstStyle/>
        <a:p>
          <a:pPr rtl="0"/>
          <a:r>
            <a:rPr lang="en-GB" dirty="0" smtClean="0"/>
            <a:t>Enable Early Customer Access</a:t>
          </a:r>
          <a:endParaRPr lang="en-GB" dirty="0"/>
        </a:p>
      </dgm:t>
    </dgm:pt>
    <dgm:pt modelId="{49217C11-398F-4633-96B5-4027947213A5}" type="parTrans" cxnId="{986396A0-1381-4B65-8698-60A04D6C24B5}">
      <dgm:prSet/>
      <dgm:spPr/>
      <dgm:t>
        <a:bodyPr/>
        <a:lstStyle/>
        <a:p>
          <a:endParaRPr lang="en-GB"/>
        </a:p>
      </dgm:t>
    </dgm:pt>
    <dgm:pt modelId="{505F5FB4-BE2A-4006-9C7D-E01381EC5392}" type="sibTrans" cxnId="{986396A0-1381-4B65-8698-60A04D6C24B5}">
      <dgm:prSet/>
      <dgm:spPr/>
      <dgm:t>
        <a:bodyPr/>
        <a:lstStyle/>
        <a:p>
          <a:endParaRPr lang="en-GB"/>
        </a:p>
      </dgm:t>
    </dgm:pt>
    <dgm:pt modelId="{BE37280F-C358-4A6C-A05E-7623F2542AFC}">
      <dgm:prSet/>
      <dgm:spPr/>
      <dgm:t>
        <a:bodyPr/>
        <a:lstStyle/>
        <a:p>
          <a:pPr rtl="0"/>
          <a:r>
            <a:rPr lang="en-GB" dirty="0" smtClean="0"/>
            <a:t>Reduce Risk to Schedule and Cost</a:t>
          </a:r>
          <a:endParaRPr lang="en-GB" dirty="0"/>
        </a:p>
      </dgm:t>
    </dgm:pt>
    <dgm:pt modelId="{E43D60AA-C696-41F1-8032-A60900A85119}" type="parTrans" cxnId="{3CCEAB6D-5E88-475D-A03A-E0AA8E47020F}">
      <dgm:prSet/>
      <dgm:spPr/>
      <dgm:t>
        <a:bodyPr/>
        <a:lstStyle/>
        <a:p>
          <a:endParaRPr lang="en-GB"/>
        </a:p>
      </dgm:t>
    </dgm:pt>
    <dgm:pt modelId="{398FBB57-E2D6-4F8B-8AF1-FBDD4011DCB5}" type="sibTrans" cxnId="{3CCEAB6D-5E88-475D-A03A-E0AA8E47020F}">
      <dgm:prSet/>
      <dgm:spPr/>
      <dgm:t>
        <a:bodyPr/>
        <a:lstStyle/>
        <a:p>
          <a:endParaRPr lang="en-GB"/>
        </a:p>
      </dgm:t>
    </dgm:pt>
    <dgm:pt modelId="{74669388-AAB9-4792-AAF7-8C51A8A57E1C}">
      <dgm:prSet/>
      <dgm:spPr/>
      <dgm:t>
        <a:bodyPr/>
        <a:lstStyle/>
        <a:p>
          <a:r>
            <a:rPr lang="en-GB" dirty="0" smtClean="0"/>
            <a:t>Shorten SW Development and Integration</a:t>
          </a:r>
          <a:endParaRPr lang="en-GB" dirty="0"/>
        </a:p>
      </dgm:t>
    </dgm:pt>
    <dgm:pt modelId="{F6D87346-3A44-4222-BFC2-088EE98D048D}" type="parTrans" cxnId="{0FDCB6B0-D21A-4731-98A9-2AAEC92401A9}">
      <dgm:prSet/>
      <dgm:spPr/>
      <dgm:t>
        <a:bodyPr/>
        <a:lstStyle/>
        <a:p>
          <a:endParaRPr lang="en-GB"/>
        </a:p>
      </dgm:t>
    </dgm:pt>
    <dgm:pt modelId="{23284BE2-78E3-4228-86B4-C2F713EB4692}" type="sibTrans" cxnId="{0FDCB6B0-D21A-4731-98A9-2AAEC92401A9}">
      <dgm:prSet/>
      <dgm:spPr/>
      <dgm:t>
        <a:bodyPr/>
        <a:lstStyle/>
        <a:p>
          <a:endParaRPr lang="en-GB"/>
        </a:p>
      </dgm:t>
    </dgm:pt>
    <dgm:pt modelId="{202800E4-F1B6-40C4-870E-770FC08FD0C7}" type="pres">
      <dgm:prSet presAssocID="{A60896FB-9C30-4803-A6C5-DD4B32CE27F0}" presName="matrix" presStyleCnt="0">
        <dgm:presLayoutVars>
          <dgm:chMax val="1"/>
          <dgm:dir/>
          <dgm:resizeHandles val="exact"/>
        </dgm:presLayoutVars>
      </dgm:prSet>
      <dgm:spPr/>
      <dgm:t>
        <a:bodyPr/>
        <a:lstStyle/>
        <a:p>
          <a:endParaRPr lang="en-GB"/>
        </a:p>
      </dgm:t>
    </dgm:pt>
    <dgm:pt modelId="{E0063E9D-86E4-443B-ABB8-FDCA5713C4DB}" type="pres">
      <dgm:prSet presAssocID="{A60896FB-9C30-4803-A6C5-DD4B32CE27F0}" presName="diamond" presStyleLbl="bgShp" presStyleIdx="0" presStyleCnt="1"/>
      <dgm:spPr/>
      <dgm:t>
        <a:bodyPr/>
        <a:lstStyle/>
        <a:p>
          <a:endParaRPr lang="en-GB"/>
        </a:p>
      </dgm:t>
    </dgm:pt>
    <dgm:pt modelId="{5F0E25D7-1217-4B2D-9108-5AB05C18F844}" type="pres">
      <dgm:prSet presAssocID="{A60896FB-9C30-4803-A6C5-DD4B32CE27F0}" presName="quad1" presStyleLbl="node1" presStyleIdx="0" presStyleCnt="4">
        <dgm:presLayoutVars>
          <dgm:chMax val="0"/>
          <dgm:chPref val="0"/>
          <dgm:bulletEnabled val="1"/>
        </dgm:presLayoutVars>
      </dgm:prSet>
      <dgm:spPr/>
      <dgm:t>
        <a:bodyPr/>
        <a:lstStyle/>
        <a:p>
          <a:endParaRPr lang="en-GB"/>
        </a:p>
      </dgm:t>
    </dgm:pt>
    <dgm:pt modelId="{33B3C596-D51F-40FE-91B6-196FD43A6722}" type="pres">
      <dgm:prSet presAssocID="{A60896FB-9C30-4803-A6C5-DD4B32CE27F0}" presName="quad2" presStyleLbl="node1" presStyleIdx="1" presStyleCnt="4">
        <dgm:presLayoutVars>
          <dgm:chMax val="0"/>
          <dgm:chPref val="0"/>
          <dgm:bulletEnabled val="1"/>
        </dgm:presLayoutVars>
      </dgm:prSet>
      <dgm:spPr/>
      <dgm:t>
        <a:bodyPr/>
        <a:lstStyle/>
        <a:p>
          <a:endParaRPr lang="en-GB"/>
        </a:p>
      </dgm:t>
    </dgm:pt>
    <dgm:pt modelId="{D77E26F2-1D8A-473E-A717-9901D134BA0C}" type="pres">
      <dgm:prSet presAssocID="{A60896FB-9C30-4803-A6C5-DD4B32CE27F0}" presName="quad3" presStyleLbl="node1" presStyleIdx="2" presStyleCnt="4">
        <dgm:presLayoutVars>
          <dgm:chMax val="0"/>
          <dgm:chPref val="0"/>
          <dgm:bulletEnabled val="1"/>
        </dgm:presLayoutVars>
      </dgm:prSet>
      <dgm:spPr/>
      <dgm:t>
        <a:bodyPr/>
        <a:lstStyle/>
        <a:p>
          <a:endParaRPr lang="en-GB"/>
        </a:p>
      </dgm:t>
    </dgm:pt>
    <dgm:pt modelId="{3490C3CB-9502-4BE0-A912-D9A2761BA215}" type="pres">
      <dgm:prSet presAssocID="{A60896FB-9C30-4803-A6C5-DD4B32CE27F0}" presName="quad4" presStyleLbl="node1" presStyleIdx="3" presStyleCnt="4">
        <dgm:presLayoutVars>
          <dgm:chMax val="0"/>
          <dgm:chPref val="0"/>
          <dgm:bulletEnabled val="1"/>
        </dgm:presLayoutVars>
      </dgm:prSet>
      <dgm:spPr/>
      <dgm:t>
        <a:bodyPr/>
        <a:lstStyle/>
        <a:p>
          <a:endParaRPr lang="en-GB"/>
        </a:p>
      </dgm:t>
    </dgm:pt>
  </dgm:ptLst>
  <dgm:cxnLst>
    <dgm:cxn modelId="{B4DDD5F0-D937-434D-BDC8-DCEA7FA4FC1C}" srcId="{A60896FB-9C30-4803-A6C5-DD4B32CE27F0}" destId="{0F84B431-819F-45E8-A279-20EA0C26E6A3}" srcOrd="0" destOrd="0" parTransId="{2E645F16-C2C3-47AC-ACBD-06362D9A391E}" sibTransId="{B88725AB-3C04-4003-AF99-8E287D8F3FC0}"/>
    <dgm:cxn modelId="{0FDCB6B0-D21A-4731-98A9-2AAEC92401A9}" srcId="{A60896FB-9C30-4803-A6C5-DD4B32CE27F0}" destId="{74669388-AAB9-4792-AAF7-8C51A8A57E1C}" srcOrd="2" destOrd="0" parTransId="{F6D87346-3A44-4222-BFC2-088EE98D048D}" sibTransId="{23284BE2-78E3-4228-86B4-C2F713EB4692}"/>
    <dgm:cxn modelId="{3CCEAB6D-5E88-475D-A03A-E0AA8E47020F}" srcId="{A60896FB-9C30-4803-A6C5-DD4B32CE27F0}" destId="{BE37280F-C358-4A6C-A05E-7623F2542AFC}" srcOrd="1" destOrd="0" parTransId="{E43D60AA-C696-41F1-8032-A60900A85119}" sibTransId="{398FBB57-E2D6-4F8B-8AF1-FBDD4011DCB5}"/>
    <dgm:cxn modelId="{82EAD89C-0FCF-4281-B87D-74D01347914C}" type="presOf" srcId="{BE37280F-C358-4A6C-A05E-7623F2542AFC}" destId="{33B3C596-D51F-40FE-91B6-196FD43A6722}" srcOrd="0" destOrd="0" presId="urn:microsoft.com/office/officeart/2005/8/layout/matrix3"/>
    <dgm:cxn modelId="{2DA1D765-AFCF-40F0-AC2E-126CEF457545}" type="presOf" srcId="{0F84B431-819F-45E8-A279-20EA0C26E6A3}" destId="{5F0E25D7-1217-4B2D-9108-5AB05C18F844}" srcOrd="0" destOrd="0" presId="urn:microsoft.com/office/officeart/2005/8/layout/matrix3"/>
    <dgm:cxn modelId="{A1022FD8-3648-4420-A813-8298404499D0}" type="presOf" srcId="{74669388-AAB9-4792-AAF7-8C51A8A57E1C}" destId="{D77E26F2-1D8A-473E-A717-9901D134BA0C}" srcOrd="0" destOrd="0" presId="urn:microsoft.com/office/officeart/2005/8/layout/matrix3"/>
    <dgm:cxn modelId="{C13AE1FB-3FEF-4E7F-9568-E2F23229D7BF}" type="presOf" srcId="{A60896FB-9C30-4803-A6C5-DD4B32CE27F0}" destId="{202800E4-F1B6-40C4-870E-770FC08FD0C7}" srcOrd="0" destOrd="0" presId="urn:microsoft.com/office/officeart/2005/8/layout/matrix3"/>
    <dgm:cxn modelId="{472ABFE3-4AF7-4698-AE25-B553E49FF47C}" type="presOf" srcId="{63818624-8C32-4FF5-A2C1-31105A93F01E}" destId="{3490C3CB-9502-4BE0-A912-D9A2761BA215}" srcOrd="0" destOrd="0" presId="urn:microsoft.com/office/officeart/2005/8/layout/matrix3"/>
    <dgm:cxn modelId="{986396A0-1381-4B65-8698-60A04D6C24B5}" srcId="{A60896FB-9C30-4803-A6C5-DD4B32CE27F0}" destId="{63818624-8C32-4FF5-A2C1-31105A93F01E}" srcOrd="3" destOrd="0" parTransId="{49217C11-398F-4633-96B5-4027947213A5}" sibTransId="{505F5FB4-BE2A-4006-9C7D-E01381EC5392}"/>
    <dgm:cxn modelId="{F505D9B4-1982-411B-892D-20501B751E77}" type="presParOf" srcId="{202800E4-F1B6-40C4-870E-770FC08FD0C7}" destId="{E0063E9D-86E4-443B-ABB8-FDCA5713C4DB}" srcOrd="0" destOrd="0" presId="urn:microsoft.com/office/officeart/2005/8/layout/matrix3"/>
    <dgm:cxn modelId="{34088E0A-F3F3-4EF9-9871-5536974C0958}" type="presParOf" srcId="{202800E4-F1B6-40C4-870E-770FC08FD0C7}" destId="{5F0E25D7-1217-4B2D-9108-5AB05C18F844}" srcOrd="1" destOrd="0" presId="urn:microsoft.com/office/officeart/2005/8/layout/matrix3"/>
    <dgm:cxn modelId="{BC7FF777-6BD8-4292-B141-C4E20CFA7710}" type="presParOf" srcId="{202800E4-F1B6-40C4-870E-770FC08FD0C7}" destId="{33B3C596-D51F-40FE-91B6-196FD43A6722}" srcOrd="2" destOrd="0" presId="urn:microsoft.com/office/officeart/2005/8/layout/matrix3"/>
    <dgm:cxn modelId="{936B12AD-DCCF-44BE-914E-25FE36B1114A}" type="presParOf" srcId="{202800E4-F1B6-40C4-870E-770FC08FD0C7}" destId="{D77E26F2-1D8A-473E-A717-9901D134BA0C}" srcOrd="3" destOrd="0" presId="urn:microsoft.com/office/officeart/2005/8/layout/matrix3"/>
    <dgm:cxn modelId="{06AC7C03-9942-44EC-A948-91B29F3FE0CD}" type="presParOf" srcId="{202800E4-F1B6-40C4-870E-770FC08FD0C7}" destId="{3490C3CB-9502-4BE0-A912-D9A2761BA215}" srcOrd="4" destOrd="0" presId="urn:microsoft.com/office/officeart/2005/8/layout/matrix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6F4FF24-6ABA-4EC8-AA60-FBE8EC94A20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921AFA83-DBAC-4DDF-9B2E-FB7B58C00532}">
      <dgm:prSet/>
      <dgm:spPr/>
      <dgm:t>
        <a:bodyPr/>
        <a:lstStyle/>
        <a:p>
          <a:pPr rtl="0"/>
          <a:r>
            <a:rPr lang="en-GB" dirty="0" smtClean="0"/>
            <a:t>Run synthesis into overfull-FPGA</a:t>
          </a:r>
          <a:endParaRPr lang="en-US" dirty="0"/>
        </a:p>
      </dgm:t>
    </dgm:pt>
    <dgm:pt modelId="{A59A029A-76C8-4E55-A1B3-37CCA1FB5BE5}" type="parTrans" cxnId="{7D80E3EF-22C5-49B6-ACE2-A999AD631814}">
      <dgm:prSet/>
      <dgm:spPr/>
      <dgm:t>
        <a:bodyPr/>
        <a:lstStyle/>
        <a:p>
          <a:endParaRPr lang="en-US"/>
        </a:p>
      </dgm:t>
    </dgm:pt>
    <dgm:pt modelId="{FC628F0E-4AEF-4185-9CA8-8BD7E57380A8}" type="sibTrans" cxnId="{7D80E3EF-22C5-49B6-ACE2-A999AD631814}">
      <dgm:prSet/>
      <dgm:spPr/>
      <dgm:t>
        <a:bodyPr/>
        <a:lstStyle/>
        <a:p>
          <a:endParaRPr lang="en-US"/>
        </a:p>
      </dgm:t>
    </dgm:pt>
    <dgm:pt modelId="{E69262F0-D992-44CF-98F4-758E349AF582}">
      <dgm:prSet/>
      <dgm:spPr/>
      <dgm:t>
        <a:bodyPr/>
        <a:lstStyle/>
        <a:p>
          <a:pPr rtl="0"/>
          <a:r>
            <a:rPr lang="en-GB" dirty="0" smtClean="0"/>
            <a:t>Read off resource usage numbers</a:t>
          </a:r>
          <a:endParaRPr lang="en-US" dirty="0"/>
        </a:p>
      </dgm:t>
    </dgm:pt>
    <dgm:pt modelId="{EAF83BF5-0EF0-40D4-BD4F-E43AA577AC39}" type="parTrans" cxnId="{EA55661B-100E-4DD8-91B2-1DE200045640}">
      <dgm:prSet/>
      <dgm:spPr/>
      <dgm:t>
        <a:bodyPr/>
        <a:lstStyle/>
        <a:p>
          <a:endParaRPr lang="en-US"/>
        </a:p>
      </dgm:t>
    </dgm:pt>
    <dgm:pt modelId="{BF8D9EEE-2EDB-42B3-864C-65DF29CC31EC}" type="sibTrans" cxnId="{EA55661B-100E-4DD8-91B2-1DE200045640}">
      <dgm:prSet/>
      <dgm:spPr/>
      <dgm:t>
        <a:bodyPr/>
        <a:lstStyle/>
        <a:p>
          <a:endParaRPr lang="en-US"/>
        </a:p>
      </dgm:t>
    </dgm:pt>
    <dgm:pt modelId="{9A6E6C60-6B53-42EC-9141-7A867B7ACA3E}">
      <dgm:prSet/>
      <dgm:spPr/>
      <dgm:t>
        <a:bodyPr/>
        <a:lstStyle/>
        <a:p>
          <a:pPr rtl="0"/>
          <a:r>
            <a:rPr lang="en-GB" dirty="0" smtClean="0"/>
            <a:t>Or use data from IP vendor</a:t>
          </a:r>
          <a:endParaRPr lang="en-GB" dirty="0"/>
        </a:p>
      </dgm:t>
    </dgm:pt>
    <dgm:pt modelId="{DB4C125F-3ACF-4C18-8FB4-7B01EA63F543}" type="parTrans" cxnId="{3B58A18E-7B82-4F78-87B6-00DF7F8D263C}">
      <dgm:prSet/>
      <dgm:spPr/>
      <dgm:t>
        <a:bodyPr/>
        <a:lstStyle/>
        <a:p>
          <a:endParaRPr lang="en-US"/>
        </a:p>
      </dgm:t>
    </dgm:pt>
    <dgm:pt modelId="{6492B45E-7F99-4779-A62C-6007B9D6F69B}" type="sibTrans" cxnId="{3B58A18E-7B82-4F78-87B6-00DF7F8D263C}">
      <dgm:prSet/>
      <dgm:spPr/>
      <dgm:t>
        <a:bodyPr/>
        <a:lstStyle/>
        <a:p>
          <a:endParaRPr lang="en-US"/>
        </a:p>
      </dgm:t>
    </dgm:pt>
    <dgm:pt modelId="{654EBB92-1992-425F-A2EB-BA198C260939}" type="pres">
      <dgm:prSet presAssocID="{16F4FF24-6ABA-4EC8-AA60-FBE8EC94A205}" presName="linear" presStyleCnt="0">
        <dgm:presLayoutVars>
          <dgm:animLvl val="lvl"/>
          <dgm:resizeHandles val="exact"/>
        </dgm:presLayoutVars>
      </dgm:prSet>
      <dgm:spPr/>
    </dgm:pt>
    <dgm:pt modelId="{7ECB68DE-BFB4-4B1E-BDF2-025B2DB72049}" type="pres">
      <dgm:prSet presAssocID="{921AFA83-DBAC-4DDF-9B2E-FB7B58C00532}" presName="parentText" presStyleLbl="node1" presStyleIdx="0" presStyleCnt="1">
        <dgm:presLayoutVars>
          <dgm:chMax val="0"/>
          <dgm:bulletEnabled val="1"/>
        </dgm:presLayoutVars>
      </dgm:prSet>
      <dgm:spPr/>
    </dgm:pt>
    <dgm:pt modelId="{45272C0E-82BE-4107-B69E-B837CE9CFAE2}" type="pres">
      <dgm:prSet presAssocID="{921AFA83-DBAC-4DDF-9B2E-FB7B58C00532}" presName="childText" presStyleLbl="revTx" presStyleIdx="0" presStyleCnt="1">
        <dgm:presLayoutVars>
          <dgm:bulletEnabled val="1"/>
        </dgm:presLayoutVars>
      </dgm:prSet>
      <dgm:spPr/>
    </dgm:pt>
  </dgm:ptLst>
  <dgm:cxnLst>
    <dgm:cxn modelId="{3FECF197-CAF0-4892-8B31-8AF2CA67E5AB}" type="presOf" srcId="{9A6E6C60-6B53-42EC-9141-7A867B7ACA3E}" destId="{45272C0E-82BE-4107-B69E-B837CE9CFAE2}" srcOrd="0" destOrd="1" presId="urn:microsoft.com/office/officeart/2005/8/layout/vList2"/>
    <dgm:cxn modelId="{133739E8-846A-449C-BBF8-B58B25BDB5B9}" type="presOf" srcId="{921AFA83-DBAC-4DDF-9B2E-FB7B58C00532}" destId="{7ECB68DE-BFB4-4B1E-BDF2-025B2DB72049}" srcOrd="0" destOrd="0" presId="urn:microsoft.com/office/officeart/2005/8/layout/vList2"/>
    <dgm:cxn modelId="{2F9E7EB7-C6C7-4EE2-96C0-D70CCD0EC080}" type="presOf" srcId="{E69262F0-D992-44CF-98F4-758E349AF582}" destId="{45272C0E-82BE-4107-B69E-B837CE9CFAE2}" srcOrd="0" destOrd="0" presId="urn:microsoft.com/office/officeart/2005/8/layout/vList2"/>
    <dgm:cxn modelId="{EA55661B-100E-4DD8-91B2-1DE200045640}" srcId="{921AFA83-DBAC-4DDF-9B2E-FB7B58C00532}" destId="{E69262F0-D992-44CF-98F4-758E349AF582}" srcOrd="0" destOrd="0" parTransId="{EAF83BF5-0EF0-40D4-BD4F-E43AA577AC39}" sibTransId="{BF8D9EEE-2EDB-42B3-864C-65DF29CC31EC}"/>
    <dgm:cxn modelId="{7810A308-3F4C-4A3B-99D8-61683DE9976E}" type="presOf" srcId="{16F4FF24-6ABA-4EC8-AA60-FBE8EC94A205}" destId="{654EBB92-1992-425F-A2EB-BA198C260939}" srcOrd="0" destOrd="0" presId="urn:microsoft.com/office/officeart/2005/8/layout/vList2"/>
    <dgm:cxn modelId="{7D80E3EF-22C5-49B6-ACE2-A999AD631814}" srcId="{16F4FF24-6ABA-4EC8-AA60-FBE8EC94A205}" destId="{921AFA83-DBAC-4DDF-9B2E-FB7B58C00532}" srcOrd="0" destOrd="0" parTransId="{A59A029A-76C8-4E55-A1B3-37CCA1FB5BE5}" sibTransId="{FC628F0E-4AEF-4185-9CA8-8BD7E57380A8}"/>
    <dgm:cxn modelId="{3B58A18E-7B82-4F78-87B6-00DF7F8D263C}" srcId="{921AFA83-DBAC-4DDF-9B2E-FB7B58C00532}" destId="{9A6E6C60-6B53-42EC-9141-7A867B7ACA3E}" srcOrd="1" destOrd="0" parTransId="{DB4C125F-3ACF-4C18-8FB4-7B01EA63F543}" sibTransId="{6492B45E-7F99-4779-A62C-6007B9D6F69B}"/>
    <dgm:cxn modelId="{315A565C-BA25-42DF-87A2-4209C2684C57}" type="presParOf" srcId="{654EBB92-1992-425F-A2EB-BA198C260939}" destId="{7ECB68DE-BFB4-4B1E-BDF2-025B2DB72049}" srcOrd="0" destOrd="0" presId="urn:microsoft.com/office/officeart/2005/8/layout/vList2"/>
    <dgm:cxn modelId="{15DFA023-61E8-46B2-A4C0-AC8E70185035}" type="presParOf" srcId="{654EBB92-1992-425F-A2EB-BA198C260939}" destId="{45272C0E-82BE-4107-B69E-B837CE9CFAE2}" srcOrd="1"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07D5A67-1072-4EF0-AA83-FD39F0D8BC9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3DD3255-55A3-4DDC-B47C-AAA61E0B6CD5}">
      <dgm:prSet/>
      <dgm:spPr/>
      <dgm:t>
        <a:bodyPr/>
        <a:lstStyle/>
        <a:p>
          <a:pPr rtl="0"/>
          <a:r>
            <a:rPr lang="en-GB" dirty="0" smtClean="0"/>
            <a:t>Very design dependent.</a:t>
          </a:r>
          <a:endParaRPr lang="en-US" dirty="0"/>
        </a:p>
      </dgm:t>
    </dgm:pt>
    <dgm:pt modelId="{2D0B6119-8F62-4C2B-B396-0F69A5CD31FB}" type="parTrans" cxnId="{713FE08F-3412-4C45-A683-BBC2601D29A8}">
      <dgm:prSet/>
      <dgm:spPr/>
      <dgm:t>
        <a:bodyPr/>
        <a:lstStyle/>
        <a:p>
          <a:endParaRPr lang="en-US"/>
        </a:p>
      </dgm:t>
    </dgm:pt>
    <dgm:pt modelId="{3E4D9FEA-18D8-44E9-92B6-2EB906E833BC}" type="sibTrans" cxnId="{713FE08F-3412-4C45-A683-BBC2601D29A8}">
      <dgm:prSet/>
      <dgm:spPr/>
      <dgm:t>
        <a:bodyPr/>
        <a:lstStyle/>
        <a:p>
          <a:endParaRPr lang="en-US"/>
        </a:p>
      </dgm:t>
    </dgm:pt>
    <dgm:pt modelId="{ABCF791B-FB53-425D-88D1-8E732002B655}">
      <dgm:prSet/>
      <dgm:spPr/>
      <dgm:t>
        <a:bodyPr/>
        <a:lstStyle/>
        <a:p>
          <a:pPr rtl="0"/>
          <a:r>
            <a:rPr lang="en-GB" dirty="0" smtClean="0"/>
            <a:t>Approx. 1 week per FPGA</a:t>
          </a:r>
          <a:endParaRPr lang="en-US" dirty="0"/>
        </a:p>
      </dgm:t>
    </dgm:pt>
    <dgm:pt modelId="{A0476F40-D393-4105-8A25-0E6338856BF5}" type="parTrans" cxnId="{5E6E44D9-0488-43C9-B67A-E9BE19647C8A}">
      <dgm:prSet/>
      <dgm:spPr/>
      <dgm:t>
        <a:bodyPr/>
        <a:lstStyle/>
        <a:p>
          <a:endParaRPr lang="en-US"/>
        </a:p>
      </dgm:t>
    </dgm:pt>
    <dgm:pt modelId="{248BA43F-41E8-4C34-B99C-227B06E0E517}" type="sibTrans" cxnId="{5E6E44D9-0488-43C9-B67A-E9BE19647C8A}">
      <dgm:prSet/>
      <dgm:spPr/>
      <dgm:t>
        <a:bodyPr/>
        <a:lstStyle/>
        <a:p>
          <a:endParaRPr lang="en-US"/>
        </a:p>
      </dgm:t>
    </dgm:pt>
    <dgm:pt modelId="{15D641E8-7FB7-43C7-BF33-6CCE417D4AAC}">
      <dgm:prSet/>
      <dgm:spPr/>
      <dgm:t>
        <a:bodyPr/>
        <a:lstStyle/>
        <a:p>
          <a:pPr rtl="0"/>
          <a:r>
            <a:rPr lang="en-GB" dirty="0" smtClean="0"/>
            <a:t>Less, if design is in an FPGA-friendly form</a:t>
          </a:r>
          <a:endParaRPr lang="en-US" dirty="0"/>
        </a:p>
      </dgm:t>
    </dgm:pt>
    <dgm:pt modelId="{918EF0DE-9863-42B2-BAB0-0C4887FFF166}" type="parTrans" cxnId="{A4E69C29-BAE4-4025-B822-4EA37978DC1E}">
      <dgm:prSet/>
      <dgm:spPr/>
      <dgm:t>
        <a:bodyPr/>
        <a:lstStyle/>
        <a:p>
          <a:endParaRPr lang="en-US"/>
        </a:p>
      </dgm:t>
    </dgm:pt>
    <dgm:pt modelId="{F3BAE4B2-F6F9-4BA7-943F-803314DECE00}" type="sibTrans" cxnId="{A4E69C29-BAE4-4025-B822-4EA37978DC1E}">
      <dgm:prSet/>
      <dgm:spPr/>
      <dgm:t>
        <a:bodyPr/>
        <a:lstStyle/>
        <a:p>
          <a:endParaRPr lang="en-US"/>
        </a:p>
      </dgm:t>
    </dgm:pt>
    <dgm:pt modelId="{797DAF0E-E7E2-4AF7-9A7C-096AF382D062}">
      <dgm:prSet/>
      <dgm:spPr/>
      <dgm:t>
        <a:bodyPr/>
        <a:lstStyle/>
        <a:p>
          <a:pPr rtl="0"/>
          <a:r>
            <a:rPr lang="en-GB" dirty="0" smtClean="0"/>
            <a:t>More if design is FPGA-hostile</a:t>
          </a:r>
          <a:endParaRPr lang="en-US" dirty="0"/>
        </a:p>
      </dgm:t>
    </dgm:pt>
    <dgm:pt modelId="{5B5E2048-8767-4CCB-9BB5-BDA98496B26E}" type="parTrans" cxnId="{F495372F-50E7-4ED1-9178-42C5E03712A2}">
      <dgm:prSet/>
      <dgm:spPr/>
      <dgm:t>
        <a:bodyPr/>
        <a:lstStyle/>
        <a:p>
          <a:endParaRPr lang="en-US"/>
        </a:p>
      </dgm:t>
    </dgm:pt>
    <dgm:pt modelId="{86485116-3664-4FBF-B80A-7F37256A481D}" type="sibTrans" cxnId="{F495372F-50E7-4ED1-9178-42C5E03712A2}">
      <dgm:prSet/>
      <dgm:spPr/>
      <dgm:t>
        <a:bodyPr/>
        <a:lstStyle/>
        <a:p>
          <a:endParaRPr lang="en-US"/>
        </a:p>
      </dgm:t>
    </dgm:pt>
    <dgm:pt modelId="{158EDFA7-2CDA-409C-8C6C-ABDB46E47448}">
      <dgm:prSet/>
      <dgm:spPr/>
      <dgm:t>
        <a:bodyPr/>
        <a:lstStyle/>
        <a:p>
          <a:pPr rtl="0"/>
          <a:r>
            <a:rPr lang="en-GB" dirty="0" smtClean="0"/>
            <a:t>More about this later</a:t>
          </a:r>
          <a:endParaRPr lang="en-US" dirty="0"/>
        </a:p>
      </dgm:t>
    </dgm:pt>
    <dgm:pt modelId="{DC87F398-7AE3-4C44-BC6A-F27FAA1FC77E}" type="parTrans" cxnId="{6DFF978C-E39F-404B-B07F-35BA88A60843}">
      <dgm:prSet/>
      <dgm:spPr/>
      <dgm:t>
        <a:bodyPr/>
        <a:lstStyle/>
        <a:p>
          <a:endParaRPr lang="en-US"/>
        </a:p>
      </dgm:t>
    </dgm:pt>
    <dgm:pt modelId="{B3B8FEA7-09B8-4DF5-9824-CC112F3D72F1}" type="sibTrans" cxnId="{6DFF978C-E39F-404B-B07F-35BA88A60843}">
      <dgm:prSet/>
      <dgm:spPr/>
      <dgm:t>
        <a:bodyPr/>
        <a:lstStyle/>
        <a:p>
          <a:endParaRPr lang="en-US"/>
        </a:p>
      </dgm:t>
    </dgm:pt>
    <dgm:pt modelId="{E66843F3-4AE7-4EE7-955B-FDE8B8E3B9A8}">
      <dgm:prSet/>
      <dgm:spPr/>
      <dgm:t>
        <a:bodyPr/>
        <a:lstStyle/>
        <a:p>
          <a:pPr rtl="0"/>
          <a:endParaRPr lang="en-GB" dirty="0"/>
        </a:p>
      </dgm:t>
    </dgm:pt>
    <dgm:pt modelId="{BF5EE08A-1FC5-4B69-88E7-5ED4000057E7}" type="parTrans" cxnId="{4BEAB60D-BB36-4556-BF0B-F9246ABA0363}">
      <dgm:prSet/>
      <dgm:spPr/>
      <dgm:t>
        <a:bodyPr/>
        <a:lstStyle/>
        <a:p>
          <a:endParaRPr lang="en-US"/>
        </a:p>
      </dgm:t>
    </dgm:pt>
    <dgm:pt modelId="{343157EE-EAED-4025-8AA3-967614828BEF}" type="sibTrans" cxnId="{4BEAB60D-BB36-4556-BF0B-F9246ABA0363}">
      <dgm:prSet/>
      <dgm:spPr/>
      <dgm:t>
        <a:bodyPr/>
        <a:lstStyle/>
        <a:p>
          <a:endParaRPr lang="en-US"/>
        </a:p>
      </dgm:t>
    </dgm:pt>
    <dgm:pt modelId="{0B23A970-474B-4762-A9DA-818E33DF827F}" type="pres">
      <dgm:prSet presAssocID="{C07D5A67-1072-4EF0-AA83-FD39F0D8BC97}" presName="linear" presStyleCnt="0">
        <dgm:presLayoutVars>
          <dgm:animLvl val="lvl"/>
          <dgm:resizeHandles val="exact"/>
        </dgm:presLayoutVars>
      </dgm:prSet>
      <dgm:spPr/>
    </dgm:pt>
    <dgm:pt modelId="{FF19CC8C-DB3C-406D-AE84-2CC866BB08A8}" type="pres">
      <dgm:prSet presAssocID="{E3DD3255-55A3-4DDC-B47C-AAA61E0B6CD5}" presName="parentText" presStyleLbl="node1" presStyleIdx="0" presStyleCnt="1">
        <dgm:presLayoutVars>
          <dgm:chMax val="0"/>
          <dgm:bulletEnabled val="1"/>
        </dgm:presLayoutVars>
      </dgm:prSet>
      <dgm:spPr/>
    </dgm:pt>
    <dgm:pt modelId="{9513B55A-B605-4E9F-AB80-7B0AE867D74D}" type="pres">
      <dgm:prSet presAssocID="{E3DD3255-55A3-4DDC-B47C-AAA61E0B6CD5}" presName="childText" presStyleLbl="revTx" presStyleIdx="0" presStyleCnt="1">
        <dgm:presLayoutVars>
          <dgm:bulletEnabled val="1"/>
        </dgm:presLayoutVars>
      </dgm:prSet>
      <dgm:spPr/>
    </dgm:pt>
  </dgm:ptLst>
  <dgm:cxnLst>
    <dgm:cxn modelId="{AEE17874-FF1E-44AE-8D78-01A482CF517A}" type="presOf" srcId="{15D641E8-7FB7-43C7-BF33-6CCE417D4AAC}" destId="{9513B55A-B605-4E9F-AB80-7B0AE867D74D}" srcOrd="0" destOrd="1" presId="urn:microsoft.com/office/officeart/2005/8/layout/vList2"/>
    <dgm:cxn modelId="{462EC53B-7D03-4020-BFCE-F1774F49D5F0}" type="presOf" srcId="{797DAF0E-E7E2-4AF7-9A7C-096AF382D062}" destId="{9513B55A-B605-4E9F-AB80-7B0AE867D74D}" srcOrd="0" destOrd="2" presId="urn:microsoft.com/office/officeart/2005/8/layout/vList2"/>
    <dgm:cxn modelId="{4C2FE403-4EFA-4802-8C5C-D12BA577A06D}" type="presOf" srcId="{E66843F3-4AE7-4EE7-955B-FDE8B8E3B9A8}" destId="{9513B55A-B605-4E9F-AB80-7B0AE867D74D}" srcOrd="0" destOrd="4" presId="urn:microsoft.com/office/officeart/2005/8/layout/vList2"/>
    <dgm:cxn modelId="{6DFF978C-E39F-404B-B07F-35BA88A60843}" srcId="{797DAF0E-E7E2-4AF7-9A7C-096AF382D062}" destId="{158EDFA7-2CDA-409C-8C6C-ABDB46E47448}" srcOrd="0" destOrd="0" parTransId="{DC87F398-7AE3-4C44-BC6A-F27FAA1FC77E}" sibTransId="{B3B8FEA7-09B8-4DF5-9824-CC112F3D72F1}"/>
    <dgm:cxn modelId="{43039F17-E8C9-44A8-8ED8-29870CB24462}" type="presOf" srcId="{E3DD3255-55A3-4DDC-B47C-AAA61E0B6CD5}" destId="{FF19CC8C-DB3C-406D-AE84-2CC866BB08A8}" srcOrd="0" destOrd="0" presId="urn:microsoft.com/office/officeart/2005/8/layout/vList2"/>
    <dgm:cxn modelId="{081E5B24-114B-4DCA-B2D2-AF0B6322EDD0}" type="presOf" srcId="{C07D5A67-1072-4EF0-AA83-FD39F0D8BC97}" destId="{0B23A970-474B-4762-A9DA-818E33DF827F}" srcOrd="0" destOrd="0" presId="urn:microsoft.com/office/officeart/2005/8/layout/vList2"/>
    <dgm:cxn modelId="{54E6E4D5-A5A0-4B14-8ABD-084914D02CA8}" type="presOf" srcId="{ABCF791B-FB53-425D-88D1-8E732002B655}" destId="{9513B55A-B605-4E9F-AB80-7B0AE867D74D}" srcOrd="0" destOrd="0" presId="urn:microsoft.com/office/officeart/2005/8/layout/vList2"/>
    <dgm:cxn modelId="{A4E69C29-BAE4-4025-B822-4EA37978DC1E}" srcId="{E3DD3255-55A3-4DDC-B47C-AAA61E0B6CD5}" destId="{15D641E8-7FB7-43C7-BF33-6CCE417D4AAC}" srcOrd="1" destOrd="0" parTransId="{918EF0DE-9863-42B2-BAB0-0C4887FFF166}" sibTransId="{F3BAE4B2-F6F9-4BA7-943F-803314DECE00}"/>
    <dgm:cxn modelId="{5E6E44D9-0488-43C9-B67A-E9BE19647C8A}" srcId="{E3DD3255-55A3-4DDC-B47C-AAA61E0B6CD5}" destId="{ABCF791B-FB53-425D-88D1-8E732002B655}" srcOrd="0" destOrd="0" parTransId="{A0476F40-D393-4105-8A25-0E6338856BF5}" sibTransId="{248BA43F-41E8-4C34-B99C-227B06E0E517}"/>
    <dgm:cxn modelId="{713FE08F-3412-4C45-A683-BBC2601D29A8}" srcId="{C07D5A67-1072-4EF0-AA83-FD39F0D8BC97}" destId="{E3DD3255-55A3-4DDC-B47C-AAA61E0B6CD5}" srcOrd="0" destOrd="0" parTransId="{2D0B6119-8F62-4C2B-B396-0F69A5CD31FB}" sibTransId="{3E4D9FEA-18D8-44E9-92B6-2EB906E833BC}"/>
    <dgm:cxn modelId="{4BEAB60D-BB36-4556-BF0B-F9246ABA0363}" srcId="{E3DD3255-55A3-4DDC-B47C-AAA61E0B6CD5}" destId="{E66843F3-4AE7-4EE7-955B-FDE8B8E3B9A8}" srcOrd="3" destOrd="0" parTransId="{BF5EE08A-1FC5-4B69-88E7-5ED4000057E7}" sibTransId="{343157EE-EAED-4025-8AA3-967614828BEF}"/>
    <dgm:cxn modelId="{08DAF89E-D7A7-4BFE-9E6A-9A3723737ACD}" type="presOf" srcId="{158EDFA7-2CDA-409C-8C6C-ABDB46E47448}" destId="{9513B55A-B605-4E9F-AB80-7B0AE867D74D}" srcOrd="0" destOrd="3" presId="urn:microsoft.com/office/officeart/2005/8/layout/vList2"/>
    <dgm:cxn modelId="{F495372F-50E7-4ED1-9178-42C5E03712A2}" srcId="{E3DD3255-55A3-4DDC-B47C-AAA61E0B6CD5}" destId="{797DAF0E-E7E2-4AF7-9A7C-096AF382D062}" srcOrd="2" destOrd="0" parTransId="{5B5E2048-8767-4CCB-9BB5-BDA98496B26E}" sibTransId="{86485116-3664-4FBF-B80A-7F37256A481D}"/>
    <dgm:cxn modelId="{56F45521-0C68-473F-8D53-62919E959049}" type="presParOf" srcId="{0B23A970-474B-4762-A9DA-818E33DF827F}" destId="{FF19CC8C-DB3C-406D-AE84-2CC866BB08A8}" srcOrd="0" destOrd="0" presId="urn:microsoft.com/office/officeart/2005/8/layout/vList2"/>
    <dgm:cxn modelId="{3B0FD96E-8259-4F1A-8512-34B7A4F5E645}" type="presParOf" srcId="{0B23A970-474B-4762-A9DA-818E33DF827F}" destId="{9513B55A-B605-4E9F-AB80-7B0AE867D74D}" srcOrd="1"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C013A66-BDDC-45C8-8DAC-97EEEA27EF0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41F0F485-8411-49C3-A0D3-658D60DB9794}">
      <dgm:prSet/>
      <dgm:spPr/>
      <dgm:t>
        <a:bodyPr/>
        <a:lstStyle/>
        <a:p>
          <a:pPr rtl="0"/>
          <a:r>
            <a:rPr lang="en-US" dirty="0" smtClean="0"/>
            <a:t>Focusing only on Bill-of-Material Cost and Engineering time is too simple</a:t>
          </a:r>
          <a:endParaRPr lang="en-US" dirty="0"/>
        </a:p>
      </dgm:t>
    </dgm:pt>
    <dgm:pt modelId="{47F8BAA6-AD6E-4E96-B21A-763DACDC5B8F}" type="parTrans" cxnId="{AE2D4855-870C-475D-940F-FAB9DC7E3AA8}">
      <dgm:prSet/>
      <dgm:spPr/>
      <dgm:t>
        <a:bodyPr/>
        <a:lstStyle/>
        <a:p>
          <a:endParaRPr lang="en-US"/>
        </a:p>
      </dgm:t>
    </dgm:pt>
    <dgm:pt modelId="{928CFCAD-9917-4A49-8EB8-53C111418217}" type="sibTrans" cxnId="{AE2D4855-870C-475D-940F-FAB9DC7E3AA8}">
      <dgm:prSet/>
      <dgm:spPr/>
      <dgm:t>
        <a:bodyPr/>
        <a:lstStyle/>
        <a:p>
          <a:endParaRPr lang="en-US"/>
        </a:p>
      </dgm:t>
    </dgm:pt>
    <dgm:pt modelId="{7A8569A0-2A0B-40AA-AD5B-CB6969DC1DB8}">
      <dgm:prSet/>
      <dgm:spPr/>
      <dgm:t>
        <a:bodyPr/>
        <a:lstStyle/>
        <a:p>
          <a:pPr rtl="0"/>
          <a:r>
            <a:rPr lang="en-US" dirty="0" smtClean="0"/>
            <a:t>Many important issues are ignored</a:t>
          </a:r>
          <a:endParaRPr lang="en-US" dirty="0"/>
        </a:p>
      </dgm:t>
    </dgm:pt>
    <dgm:pt modelId="{909FFA44-134C-4594-8061-C1C18A145680}" type="parTrans" cxnId="{0117A38F-E2BB-4F99-8CD9-7281F468FE42}">
      <dgm:prSet/>
      <dgm:spPr/>
      <dgm:t>
        <a:bodyPr/>
        <a:lstStyle/>
        <a:p>
          <a:endParaRPr lang="en-US"/>
        </a:p>
      </dgm:t>
    </dgm:pt>
    <dgm:pt modelId="{93B128E4-D6E0-4628-9E7B-FDEEC01CDF05}" type="sibTrans" cxnId="{0117A38F-E2BB-4F99-8CD9-7281F468FE42}">
      <dgm:prSet/>
      <dgm:spPr/>
      <dgm:t>
        <a:bodyPr/>
        <a:lstStyle/>
        <a:p>
          <a:endParaRPr lang="en-US"/>
        </a:p>
      </dgm:t>
    </dgm:pt>
    <dgm:pt modelId="{1D555E59-12AA-4445-98EC-288E6D87888C}">
      <dgm:prSet/>
      <dgm:spPr/>
      <dgm:t>
        <a:bodyPr/>
        <a:lstStyle/>
        <a:p>
          <a:pPr rtl="0"/>
          <a:r>
            <a:rPr lang="en-US" dirty="0" smtClean="0"/>
            <a:t>Time spent building boards is time NOT spent Prototyping the ASIC</a:t>
          </a:r>
          <a:endParaRPr lang="en-US" dirty="0"/>
        </a:p>
      </dgm:t>
    </dgm:pt>
    <dgm:pt modelId="{47F34F76-B081-42F4-942A-DC9221D4EF9E}" type="parTrans" cxnId="{7C26D214-EAD1-4637-8E21-8E4AE0EF7FF3}">
      <dgm:prSet/>
      <dgm:spPr/>
      <dgm:t>
        <a:bodyPr/>
        <a:lstStyle/>
        <a:p>
          <a:endParaRPr lang="en-US"/>
        </a:p>
      </dgm:t>
    </dgm:pt>
    <dgm:pt modelId="{4D9FD2D9-C70F-4A90-BCCC-1F62D081CCF3}" type="sibTrans" cxnId="{7C26D214-EAD1-4637-8E21-8E4AE0EF7FF3}">
      <dgm:prSet/>
      <dgm:spPr/>
      <dgm:t>
        <a:bodyPr/>
        <a:lstStyle/>
        <a:p>
          <a:endParaRPr lang="en-US"/>
        </a:p>
      </dgm:t>
    </dgm:pt>
    <dgm:pt modelId="{1BB8C1D9-8244-461F-9594-9F6F97E4F9DA}">
      <dgm:prSet/>
      <dgm:spPr/>
      <dgm:t>
        <a:bodyPr/>
        <a:lstStyle/>
        <a:p>
          <a:pPr rtl="0"/>
          <a:r>
            <a:rPr lang="en-US" dirty="0" smtClean="0"/>
            <a:t>Best Return-on-Investment is achieved by focusing on product differentiation</a:t>
          </a:r>
          <a:endParaRPr lang="en-US" dirty="0"/>
        </a:p>
      </dgm:t>
    </dgm:pt>
    <dgm:pt modelId="{D9802089-580B-45DB-A421-3E78E4A2769D}" type="parTrans" cxnId="{67257E5A-ACCF-43E5-B566-E9D0DC8A31A2}">
      <dgm:prSet/>
      <dgm:spPr/>
      <dgm:t>
        <a:bodyPr/>
        <a:lstStyle/>
        <a:p>
          <a:endParaRPr lang="en-US"/>
        </a:p>
      </dgm:t>
    </dgm:pt>
    <dgm:pt modelId="{956A3C32-3DAE-4684-B30C-182D14774A6F}" type="sibTrans" cxnId="{67257E5A-ACCF-43E5-B566-E9D0DC8A31A2}">
      <dgm:prSet/>
      <dgm:spPr/>
      <dgm:t>
        <a:bodyPr/>
        <a:lstStyle/>
        <a:p>
          <a:endParaRPr lang="en-US"/>
        </a:p>
      </dgm:t>
    </dgm:pt>
    <dgm:pt modelId="{A2F3CA79-5796-4EE1-8A20-C6738941251E}" type="pres">
      <dgm:prSet presAssocID="{CC013A66-BDDC-45C8-8DAC-97EEEA27EF07}" presName="linear" presStyleCnt="0">
        <dgm:presLayoutVars>
          <dgm:animLvl val="lvl"/>
          <dgm:resizeHandles val="exact"/>
        </dgm:presLayoutVars>
      </dgm:prSet>
      <dgm:spPr/>
    </dgm:pt>
    <dgm:pt modelId="{DC3F9B48-BB66-40AE-BF66-2D337C135726}" type="pres">
      <dgm:prSet presAssocID="{41F0F485-8411-49C3-A0D3-658D60DB9794}" presName="parentText" presStyleLbl="node1" presStyleIdx="0" presStyleCnt="2">
        <dgm:presLayoutVars>
          <dgm:chMax val="0"/>
          <dgm:bulletEnabled val="1"/>
        </dgm:presLayoutVars>
      </dgm:prSet>
      <dgm:spPr/>
    </dgm:pt>
    <dgm:pt modelId="{CFD511E1-81E3-4F10-82A0-40184EB40F4B}" type="pres">
      <dgm:prSet presAssocID="{41F0F485-8411-49C3-A0D3-658D60DB9794}" presName="childText" presStyleLbl="revTx" presStyleIdx="0" presStyleCnt="2">
        <dgm:presLayoutVars>
          <dgm:bulletEnabled val="1"/>
        </dgm:presLayoutVars>
      </dgm:prSet>
      <dgm:spPr/>
    </dgm:pt>
    <dgm:pt modelId="{09879389-77DD-4455-8317-61DE0AE5901E}" type="pres">
      <dgm:prSet presAssocID="{1D555E59-12AA-4445-98EC-288E6D87888C}" presName="parentText" presStyleLbl="node1" presStyleIdx="1" presStyleCnt="2">
        <dgm:presLayoutVars>
          <dgm:chMax val="0"/>
          <dgm:bulletEnabled val="1"/>
        </dgm:presLayoutVars>
      </dgm:prSet>
      <dgm:spPr/>
    </dgm:pt>
    <dgm:pt modelId="{5FFF7C7D-C6BE-4AEF-95D2-835B256651B1}" type="pres">
      <dgm:prSet presAssocID="{1D555E59-12AA-4445-98EC-288E6D87888C}" presName="childText" presStyleLbl="revTx" presStyleIdx="1" presStyleCnt="2">
        <dgm:presLayoutVars>
          <dgm:bulletEnabled val="1"/>
        </dgm:presLayoutVars>
      </dgm:prSet>
      <dgm:spPr/>
    </dgm:pt>
  </dgm:ptLst>
  <dgm:cxnLst>
    <dgm:cxn modelId="{BC81416A-B5D0-4BB6-B060-53347C250D6D}" type="presOf" srcId="{41F0F485-8411-49C3-A0D3-658D60DB9794}" destId="{DC3F9B48-BB66-40AE-BF66-2D337C135726}" srcOrd="0" destOrd="0" presId="urn:microsoft.com/office/officeart/2005/8/layout/vList2"/>
    <dgm:cxn modelId="{412B015C-F803-4A0E-80CB-E537C4D561FF}" type="presOf" srcId="{1BB8C1D9-8244-461F-9594-9F6F97E4F9DA}" destId="{5FFF7C7D-C6BE-4AEF-95D2-835B256651B1}" srcOrd="0" destOrd="0" presId="urn:microsoft.com/office/officeart/2005/8/layout/vList2"/>
    <dgm:cxn modelId="{91BD2AB7-F5AA-49EC-A87C-DBA3B18DBF42}" type="presOf" srcId="{1D555E59-12AA-4445-98EC-288E6D87888C}" destId="{09879389-77DD-4455-8317-61DE0AE5901E}" srcOrd="0" destOrd="0" presId="urn:microsoft.com/office/officeart/2005/8/layout/vList2"/>
    <dgm:cxn modelId="{0117A38F-E2BB-4F99-8CD9-7281F468FE42}" srcId="{41F0F485-8411-49C3-A0D3-658D60DB9794}" destId="{7A8569A0-2A0B-40AA-AD5B-CB6969DC1DB8}" srcOrd="0" destOrd="0" parTransId="{909FFA44-134C-4594-8061-C1C18A145680}" sibTransId="{93B128E4-D6E0-4628-9E7B-FDEEC01CDF05}"/>
    <dgm:cxn modelId="{7C26D214-EAD1-4637-8E21-8E4AE0EF7FF3}" srcId="{CC013A66-BDDC-45C8-8DAC-97EEEA27EF07}" destId="{1D555E59-12AA-4445-98EC-288E6D87888C}" srcOrd="1" destOrd="0" parTransId="{47F34F76-B081-42F4-942A-DC9221D4EF9E}" sibTransId="{4D9FD2D9-C70F-4A90-BCCC-1F62D081CCF3}"/>
    <dgm:cxn modelId="{67257E5A-ACCF-43E5-B566-E9D0DC8A31A2}" srcId="{1D555E59-12AA-4445-98EC-288E6D87888C}" destId="{1BB8C1D9-8244-461F-9594-9F6F97E4F9DA}" srcOrd="0" destOrd="0" parTransId="{D9802089-580B-45DB-A421-3E78E4A2769D}" sibTransId="{956A3C32-3DAE-4684-B30C-182D14774A6F}"/>
    <dgm:cxn modelId="{251FC078-DD9E-4D2F-8D36-F87F610CF0BA}" type="presOf" srcId="{CC013A66-BDDC-45C8-8DAC-97EEEA27EF07}" destId="{A2F3CA79-5796-4EE1-8A20-C6738941251E}" srcOrd="0" destOrd="0" presId="urn:microsoft.com/office/officeart/2005/8/layout/vList2"/>
    <dgm:cxn modelId="{AE2D4855-870C-475D-940F-FAB9DC7E3AA8}" srcId="{CC013A66-BDDC-45C8-8DAC-97EEEA27EF07}" destId="{41F0F485-8411-49C3-A0D3-658D60DB9794}" srcOrd="0" destOrd="0" parTransId="{47F8BAA6-AD6E-4E96-B21A-763DACDC5B8F}" sibTransId="{928CFCAD-9917-4A49-8EB8-53C111418217}"/>
    <dgm:cxn modelId="{25872CA0-F2FF-4927-B502-3627784B0E8D}" type="presOf" srcId="{7A8569A0-2A0B-40AA-AD5B-CB6969DC1DB8}" destId="{CFD511E1-81E3-4F10-82A0-40184EB40F4B}" srcOrd="0" destOrd="0" presId="urn:microsoft.com/office/officeart/2005/8/layout/vList2"/>
    <dgm:cxn modelId="{6C9BA813-14D7-44B1-B6DE-9972154562FE}" type="presParOf" srcId="{A2F3CA79-5796-4EE1-8A20-C6738941251E}" destId="{DC3F9B48-BB66-40AE-BF66-2D337C135726}" srcOrd="0" destOrd="0" presId="urn:microsoft.com/office/officeart/2005/8/layout/vList2"/>
    <dgm:cxn modelId="{5A92F75F-EF43-413F-BD3F-BE5A040430E8}" type="presParOf" srcId="{A2F3CA79-5796-4EE1-8A20-C6738941251E}" destId="{CFD511E1-81E3-4F10-82A0-40184EB40F4B}" srcOrd="1" destOrd="0" presId="urn:microsoft.com/office/officeart/2005/8/layout/vList2"/>
    <dgm:cxn modelId="{BF29048E-6C31-44EF-9CE4-534DB1ADBC29}" type="presParOf" srcId="{A2F3CA79-5796-4EE1-8A20-C6738941251E}" destId="{09879389-77DD-4455-8317-61DE0AE5901E}" srcOrd="2" destOrd="0" presId="urn:microsoft.com/office/officeart/2005/8/layout/vList2"/>
    <dgm:cxn modelId="{7E1696A8-5F58-4739-A487-98ECF64BDF43}" type="presParOf" srcId="{A2F3CA79-5796-4EE1-8A20-C6738941251E}" destId="{5FFF7C7D-C6BE-4AEF-95D2-835B256651B1}"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982CB26-0F62-4430-97D0-3280B89397F4}" type="doc">
      <dgm:prSet loTypeId="urn:microsoft.com/office/officeart/2005/8/layout/process2" loCatId="process" qsTypeId="urn:microsoft.com/office/officeart/2005/8/quickstyle/3d2" qsCatId="3D" csTypeId="urn:microsoft.com/office/officeart/2005/8/colors/colorful3" csCatId="colorful" phldr="1"/>
      <dgm:spPr/>
    </dgm:pt>
    <dgm:pt modelId="{52E30F6C-8168-44FA-A893-06B62AA067F7}">
      <dgm:prSet phldrT="[Text]" custT="1"/>
      <dgm:spPr/>
      <dgm:t>
        <a:bodyPr/>
        <a:lstStyle/>
        <a:p>
          <a:r>
            <a:rPr lang="en-GB" sz="1200" dirty="0" smtClean="0"/>
            <a:t>Software Integrated</a:t>
          </a:r>
        </a:p>
      </dgm:t>
    </dgm:pt>
    <dgm:pt modelId="{9309D233-7011-449D-AAFD-E785F63FC2E0}" type="parTrans" cxnId="{DAFF0307-EF73-4F7E-8343-D20C2FB4D483}">
      <dgm:prSet/>
      <dgm:spPr/>
      <dgm:t>
        <a:bodyPr/>
        <a:lstStyle/>
        <a:p>
          <a:endParaRPr lang="en-GB"/>
        </a:p>
      </dgm:t>
    </dgm:pt>
    <dgm:pt modelId="{BA8618DC-9E84-4C59-9FC8-6583905E89F9}" type="sibTrans" cxnId="{DAFF0307-EF73-4F7E-8343-D20C2FB4D483}">
      <dgm:prSet/>
      <dgm:spPr/>
      <dgm:t>
        <a:bodyPr/>
        <a:lstStyle/>
        <a:p>
          <a:endParaRPr lang="en-GB"/>
        </a:p>
      </dgm:t>
    </dgm:pt>
    <dgm:pt modelId="{D83871CF-0E50-47E5-922D-9467E340E8E7}">
      <dgm:prSet phldrT="[Text]" custT="1"/>
      <dgm:spPr/>
      <dgm:t>
        <a:bodyPr/>
        <a:lstStyle/>
        <a:p>
          <a:r>
            <a:rPr lang="en-GB" sz="1200" dirty="0" smtClean="0"/>
            <a:t>System Ready for 1</a:t>
          </a:r>
          <a:r>
            <a:rPr lang="en-GB" sz="1200" baseline="30000" dirty="0" smtClean="0"/>
            <a:t>st</a:t>
          </a:r>
          <a:r>
            <a:rPr lang="en-GB" sz="1200" dirty="0" smtClean="0"/>
            <a:t> Silicon</a:t>
          </a:r>
        </a:p>
      </dgm:t>
    </dgm:pt>
    <dgm:pt modelId="{4A431312-B73A-4A51-A74C-7C37CAC90C82}" type="parTrans" cxnId="{1750FDE9-C874-4F89-859D-F9DC36AF5FCE}">
      <dgm:prSet/>
      <dgm:spPr/>
      <dgm:t>
        <a:bodyPr/>
        <a:lstStyle/>
        <a:p>
          <a:endParaRPr lang="en-GB"/>
        </a:p>
      </dgm:t>
    </dgm:pt>
    <dgm:pt modelId="{6C149E7C-63F7-418B-B0EA-3F64223C1E72}" type="sibTrans" cxnId="{1750FDE9-C874-4F89-859D-F9DC36AF5FCE}">
      <dgm:prSet/>
      <dgm:spPr/>
      <dgm:t>
        <a:bodyPr/>
        <a:lstStyle/>
        <a:p>
          <a:endParaRPr lang="en-GB"/>
        </a:p>
      </dgm:t>
    </dgm:pt>
    <dgm:pt modelId="{ED537E94-4F83-4CFA-9E9D-BD1D08C6E875}">
      <dgm:prSet phldrT="[Text]" custT="1"/>
      <dgm:spPr/>
      <dgm:t>
        <a:bodyPr/>
        <a:lstStyle/>
        <a:p>
          <a:r>
            <a:rPr lang="en-GB" sz="1200" dirty="0" smtClean="0"/>
            <a:t>Real-time Debug Done</a:t>
          </a:r>
          <a:endParaRPr lang="en-GB" sz="1200" dirty="0"/>
        </a:p>
      </dgm:t>
    </dgm:pt>
    <dgm:pt modelId="{BD6E2276-F477-49EC-9AE3-AE5BC8BBD5C9}" type="sibTrans" cxnId="{10A738BC-2F60-4DA2-B490-562AFF3D4B22}">
      <dgm:prSet/>
      <dgm:spPr/>
      <dgm:t>
        <a:bodyPr/>
        <a:lstStyle/>
        <a:p>
          <a:endParaRPr lang="en-GB"/>
        </a:p>
      </dgm:t>
    </dgm:pt>
    <dgm:pt modelId="{AB645F34-5E19-4505-A32E-6720C98D9C7E}" type="parTrans" cxnId="{10A738BC-2F60-4DA2-B490-562AFF3D4B22}">
      <dgm:prSet/>
      <dgm:spPr/>
      <dgm:t>
        <a:bodyPr/>
        <a:lstStyle/>
        <a:p>
          <a:endParaRPr lang="en-GB"/>
        </a:p>
      </dgm:t>
    </dgm:pt>
    <dgm:pt modelId="{1FF74AB0-D772-402B-B53B-F772328C4F18}">
      <dgm:prSet phldrT="[Text]" custT="1"/>
      <dgm:spPr/>
      <dgm:t>
        <a:bodyPr/>
        <a:lstStyle/>
        <a:p>
          <a:endParaRPr lang="en-GB" sz="1600" dirty="0" smtClean="0"/>
        </a:p>
        <a:p>
          <a:endParaRPr lang="en-GB" sz="1600" dirty="0" smtClean="0"/>
        </a:p>
        <a:p>
          <a:endParaRPr lang="en-GB" sz="1600" dirty="0" smtClean="0"/>
        </a:p>
        <a:p>
          <a:endParaRPr lang="en-GB" sz="1600" dirty="0" smtClean="0"/>
        </a:p>
        <a:p>
          <a:endParaRPr lang="en-GB" sz="1600" dirty="0" smtClean="0"/>
        </a:p>
        <a:p>
          <a:endParaRPr lang="en-GB" sz="1600" dirty="0" smtClean="0"/>
        </a:p>
        <a:p>
          <a:endParaRPr lang="en-GB" sz="1600" dirty="0" smtClean="0"/>
        </a:p>
        <a:p>
          <a:r>
            <a:rPr lang="en-GB" sz="1600" dirty="0" smtClean="0"/>
            <a:t>Boards Ready</a:t>
          </a:r>
          <a:endParaRPr lang="en-GB" sz="1600" dirty="0"/>
        </a:p>
      </dgm:t>
    </dgm:pt>
    <dgm:pt modelId="{C7224111-6FB6-4F3D-9DE7-3E234B16DA0C}" type="sibTrans" cxnId="{9C4E7257-4C02-4409-BF81-AEA9E6AC5949}">
      <dgm:prSet/>
      <dgm:spPr/>
      <dgm:t>
        <a:bodyPr/>
        <a:lstStyle/>
        <a:p>
          <a:endParaRPr lang="en-GB"/>
        </a:p>
      </dgm:t>
    </dgm:pt>
    <dgm:pt modelId="{FC201454-4434-4C08-B006-AB777DD2FDC2}" type="parTrans" cxnId="{9C4E7257-4C02-4409-BF81-AEA9E6AC5949}">
      <dgm:prSet/>
      <dgm:spPr/>
      <dgm:t>
        <a:bodyPr/>
        <a:lstStyle/>
        <a:p>
          <a:endParaRPr lang="en-GB"/>
        </a:p>
      </dgm:t>
    </dgm:pt>
    <dgm:pt modelId="{DB9DEF40-B05C-4CA4-8E43-85AE458B13D0}" type="pres">
      <dgm:prSet presAssocID="{D982CB26-0F62-4430-97D0-3280B89397F4}" presName="linearFlow" presStyleCnt="0">
        <dgm:presLayoutVars>
          <dgm:resizeHandles val="exact"/>
        </dgm:presLayoutVars>
      </dgm:prSet>
      <dgm:spPr/>
    </dgm:pt>
    <dgm:pt modelId="{E9216759-E12C-4B04-BD93-17FE16385B13}" type="pres">
      <dgm:prSet presAssocID="{1FF74AB0-D772-402B-B53B-F772328C4F18}" presName="node" presStyleLbl="node1" presStyleIdx="0" presStyleCnt="4" custScaleX="152541" custScaleY="474017">
        <dgm:presLayoutVars>
          <dgm:bulletEnabled val="1"/>
        </dgm:presLayoutVars>
      </dgm:prSet>
      <dgm:spPr/>
      <dgm:t>
        <a:bodyPr/>
        <a:lstStyle/>
        <a:p>
          <a:endParaRPr lang="en-GB"/>
        </a:p>
      </dgm:t>
    </dgm:pt>
    <dgm:pt modelId="{E7AE764C-6D72-4CBD-968F-25ACA1869B5A}" type="pres">
      <dgm:prSet presAssocID="{C7224111-6FB6-4F3D-9DE7-3E234B16DA0C}" presName="sibTrans" presStyleLbl="sibTrans2D1" presStyleIdx="0" presStyleCnt="3"/>
      <dgm:spPr/>
      <dgm:t>
        <a:bodyPr/>
        <a:lstStyle/>
        <a:p>
          <a:endParaRPr lang="en-GB"/>
        </a:p>
      </dgm:t>
    </dgm:pt>
    <dgm:pt modelId="{CAE0F1EB-3930-4BC3-95B1-F23B8174797D}" type="pres">
      <dgm:prSet presAssocID="{C7224111-6FB6-4F3D-9DE7-3E234B16DA0C}" presName="connectorText" presStyleLbl="sibTrans2D1" presStyleIdx="0" presStyleCnt="3"/>
      <dgm:spPr/>
      <dgm:t>
        <a:bodyPr/>
        <a:lstStyle/>
        <a:p>
          <a:endParaRPr lang="en-GB"/>
        </a:p>
      </dgm:t>
    </dgm:pt>
    <dgm:pt modelId="{57345246-BBD6-479F-8246-67A4BB029CDF}" type="pres">
      <dgm:prSet presAssocID="{ED537E94-4F83-4CFA-9E9D-BD1D08C6E875}" presName="node" presStyleLbl="node1" presStyleIdx="1" presStyleCnt="4" custScaleX="138881" custScaleY="96438">
        <dgm:presLayoutVars>
          <dgm:bulletEnabled val="1"/>
        </dgm:presLayoutVars>
      </dgm:prSet>
      <dgm:spPr/>
      <dgm:t>
        <a:bodyPr/>
        <a:lstStyle/>
        <a:p>
          <a:endParaRPr lang="en-GB"/>
        </a:p>
      </dgm:t>
    </dgm:pt>
    <dgm:pt modelId="{E121906F-2409-4D4E-9A40-9C2D2691F7B3}" type="pres">
      <dgm:prSet presAssocID="{BD6E2276-F477-49EC-9AE3-AE5BC8BBD5C9}" presName="sibTrans" presStyleLbl="sibTrans2D1" presStyleIdx="1" presStyleCnt="3"/>
      <dgm:spPr/>
      <dgm:t>
        <a:bodyPr/>
        <a:lstStyle/>
        <a:p>
          <a:endParaRPr lang="en-GB"/>
        </a:p>
      </dgm:t>
    </dgm:pt>
    <dgm:pt modelId="{88F14D5D-E3B6-4945-A3B5-6B4E22A57BB2}" type="pres">
      <dgm:prSet presAssocID="{BD6E2276-F477-49EC-9AE3-AE5BC8BBD5C9}" presName="connectorText" presStyleLbl="sibTrans2D1" presStyleIdx="1" presStyleCnt="3"/>
      <dgm:spPr/>
      <dgm:t>
        <a:bodyPr/>
        <a:lstStyle/>
        <a:p>
          <a:endParaRPr lang="en-GB"/>
        </a:p>
      </dgm:t>
    </dgm:pt>
    <dgm:pt modelId="{CA340779-BE2C-4DC7-9302-EA66017225BC}" type="pres">
      <dgm:prSet presAssocID="{52E30F6C-8168-44FA-A893-06B62AA067F7}" presName="node" presStyleLbl="node1" presStyleIdx="2" presStyleCnt="4" custScaleX="130592" custScaleY="77688">
        <dgm:presLayoutVars>
          <dgm:bulletEnabled val="1"/>
        </dgm:presLayoutVars>
      </dgm:prSet>
      <dgm:spPr/>
      <dgm:t>
        <a:bodyPr/>
        <a:lstStyle/>
        <a:p>
          <a:endParaRPr lang="en-GB"/>
        </a:p>
      </dgm:t>
    </dgm:pt>
    <dgm:pt modelId="{BC37426E-028B-401D-AA4B-B9C9507ACC3D}" type="pres">
      <dgm:prSet presAssocID="{BA8618DC-9E84-4C59-9FC8-6583905E89F9}" presName="sibTrans" presStyleLbl="sibTrans2D1" presStyleIdx="2" presStyleCnt="3"/>
      <dgm:spPr/>
      <dgm:t>
        <a:bodyPr/>
        <a:lstStyle/>
        <a:p>
          <a:endParaRPr lang="en-GB"/>
        </a:p>
      </dgm:t>
    </dgm:pt>
    <dgm:pt modelId="{81FC2A2D-6F74-4FAA-99B3-2F2C4B6509BB}" type="pres">
      <dgm:prSet presAssocID="{BA8618DC-9E84-4C59-9FC8-6583905E89F9}" presName="connectorText" presStyleLbl="sibTrans2D1" presStyleIdx="2" presStyleCnt="3"/>
      <dgm:spPr/>
      <dgm:t>
        <a:bodyPr/>
        <a:lstStyle/>
        <a:p>
          <a:endParaRPr lang="en-GB"/>
        </a:p>
      </dgm:t>
    </dgm:pt>
    <dgm:pt modelId="{37A8C9A4-0C7A-41B1-82B4-16B18725643B}" type="pres">
      <dgm:prSet presAssocID="{D83871CF-0E50-47E5-922D-9467E340E8E7}" presName="node" presStyleLbl="node1" presStyleIdx="3" presStyleCnt="4" custScaleX="129303" custScaleY="41926">
        <dgm:presLayoutVars>
          <dgm:bulletEnabled val="1"/>
        </dgm:presLayoutVars>
      </dgm:prSet>
      <dgm:spPr/>
      <dgm:t>
        <a:bodyPr/>
        <a:lstStyle/>
        <a:p>
          <a:endParaRPr lang="en-GB"/>
        </a:p>
      </dgm:t>
    </dgm:pt>
  </dgm:ptLst>
  <dgm:cxnLst>
    <dgm:cxn modelId="{434F232D-A341-4EB3-841F-6591A5B6B70B}" type="presOf" srcId="{BA8618DC-9E84-4C59-9FC8-6583905E89F9}" destId="{BC37426E-028B-401D-AA4B-B9C9507ACC3D}" srcOrd="0" destOrd="0" presId="urn:microsoft.com/office/officeart/2005/8/layout/process2"/>
    <dgm:cxn modelId="{A4B4CA9E-221B-4852-88EA-E3D2003039DA}" type="presOf" srcId="{52E30F6C-8168-44FA-A893-06B62AA067F7}" destId="{CA340779-BE2C-4DC7-9302-EA66017225BC}" srcOrd="0" destOrd="0" presId="urn:microsoft.com/office/officeart/2005/8/layout/process2"/>
    <dgm:cxn modelId="{5E6D0A72-D03F-47C9-91F8-EE5BF4E453CB}" type="presOf" srcId="{D83871CF-0E50-47E5-922D-9467E340E8E7}" destId="{37A8C9A4-0C7A-41B1-82B4-16B18725643B}" srcOrd="0" destOrd="0" presId="urn:microsoft.com/office/officeart/2005/8/layout/process2"/>
    <dgm:cxn modelId="{9C4E7257-4C02-4409-BF81-AEA9E6AC5949}" srcId="{D982CB26-0F62-4430-97D0-3280B89397F4}" destId="{1FF74AB0-D772-402B-B53B-F772328C4F18}" srcOrd="0" destOrd="0" parTransId="{FC201454-4434-4C08-B006-AB777DD2FDC2}" sibTransId="{C7224111-6FB6-4F3D-9DE7-3E234B16DA0C}"/>
    <dgm:cxn modelId="{5637607B-5278-4643-909A-1F00AFB0670A}" type="presOf" srcId="{BD6E2276-F477-49EC-9AE3-AE5BC8BBD5C9}" destId="{E121906F-2409-4D4E-9A40-9C2D2691F7B3}" srcOrd="0" destOrd="0" presId="urn:microsoft.com/office/officeart/2005/8/layout/process2"/>
    <dgm:cxn modelId="{DAFF0307-EF73-4F7E-8343-D20C2FB4D483}" srcId="{D982CB26-0F62-4430-97D0-3280B89397F4}" destId="{52E30F6C-8168-44FA-A893-06B62AA067F7}" srcOrd="2" destOrd="0" parTransId="{9309D233-7011-449D-AAFD-E785F63FC2E0}" sibTransId="{BA8618DC-9E84-4C59-9FC8-6583905E89F9}"/>
    <dgm:cxn modelId="{1750FDE9-C874-4F89-859D-F9DC36AF5FCE}" srcId="{D982CB26-0F62-4430-97D0-3280B89397F4}" destId="{D83871CF-0E50-47E5-922D-9467E340E8E7}" srcOrd="3" destOrd="0" parTransId="{4A431312-B73A-4A51-A74C-7C37CAC90C82}" sibTransId="{6C149E7C-63F7-418B-B0EA-3F64223C1E72}"/>
    <dgm:cxn modelId="{268FF34B-4CE4-4449-84B7-A90FB1488138}" type="presOf" srcId="{ED537E94-4F83-4CFA-9E9D-BD1D08C6E875}" destId="{57345246-BBD6-479F-8246-67A4BB029CDF}" srcOrd="0" destOrd="0" presId="urn:microsoft.com/office/officeart/2005/8/layout/process2"/>
    <dgm:cxn modelId="{6F925BD5-7A61-48AA-8A4E-232F7E8E206A}" type="presOf" srcId="{BD6E2276-F477-49EC-9AE3-AE5BC8BBD5C9}" destId="{88F14D5D-E3B6-4945-A3B5-6B4E22A57BB2}" srcOrd="1" destOrd="0" presId="urn:microsoft.com/office/officeart/2005/8/layout/process2"/>
    <dgm:cxn modelId="{E4F0A22C-92BA-4BDC-ADF3-4651319A5454}" type="presOf" srcId="{1FF74AB0-D772-402B-B53B-F772328C4F18}" destId="{E9216759-E12C-4B04-BD93-17FE16385B13}" srcOrd="0" destOrd="0" presId="urn:microsoft.com/office/officeart/2005/8/layout/process2"/>
    <dgm:cxn modelId="{10A738BC-2F60-4DA2-B490-562AFF3D4B22}" srcId="{D982CB26-0F62-4430-97D0-3280B89397F4}" destId="{ED537E94-4F83-4CFA-9E9D-BD1D08C6E875}" srcOrd="1" destOrd="0" parTransId="{AB645F34-5E19-4505-A32E-6720C98D9C7E}" sibTransId="{BD6E2276-F477-49EC-9AE3-AE5BC8BBD5C9}"/>
    <dgm:cxn modelId="{9CEDC2C9-F7FA-48DA-94EB-2A9642AA4741}" type="presOf" srcId="{C7224111-6FB6-4F3D-9DE7-3E234B16DA0C}" destId="{E7AE764C-6D72-4CBD-968F-25ACA1869B5A}" srcOrd="0" destOrd="0" presId="urn:microsoft.com/office/officeart/2005/8/layout/process2"/>
    <dgm:cxn modelId="{F073B791-0131-4302-B629-C842806B4185}" type="presOf" srcId="{BA8618DC-9E84-4C59-9FC8-6583905E89F9}" destId="{81FC2A2D-6F74-4FAA-99B3-2F2C4B6509BB}" srcOrd="1" destOrd="0" presId="urn:microsoft.com/office/officeart/2005/8/layout/process2"/>
    <dgm:cxn modelId="{851D3A87-54F3-4465-B91C-FF999C56A35A}" type="presOf" srcId="{C7224111-6FB6-4F3D-9DE7-3E234B16DA0C}" destId="{CAE0F1EB-3930-4BC3-95B1-F23B8174797D}" srcOrd="1" destOrd="0" presId="urn:microsoft.com/office/officeart/2005/8/layout/process2"/>
    <dgm:cxn modelId="{4500A1A0-347B-4EE6-80D3-312B2C176F5D}" type="presOf" srcId="{D982CB26-0F62-4430-97D0-3280B89397F4}" destId="{DB9DEF40-B05C-4CA4-8E43-85AE458B13D0}" srcOrd="0" destOrd="0" presId="urn:microsoft.com/office/officeart/2005/8/layout/process2"/>
    <dgm:cxn modelId="{9473A850-89B8-4FC3-8C47-E1823ED8365A}" type="presParOf" srcId="{DB9DEF40-B05C-4CA4-8E43-85AE458B13D0}" destId="{E9216759-E12C-4B04-BD93-17FE16385B13}" srcOrd="0" destOrd="0" presId="urn:microsoft.com/office/officeart/2005/8/layout/process2"/>
    <dgm:cxn modelId="{5A19024B-CC4E-4E43-B6B8-CB4F01C8B8A1}" type="presParOf" srcId="{DB9DEF40-B05C-4CA4-8E43-85AE458B13D0}" destId="{E7AE764C-6D72-4CBD-968F-25ACA1869B5A}" srcOrd="1" destOrd="0" presId="urn:microsoft.com/office/officeart/2005/8/layout/process2"/>
    <dgm:cxn modelId="{4CBDEE83-7DE9-45F4-87CD-0F92BBC784BD}" type="presParOf" srcId="{E7AE764C-6D72-4CBD-968F-25ACA1869B5A}" destId="{CAE0F1EB-3930-4BC3-95B1-F23B8174797D}" srcOrd="0" destOrd="0" presId="urn:microsoft.com/office/officeart/2005/8/layout/process2"/>
    <dgm:cxn modelId="{61E6FD82-A956-456C-87A3-D28F3D5013FE}" type="presParOf" srcId="{DB9DEF40-B05C-4CA4-8E43-85AE458B13D0}" destId="{57345246-BBD6-479F-8246-67A4BB029CDF}" srcOrd="2" destOrd="0" presId="urn:microsoft.com/office/officeart/2005/8/layout/process2"/>
    <dgm:cxn modelId="{1BB2C624-A06F-456E-95A4-B34B9661E40C}" type="presParOf" srcId="{DB9DEF40-B05C-4CA4-8E43-85AE458B13D0}" destId="{E121906F-2409-4D4E-9A40-9C2D2691F7B3}" srcOrd="3" destOrd="0" presId="urn:microsoft.com/office/officeart/2005/8/layout/process2"/>
    <dgm:cxn modelId="{52EEA956-AD13-439A-8C74-235722505C75}" type="presParOf" srcId="{E121906F-2409-4D4E-9A40-9C2D2691F7B3}" destId="{88F14D5D-E3B6-4945-A3B5-6B4E22A57BB2}" srcOrd="0" destOrd="0" presId="urn:microsoft.com/office/officeart/2005/8/layout/process2"/>
    <dgm:cxn modelId="{F731881A-5E6A-46D0-89B3-D40370DA24CA}" type="presParOf" srcId="{DB9DEF40-B05C-4CA4-8E43-85AE458B13D0}" destId="{CA340779-BE2C-4DC7-9302-EA66017225BC}" srcOrd="4" destOrd="0" presId="urn:microsoft.com/office/officeart/2005/8/layout/process2"/>
    <dgm:cxn modelId="{F54CE70A-DAD1-46D6-A50C-3892B26C89F3}" type="presParOf" srcId="{DB9DEF40-B05C-4CA4-8E43-85AE458B13D0}" destId="{BC37426E-028B-401D-AA4B-B9C9507ACC3D}" srcOrd="5" destOrd="0" presId="urn:microsoft.com/office/officeart/2005/8/layout/process2"/>
    <dgm:cxn modelId="{0E94F8EB-9773-4DDD-9545-F68BCB408D6C}" type="presParOf" srcId="{BC37426E-028B-401D-AA4B-B9C9507ACC3D}" destId="{81FC2A2D-6F74-4FAA-99B3-2F2C4B6509BB}" srcOrd="0" destOrd="0" presId="urn:microsoft.com/office/officeart/2005/8/layout/process2"/>
    <dgm:cxn modelId="{C142D35D-2F96-456E-A29C-1415877FBB3E}" type="presParOf" srcId="{DB9DEF40-B05C-4CA4-8E43-85AE458B13D0}" destId="{37A8C9A4-0C7A-41B1-82B4-16B18725643B}" srcOrd="6" destOrd="0" presId="urn:microsoft.com/office/officeart/2005/8/layout/process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A701A6E-D180-4F91-BD06-0B30336D809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7D139DDC-D5CE-4978-A02E-C268BCF28E0E}">
      <dgm:prSet/>
      <dgm:spPr/>
      <dgm:t>
        <a:bodyPr/>
        <a:lstStyle/>
        <a:p>
          <a:pPr rtl="0"/>
          <a:r>
            <a:rPr lang="en-US" dirty="0" smtClean="0"/>
            <a:t>Costs</a:t>
          </a:r>
          <a:endParaRPr lang="en-US" dirty="0"/>
        </a:p>
      </dgm:t>
    </dgm:pt>
    <dgm:pt modelId="{283E8B13-BE05-4421-85B4-EED6AAF4AFFB}" type="parTrans" cxnId="{44BE32A9-208D-4748-AB24-921F17BCD77A}">
      <dgm:prSet/>
      <dgm:spPr/>
      <dgm:t>
        <a:bodyPr/>
        <a:lstStyle/>
        <a:p>
          <a:endParaRPr lang="en-US"/>
        </a:p>
      </dgm:t>
    </dgm:pt>
    <dgm:pt modelId="{8D1E55D2-F36A-4EE4-912C-65607699AB73}" type="sibTrans" cxnId="{44BE32A9-208D-4748-AB24-921F17BCD77A}">
      <dgm:prSet/>
      <dgm:spPr/>
      <dgm:t>
        <a:bodyPr/>
        <a:lstStyle/>
        <a:p>
          <a:endParaRPr lang="en-US"/>
        </a:p>
      </dgm:t>
    </dgm:pt>
    <dgm:pt modelId="{9BE2F1DD-8843-4D64-9D30-F3F42C9E1978}">
      <dgm:prSet/>
      <dgm:spPr/>
      <dgm:t>
        <a:bodyPr/>
        <a:lstStyle/>
        <a:p>
          <a:pPr rtl="0"/>
          <a:r>
            <a:rPr lang="en-US" dirty="0" smtClean="0"/>
            <a:t>Material and Components</a:t>
          </a:r>
          <a:endParaRPr lang="en-US" dirty="0"/>
        </a:p>
      </dgm:t>
    </dgm:pt>
    <dgm:pt modelId="{020878A3-C3CF-4694-97DC-E067C330F1E8}" type="parTrans" cxnId="{83A3E2CF-0AF4-4350-9F94-E110A686A0C2}">
      <dgm:prSet/>
      <dgm:spPr/>
      <dgm:t>
        <a:bodyPr/>
        <a:lstStyle/>
        <a:p>
          <a:endParaRPr lang="en-US"/>
        </a:p>
      </dgm:t>
    </dgm:pt>
    <dgm:pt modelId="{4728A48C-8D07-4F11-952A-E0C2D207ED22}" type="sibTrans" cxnId="{83A3E2CF-0AF4-4350-9F94-E110A686A0C2}">
      <dgm:prSet/>
      <dgm:spPr/>
      <dgm:t>
        <a:bodyPr/>
        <a:lstStyle/>
        <a:p>
          <a:endParaRPr lang="en-US"/>
        </a:p>
      </dgm:t>
    </dgm:pt>
    <dgm:pt modelId="{A921C4C1-E861-4002-A0A6-57543BF3D161}">
      <dgm:prSet/>
      <dgm:spPr/>
      <dgm:t>
        <a:bodyPr/>
        <a:lstStyle/>
        <a:p>
          <a:pPr rtl="0"/>
          <a:r>
            <a:rPr lang="en-US" dirty="0" smtClean="0"/>
            <a:t>Personnel and Time</a:t>
          </a:r>
          <a:endParaRPr lang="en-US" dirty="0"/>
        </a:p>
      </dgm:t>
    </dgm:pt>
    <dgm:pt modelId="{6CF6ABF8-6CE4-478C-9060-316C73153754}" type="parTrans" cxnId="{C463F59B-1BAF-4390-AAFA-73FB1441B790}">
      <dgm:prSet/>
      <dgm:spPr/>
      <dgm:t>
        <a:bodyPr/>
        <a:lstStyle/>
        <a:p>
          <a:endParaRPr lang="en-US"/>
        </a:p>
      </dgm:t>
    </dgm:pt>
    <dgm:pt modelId="{6BD1ADDB-A354-4D94-8E7F-F3A65A6A2F47}" type="sibTrans" cxnId="{C463F59B-1BAF-4390-AAFA-73FB1441B790}">
      <dgm:prSet/>
      <dgm:spPr/>
      <dgm:t>
        <a:bodyPr/>
        <a:lstStyle/>
        <a:p>
          <a:endParaRPr lang="en-US"/>
        </a:p>
      </dgm:t>
    </dgm:pt>
    <dgm:pt modelId="{43C4263B-7CE2-4ABA-A1B6-F56CF9587853}">
      <dgm:prSet/>
      <dgm:spPr/>
      <dgm:t>
        <a:bodyPr/>
        <a:lstStyle/>
        <a:p>
          <a:pPr rtl="0"/>
          <a:r>
            <a:rPr lang="en-US" dirty="0" smtClean="0"/>
            <a:t>Opportunity Costs</a:t>
          </a:r>
          <a:endParaRPr lang="en-US" dirty="0"/>
        </a:p>
      </dgm:t>
    </dgm:pt>
    <dgm:pt modelId="{38282284-4AF1-4597-B5C4-E1F37E72F524}" type="parTrans" cxnId="{1BD2471E-B6C9-405D-B6AF-1FC80DBA5DEB}">
      <dgm:prSet/>
      <dgm:spPr/>
      <dgm:t>
        <a:bodyPr/>
        <a:lstStyle/>
        <a:p>
          <a:endParaRPr lang="en-US"/>
        </a:p>
      </dgm:t>
    </dgm:pt>
    <dgm:pt modelId="{88CE18F0-6629-4E93-9D5B-3D06BCE559A2}" type="sibTrans" cxnId="{1BD2471E-B6C9-405D-B6AF-1FC80DBA5DEB}">
      <dgm:prSet/>
      <dgm:spPr/>
      <dgm:t>
        <a:bodyPr/>
        <a:lstStyle/>
        <a:p>
          <a:endParaRPr lang="en-US"/>
        </a:p>
      </dgm:t>
    </dgm:pt>
    <dgm:pt modelId="{20E437B5-B949-4FF5-B410-C894CCF6664D}">
      <dgm:prSet/>
      <dgm:spPr/>
      <dgm:t>
        <a:bodyPr/>
        <a:lstStyle/>
        <a:p>
          <a:pPr rtl="0"/>
          <a:r>
            <a:rPr lang="en-US" dirty="0" smtClean="0"/>
            <a:t>Yield</a:t>
          </a:r>
          <a:endParaRPr lang="en-US" dirty="0"/>
        </a:p>
      </dgm:t>
    </dgm:pt>
    <dgm:pt modelId="{CC53F8F5-7F28-4457-8552-966519706029}" type="parTrans" cxnId="{10EC7717-DC71-4E55-900D-D4FFB0AE8479}">
      <dgm:prSet/>
      <dgm:spPr/>
      <dgm:t>
        <a:bodyPr/>
        <a:lstStyle/>
        <a:p>
          <a:endParaRPr lang="en-US"/>
        </a:p>
      </dgm:t>
    </dgm:pt>
    <dgm:pt modelId="{99FD5246-8769-4A9A-ACAD-6A7961647967}" type="sibTrans" cxnId="{10EC7717-DC71-4E55-900D-D4FFB0AE8479}">
      <dgm:prSet/>
      <dgm:spPr/>
      <dgm:t>
        <a:bodyPr/>
        <a:lstStyle/>
        <a:p>
          <a:endParaRPr lang="en-US"/>
        </a:p>
      </dgm:t>
    </dgm:pt>
    <dgm:pt modelId="{268638C2-BD09-40E6-B022-50CD094425A2}">
      <dgm:prSet/>
      <dgm:spPr/>
      <dgm:t>
        <a:bodyPr/>
        <a:lstStyle/>
        <a:p>
          <a:pPr rtl="0"/>
          <a:r>
            <a:rPr lang="en-US" dirty="0" smtClean="0"/>
            <a:t>Test</a:t>
          </a:r>
          <a:endParaRPr lang="en-US" dirty="0"/>
        </a:p>
      </dgm:t>
    </dgm:pt>
    <dgm:pt modelId="{8B4822C9-9F45-4750-9486-802711BBD736}" type="parTrans" cxnId="{66C0AB4E-3995-436B-BA26-70BDBEE6C9DB}">
      <dgm:prSet/>
      <dgm:spPr/>
      <dgm:t>
        <a:bodyPr/>
        <a:lstStyle/>
        <a:p>
          <a:endParaRPr lang="en-US"/>
        </a:p>
      </dgm:t>
    </dgm:pt>
    <dgm:pt modelId="{B3E90118-44A8-43FF-9218-C86AD288ECB3}" type="sibTrans" cxnId="{66C0AB4E-3995-436B-BA26-70BDBEE6C9DB}">
      <dgm:prSet/>
      <dgm:spPr/>
      <dgm:t>
        <a:bodyPr/>
        <a:lstStyle/>
        <a:p>
          <a:endParaRPr lang="en-US"/>
        </a:p>
      </dgm:t>
    </dgm:pt>
    <dgm:pt modelId="{CACA485F-3BA8-4DA4-B92E-F7070110090F}">
      <dgm:prSet/>
      <dgm:spPr/>
      <dgm:t>
        <a:bodyPr/>
        <a:lstStyle/>
        <a:p>
          <a:pPr rtl="0"/>
          <a:r>
            <a:rPr lang="en-US" dirty="0" smtClean="0"/>
            <a:t>Wastage over Time</a:t>
          </a:r>
          <a:endParaRPr lang="en-US" dirty="0"/>
        </a:p>
      </dgm:t>
    </dgm:pt>
    <dgm:pt modelId="{44206431-91EB-4E3E-84FA-299995F40505}" type="parTrans" cxnId="{BF76C2EC-9354-4B02-B845-810B11CC5BE3}">
      <dgm:prSet/>
      <dgm:spPr/>
      <dgm:t>
        <a:bodyPr/>
        <a:lstStyle/>
        <a:p>
          <a:endParaRPr lang="en-US"/>
        </a:p>
      </dgm:t>
    </dgm:pt>
    <dgm:pt modelId="{C02EEBE7-4F41-444D-AD90-5F0AA4274DE6}" type="sibTrans" cxnId="{BF76C2EC-9354-4B02-B845-810B11CC5BE3}">
      <dgm:prSet/>
      <dgm:spPr/>
      <dgm:t>
        <a:bodyPr/>
        <a:lstStyle/>
        <a:p>
          <a:endParaRPr lang="en-US"/>
        </a:p>
      </dgm:t>
    </dgm:pt>
    <dgm:pt modelId="{59BD6363-77B1-4AAB-AACB-C3109B17DCE2}">
      <dgm:prSet/>
      <dgm:spPr/>
      <dgm:t>
        <a:bodyPr/>
        <a:lstStyle/>
        <a:p>
          <a:pPr rtl="0"/>
          <a:r>
            <a:rPr lang="en-US" dirty="0" smtClean="0"/>
            <a:t>Support and Documentation</a:t>
          </a:r>
          <a:endParaRPr lang="en-US" dirty="0"/>
        </a:p>
      </dgm:t>
    </dgm:pt>
    <dgm:pt modelId="{D59DAF5B-ED4B-4A4B-BE59-A98C6641D552}" type="parTrans" cxnId="{AE2C8F9C-8462-4622-9EF7-37D7BDCCB42C}">
      <dgm:prSet/>
      <dgm:spPr/>
      <dgm:t>
        <a:bodyPr/>
        <a:lstStyle/>
        <a:p>
          <a:endParaRPr lang="en-US"/>
        </a:p>
      </dgm:t>
    </dgm:pt>
    <dgm:pt modelId="{A56AEE39-AAFA-477C-90F1-5BAE0D0CAF25}" type="sibTrans" cxnId="{AE2C8F9C-8462-4622-9EF7-37D7BDCCB42C}">
      <dgm:prSet/>
      <dgm:spPr/>
      <dgm:t>
        <a:bodyPr/>
        <a:lstStyle/>
        <a:p>
          <a:endParaRPr lang="en-US"/>
        </a:p>
      </dgm:t>
    </dgm:pt>
    <dgm:pt modelId="{661B1F2D-FD0E-40CA-899F-B3C7836003FB}">
      <dgm:prSet/>
      <dgm:spPr/>
      <dgm:t>
        <a:bodyPr/>
        <a:lstStyle/>
        <a:p>
          <a:pPr rtl="0"/>
          <a:r>
            <a:rPr lang="en-US" dirty="0" smtClean="0"/>
            <a:t>Risks</a:t>
          </a:r>
          <a:endParaRPr lang="en-US" dirty="0"/>
        </a:p>
      </dgm:t>
    </dgm:pt>
    <dgm:pt modelId="{5EDF9F40-0383-4A68-B622-8A70B90BA378}" type="parTrans" cxnId="{EFB4C8C6-CCE8-4D1C-AB8D-7088E31C3E78}">
      <dgm:prSet/>
      <dgm:spPr/>
      <dgm:t>
        <a:bodyPr/>
        <a:lstStyle/>
        <a:p>
          <a:endParaRPr lang="en-US"/>
        </a:p>
      </dgm:t>
    </dgm:pt>
    <dgm:pt modelId="{0D034347-980A-4598-9D55-12966F473545}" type="sibTrans" cxnId="{EFB4C8C6-CCE8-4D1C-AB8D-7088E31C3E78}">
      <dgm:prSet/>
      <dgm:spPr/>
      <dgm:t>
        <a:bodyPr/>
        <a:lstStyle/>
        <a:p>
          <a:endParaRPr lang="en-US"/>
        </a:p>
      </dgm:t>
    </dgm:pt>
    <dgm:pt modelId="{B3326FA6-94F2-4FE6-B715-F3DDCA626688}">
      <dgm:prSet/>
      <dgm:spPr/>
      <dgm:t>
        <a:bodyPr/>
        <a:lstStyle/>
        <a:p>
          <a:pPr rtl="0"/>
          <a:r>
            <a:rPr lang="en-US" dirty="0" smtClean="0"/>
            <a:t>Schedule Effects</a:t>
          </a:r>
          <a:endParaRPr lang="en-US" dirty="0"/>
        </a:p>
      </dgm:t>
    </dgm:pt>
    <dgm:pt modelId="{8ECBC46C-7A60-43DC-993F-3BC7D146F01B}" type="parTrans" cxnId="{B0A890BC-F9B7-467E-AC80-88579CBE9B27}">
      <dgm:prSet/>
      <dgm:spPr/>
      <dgm:t>
        <a:bodyPr/>
        <a:lstStyle/>
        <a:p>
          <a:endParaRPr lang="en-US"/>
        </a:p>
      </dgm:t>
    </dgm:pt>
    <dgm:pt modelId="{630AB46A-C73A-46D1-8AFF-94494408C64A}" type="sibTrans" cxnId="{B0A890BC-F9B7-467E-AC80-88579CBE9B27}">
      <dgm:prSet/>
      <dgm:spPr/>
      <dgm:t>
        <a:bodyPr/>
        <a:lstStyle/>
        <a:p>
          <a:endParaRPr lang="en-US"/>
        </a:p>
      </dgm:t>
    </dgm:pt>
    <dgm:pt modelId="{11B3D9C6-A43F-46AE-B12C-3F4ACB430CE8}">
      <dgm:prSet/>
      <dgm:spPr/>
      <dgm:t>
        <a:bodyPr/>
        <a:lstStyle/>
        <a:p>
          <a:pPr rtl="0"/>
          <a:r>
            <a:rPr lang="en-US" dirty="0" smtClean="0"/>
            <a:t>Risk to ASIC Success</a:t>
          </a:r>
          <a:endParaRPr lang="en-US" dirty="0"/>
        </a:p>
      </dgm:t>
    </dgm:pt>
    <dgm:pt modelId="{5031FD90-ACD9-406A-B8CB-23225C54FDF4}" type="parTrans" cxnId="{97072E8C-FAD2-432E-BD2D-6E9863063349}">
      <dgm:prSet/>
      <dgm:spPr/>
      <dgm:t>
        <a:bodyPr/>
        <a:lstStyle/>
        <a:p>
          <a:endParaRPr lang="en-US"/>
        </a:p>
      </dgm:t>
    </dgm:pt>
    <dgm:pt modelId="{CE6C93CB-6943-433E-BC85-8F7F8CE39353}" type="sibTrans" cxnId="{97072E8C-FAD2-432E-BD2D-6E9863063349}">
      <dgm:prSet/>
      <dgm:spPr/>
      <dgm:t>
        <a:bodyPr/>
        <a:lstStyle/>
        <a:p>
          <a:endParaRPr lang="en-US"/>
        </a:p>
      </dgm:t>
    </dgm:pt>
    <dgm:pt modelId="{A460EC16-6938-419E-9EE6-E304DFC0D26A}" type="pres">
      <dgm:prSet presAssocID="{CA701A6E-D180-4F91-BD06-0B30336D809C}" presName="linear" presStyleCnt="0">
        <dgm:presLayoutVars>
          <dgm:animLvl val="lvl"/>
          <dgm:resizeHandles val="exact"/>
        </dgm:presLayoutVars>
      </dgm:prSet>
      <dgm:spPr/>
    </dgm:pt>
    <dgm:pt modelId="{F49A6427-1246-403B-8DBA-181C1C7A1F1E}" type="pres">
      <dgm:prSet presAssocID="{7D139DDC-D5CE-4978-A02E-C268BCF28E0E}" presName="parentText" presStyleLbl="node1" presStyleIdx="0" presStyleCnt="2">
        <dgm:presLayoutVars>
          <dgm:chMax val="0"/>
          <dgm:bulletEnabled val="1"/>
        </dgm:presLayoutVars>
      </dgm:prSet>
      <dgm:spPr/>
    </dgm:pt>
    <dgm:pt modelId="{586C88B8-83BA-464D-8582-ED0934CFF159}" type="pres">
      <dgm:prSet presAssocID="{7D139DDC-D5CE-4978-A02E-C268BCF28E0E}" presName="childText" presStyleLbl="revTx" presStyleIdx="0" presStyleCnt="2">
        <dgm:presLayoutVars>
          <dgm:bulletEnabled val="1"/>
        </dgm:presLayoutVars>
      </dgm:prSet>
      <dgm:spPr/>
    </dgm:pt>
    <dgm:pt modelId="{A0B6AEAB-8E69-45E5-B380-D88E8CC4E8AC}" type="pres">
      <dgm:prSet presAssocID="{661B1F2D-FD0E-40CA-899F-B3C7836003FB}" presName="parentText" presStyleLbl="node1" presStyleIdx="1" presStyleCnt="2">
        <dgm:presLayoutVars>
          <dgm:chMax val="0"/>
          <dgm:bulletEnabled val="1"/>
        </dgm:presLayoutVars>
      </dgm:prSet>
      <dgm:spPr/>
    </dgm:pt>
    <dgm:pt modelId="{136B40AC-60C9-425E-8000-1607121F8E68}" type="pres">
      <dgm:prSet presAssocID="{661B1F2D-FD0E-40CA-899F-B3C7836003FB}" presName="childText" presStyleLbl="revTx" presStyleIdx="1" presStyleCnt="2">
        <dgm:presLayoutVars>
          <dgm:bulletEnabled val="1"/>
        </dgm:presLayoutVars>
      </dgm:prSet>
      <dgm:spPr/>
    </dgm:pt>
  </dgm:ptLst>
  <dgm:cxnLst>
    <dgm:cxn modelId="{83A3E2CF-0AF4-4350-9F94-E110A686A0C2}" srcId="{7D139DDC-D5CE-4978-A02E-C268BCF28E0E}" destId="{9BE2F1DD-8843-4D64-9D30-F3F42C9E1978}" srcOrd="0" destOrd="0" parTransId="{020878A3-C3CF-4694-97DC-E067C330F1E8}" sibTransId="{4728A48C-8D07-4F11-952A-E0C2D207ED22}"/>
    <dgm:cxn modelId="{6F956DBD-D665-465E-82C2-41C10A771D66}" type="presOf" srcId="{268638C2-BD09-40E6-B022-50CD094425A2}" destId="{586C88B8-83BA-464D-8582-ED0934CFF159}" srcOrd="0" destOrd="4" presId="urn:microsoft.com/office/officeart/2005/8/layout/vList2"/>
    <dgm:cxn modelId="{44BE32A9-208D-4748-AB24-921F17BCD77A}" srcId="{CA701A6E-D180-4F91-BD06-0B30336D809C}" destId="{7D139DDC-D5CE-4978-A02E-C268BCF28E0E}" srcOrd="0" destOrd="0" parTransId="{283E8B13-BE05-4421-85B4-EED6AAF4AFFB}" sibTransId="{8D1E55D2-F36A-4EE4-912C-65607699AB73}"/>
    <dgm:cxn modelId="{97072E8C-FAD2-432E-BD2D-6E9863063349}" srcId="{661B1F2D-FD0E-40CA-899F-B3C7836003FB}" destId="{11B3D9C6-A43F-46AE-B12C-3F4ACB430CE8}" srcOrd="1" destOrd="0" parTransId="{5031FD90-ACD9-406A-B8CB-23225C54FDF4}" sibTransId="{CE6C93CB-6943-433E-BC85-8F7F8CE39353}"/>
    <dgm:cxn modelId="{5397017E-1CD3-4E10-84BD-D42513B8EAF9}" type="presOf" srcId="{43C4263B-7CE2-4ABA-A1B6-F56CF9587853}" destId="{586C88B8-83BA-464D-8582-ED0934CFF159}" srcOrd="0" destOrd="2" presId="urn:microsoft.com/office/officeart/2005/8/layout/vList2"/>
    <dgm:cxn modelId="{C8779DD7-0E65-4ABD-A74C-29E2AE9C924B}" type="presOf" srcId="{CA701A6E-D180-4F91-BD06-0B30336D809C}" destId="{A460EC16-6938-419E-9EE6-E304DFC0D26A}" srcOrd="0" destOrd="0" presId="urn:microsoft.com/office/officeart/2005/8/layout/vList2"/>
    <dgm:cxn modelId="{B0A890BC-F9B7-467E-AC80-88579CBE9B27}" srcId="{661B1F2D-FD0E-40CA-899F-B3C7836003FB}" destId="{B3326FA6-94F2-4FE6-B715-F3DDCA626688}" srcOrd="0" destOrd="0" parTransId="{8ECBC46C-7A60-43DC-993F-3BC7D146F01B}" sibTransId="{630AB46A-C73A-46D1-8AFF-94494408C64A}"/>
    <dgm:cxn modelId="{98DC8CC4-F3CE-4509-BFDB-9822FBD2921B}" type="presOf" srcId="{B3326FA6-94F2-4FE6-B715-F3DDCA626688}" destId="{136B40AC-60C9-425E-8000-1607121F8E68}" srcOrd="0" destOrd="0" presId="urn:microsoft.com/office/officeart/2005/8/layout/vList2"/>
    <dgm:cxn modelId="{B4A2C543-3359-4634-98A8-CB93ED27468A}" type="presOf" srcId="{A921C4C1-E861-4002-A0A6-57543BF3D161}" destId="{586C88B8-83BA-464D-8582-ED0934CFF159}" srcOrd="0" destOrd="1" presId="urn:microsoft.com/office/officeart/2005/8/layout/vList2"/>
    <dgm:cxn modelId="{FEC40039-61BF-4D21-8F85-89B2DFE10CEB}" type="presOf" srcId="{59BD6363-77B1-4AAB-AACB-C3109B17DCE2}" destId="{586C88B8-83BA-464D-8582-ED0934CFF159}" srcOrd="0" destOrd="6" presId="urn:microsoft.com/office/officeart/2005/8/layout/vList2"/>
    <dgm:cxn modelId="{1BD2471E-B6C9-405D-B6AF-1FC80DBA5DEB}" srcId="{7D139DDC-D5CE-4978-A02E-C268BCF28E0E}" destId="{43C4263B-7CE2-4ABA-A1B6-F56CF9587853}" srcOrd="2" destOrd="0" parTransId="{38282284-4AF1-4597-B5C4-E1F37E72F524}" sibTransId="{88CE18F0-6629-4E93-9D5B-3D06BCE559A2}"/>
    <dgm:cxn modelId="{2FA24ABE-9874-41FE-89CD-AEA99F5504D1}" type="presOf" srcId="{CACA485F-3BA8-4DA4-B92E-F7070110090F}" destId="{586C88B8-83BA-464D-8582-ED0934CFF159}" srcOrd="0" destOrd="5" presId="urn:microsoft.com/office/officeart/2005/8/layout/vList2"/>
    <dgm:cxn modelId="{C463F59B-1BAF-4390-AAFA-73FB1441B790}" srcId="{7D139DDC-D5CE-4978-A02E-C268BCF28E0E}" destId="{A921C4C1-E861-4002-A0A6-57543BF3D161}" srcOrd="1" destOrd="0" parTransId="{6CF6ABF8-6CE4-478C-9060-316C73153754}" sibTransId="{6BD1ADDB-A354-4D94-8E7F-F3A65A6A2F47}"/>
    <dgm:cxn modelId="{66C0AB4E-3995-436B-BA26-70BDBEE6C9DB}" srcId="{7D139DDC-D5CE-4978-A02E-C268BCF28E0E}" destId="{268638C2-BD09-40E6-B022-50CD094425A2}" srcOrd="4" destOrd="0" parTransId="{8B4822C9-9F45-4750-9486-802711BBD736}" sibTransId="{B3E90118-44A8-43FF-9218-C86AD288ECB3}"/>
    <dgm:cxn modelId="{98718860-E10F-4DCB-920C-B9F280444C80}" type="presOf" srcId="{7D139DDC-D5CE-4978-A02E-C268BCF28E0E}" destId="{F49A6427-1246-403B-8DBA-181C1C7A1F1E}" srcOrd="0" destOrd="0" presId="urn:microsoft.com/office/officeart/2005/8/layout/vList2"/>
    <dgm:cxn modelId="{10EC7717-DC71-4E55-900D-D4FFB0AE8479}" srcId="{7D139DDC-D5CE-4978-A02E-C268BCF28E0E}" destId="{20E437B5-B949-4FF5-B410-C894CCF6664D}" srcOrd="3" destOrd="0" parTransId="{CC53F8F5-7F28-4457-8552-966519706029}" sibTransId="{99FD5246-8769-4A9A-ACAD-6A7961647967}"/>
    <dgm:cxn modelId="{57650ED3-8B1E-4619-881D-45054CCD6496}" type="presOf" srcId="{9BE2F1DD-8843-4D64-9D30-F3F42C9E1978}" destId="{586C88B8-83BA-464D-8582-ED0934CFF159}" srcOrd="0" destOrd="0" presId="urn:microsoft.com/office/officeart/2005/8/layout/vList2"/>
    <dgm:cxn modelId="{EFB4C8C6-CCE8-4D1C-AB8D-7088E31C3E78}" srcId="{CA701A6E-D180-4F91-BD06-0B30336D809C}" destId="{661B1F2D-FD0E-40CA-899F-B3C7836003FB}" srcOrd="1" destOrd="0" parTransId="{5EDF9F40-0383-4A68-B622-8A70B90BA378}" sibTransId="{0D034347-980A-4598-9D55-12966F473545}"/>
    <dgm:cxn modelId="{B27574CB-86A3-4ECE-A7A2-02954686C190}" type="presOf" srcId="{11B3D9C6-A43F-46AE-B12C-3F4ACB430CE8}" destId="{136B40AC-60C9-425E-8000-1607121F8E68}" srcOrd="0" destOrd="1" presId="urn:microsoft.com/office/officeart/2005/8/layout/vList2"/>
    <dgm:cxn modelId="{51D1293C-57CB-45CC-95CE-DE88D349EC0C}" type="presOf" srcId="{20E437B5-B949-4FF5-B410-C894CCF6664D}" destId="{586C88B8-83BA-464D-8582-ED0934CFF159}" srcOrd="0" destOrd="3" presId="urn:microsoft.com/office/officeart/2005/8/layout/vList2"/>
    <dgm:cxn modelId="{D4A268E6-C7B0-4791-BB91-92558F618193}" type="presOf" srcId="{661B1F2D-FD0E-40CA-899F-B3C7836003FB}" destId="{A0B6AEAB-8E69-45E5-B380-D88E8CC4E8AC}" srcOrd="0" destOrd="0" presId="urn:microsoft.com/office/officeart/2005/8/layout/vList2"/>
    <dgm:cxn modelId="{AE2C8F9C-8462-4622-9EF7-37D7BDCCB42C}" srcId="{7D139DDC-D5CE-4978-A02E-C268BCF28E0E}" destId="{59BD6363-77B1-4AAB-AACB-C3109B17DCE2}" srcOrd="6" destOrd="0" parTransId="{D59DAF5B-ED4B-4A4B-BE59-A98C6641D552}" sibTransId="{A56AEE39-AAFA-477C-90F1-5BAE0D0CAF25}"/>
    <dgm:cxn modelId="{BF76C2EC-9354-4B02-B845-810B11CC5BE3}" srcId="{7D139DDC-D5CE-4978-A02E-C268BCF28E0E}" destId="{CACA485F-3BA8-4DA4-B92E-F7070110090F}" srcOrd="5" destOrd="0" parTransId="{44206431-91EB-4E3E-84FA-299995F40505}" sibTransId="{C02EEBE7-4F41-444D-AD90-5F0AA4274DE6}"/>
    <dgm:cxn modelId="{B4EA0B7A-B4D2-4C91-9F45-BCEF3FC05E9C}" type="presParOf" srcId="{A460EC16-6938-419E-9EE6-E304DFC0D26A}" destId="{F49A6427-1246-403B-8DBA-181C1C7A1F1E}" srcOrd="0" destOrd="0" presId="urn:microsoft.com/office/officeart/2005/8/layout/vList2"/>
    <dgm:cxn modelId="{ED8107C7-AC66-4A6D-A367-7A45E677B705}" type="presParOf" srcId="{A460EC16-6938-419E-9EE6-E304DFC0D26A}" destId="{586C88B8-83BA-464D-8582-ED0934CFF159}" srcOrd="1" destOrd="0" presId="urn:microsoft.com/office/officeart/2005/8/layout/vList2"/>
    <dgm:cxn modelId="{2966392A-75E9-4397-A434-37C64DED2EF4}" type="presParOf" srcId="{A460EC16-6938-419E-9EE6-E304DFC0D26A}" destId="{A0B6AEAB-8E69-45E5-B380-D88E8CC4E8AC}" srcOrd="2" destOrd="0" presId="urn:microsoft.com/office/officeart/2005/8/layout/vList2"/>
    <dgm:cxn modelId="{CBD58C2D-D64B-4AC6-A0BB-25F923273844}" type="presParOf" srcId="{A460EC16-6938-419E-9EE6-E304DFC0D26A}" destId="{136B40AC-60C9-425E-8000-1607121F8E68}"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6711CE1-B4F0-4AF3-80B1-F0BB668C739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73903B5-9B23-4DAD-9FFF-1116DA687BE7}">
      <dgm:prSet/>
      <dgm:spPr/>
      <dgm:t>
        <a:bodyPr/>
        <a:lstStyle/>
        <a:p>
          <a:pPr rtl="0"/>
          <a:r>
            <a:rPr lang="en-US" dirty="0" smtClean="0"/>
            <a:t>Prototypes use the biggest, fastest FPGAs</a:t>
          </a:r>
          <a:endParaRPr lang="en-US" dirty="0"/>
        </a:p>
      </dgm:t>
    </dgm:pt>
    <dgm:pt modelId="{36535AB5-DF80-4E31-9D85-4B1D0B7E127D}" type="parTrans" cxnId="{A44BC913-8154-4E18-ABCF-A2AD15C83D1F}">
      <dgm:prSet/>
      <dgm:spPr/>
      <dgm:t>
        <a:bodyPr/>
        <a:lstStyle/>
        <a:p>
          <a:endParaRPr lang="en-US"/>
        </a:p>
      </dgm:t>
    </dgm:pt>
    <dgm:pt modelId="{3A6EA0BA-78CB-42D1-974B-5665A3E3729C}" type="sibTrans" cxnId="{A44BC913-8154-4E18-ABCF-A2AD15C83D1F}">
      <dgm:prSet/>
      <dgm:spPr/>
      <dgm:t>
        <a:bodyPr/>
        <a:lstStyle/>
        <a:p>
          <a:endParaRPr lang="en-US"/>
        </a:p>
      </dgm:t>
    </dgm:pt>
    <dgm:pt modelId="{A62B7BC0-BD60-43DB-9F79-ED62B4F692CD}">
      <dgm:prSet/>
      <dgm:spPr/>
      <dgm:t>
        <a:bodyPr/>
        <a:lstStyle/>
        <a:p>
          <a:pPr rtl="0"/>
          <a:r>
            <a:rPr lang="en-US" dirty="0" smtClean="0"/>
            <a:t>Greater capacity, better interconnect</a:t>
          </a:r>
          <a:endParaRPr lang="en-US" dirty="0"/>
        </a:p>
      </dgm:t>
    </dgm:pt>
    <dgm:pt modelId="{7B869805-71E7-4C15-903A-5703BD2CC0A8}" type="parTrans" cxnId="{549C7543-949A-4CA6-9858-8BD690AD9D55}">
      <dgm:prSet/>
      <dgm:spPr/>
      <dgm:t>
        <a:bodyPr/>
        <a:lstStyle/>
        <a:p>
          <a:endParaRPr lang="en-US"/>
        </a:p>
      </dgm:t>
    </dgm:pt>
    <dgm:pt modelId="{F7813531-E108-47B0-A211-45E5224AE153}" type="sibTrans" cxnId="{549C7543-949A-4CA6-9858-8BD690AD9D55}">
      <dgm:prSet/>
      <dgm:spPr/>
      <dgm:t>
        <a:bodyPr/>
        <a:lstStyle/>
        <a:p>
          <a:endParaRPr lang="en-US"/>
        </a:p>
      </dgm:t>
    </dgm:pt>
    <dgm:pt modelId="{27C7889C-C66A-49B2-A4B3-9898C535CB0E}">
      <dgm:prSet/>
      <dgm:spPr/>
      <dgm:t>
        <a:bodyPr/>
        <a:lstStyle/>
        <a:p>
          <a:pPr rtl="0"/>
          <a:r>
            <a:rPr lang="en-US" dirty="0" smtClean="0"/>
            <a:t>Better for reuse in other projects</a:t>
          </a:r>
          <a:endParaRPr lang="en-US" dirty="0"/>
        </a:p>
      </dgm:t>
    </dgm:pt>
    <dgm:pt modelId="{06DB0E56-6487-481D-BDEE-3E1904CA1306}" type="parTrans" cxnId="{C58080BB-41D3-4E4C-89E8-52B8E68F292D}">
      <dgm:prSet/>
      <dgm:spPr/>
      <dgm:t>
        <a:bodyPr/>
        <a:lstStyle/>
        <a:p>
          <a:endParaRPr lang="en-US"/>
        </a:p>
      </dgm:t>
    </dgm:pt>
    <dgm:pt modelId="{FF4B404C-D9CB-4CB1-83CF-775986D1FF5C}" type="sibTrans" cxnId="{C58080BB-41D3-4E4C-89E8-52B8E68F292D}">
      <dgm:prSet/>
      <dgm:spPr/>
      <dgm:t>
        <a:bodyPr/>
        <a:lstStyle/>
        <a:p>
          <a:endParaRPr lang="en-US"/>
        </a:p>
      </dgm:t>
    </dgm:pt>
    <dgm:pt modelId="{4C35B881-538A-45B0-9093-3139E3469365}">
      <dgm:prSet/>
      <dgm:spPr/>
      <dgm:t>
        <a:bodyPr/>
        <a:lstStyle/>
        <a:p>
          <a:pPr rtl="0"/>
          <a:r>
            <a:rPr lang="en-US" dirty="0" smtClean="0"/>
            <a:t>Biggest FPGAs are usually leading edge</a:t>
          </a:r>
          <a:endParaRPr lang="en-US" dirty="0"/>
        </a:p>
      </dgm:t>
    </dgm:pt>
    <dgm:pt modelId="{FCAA7DDA-D46D-4ACE-BB77-6E0FAB71EC96}" type="parTrans" cxnId="{AF1AD562-E131-4FCD-B40A-567E47232DAC}">
      <dgm:prSet/>
      <dgm:spPr/>
      <dgm:t>
        <a:bodyPr/>
        <a:lstStyle/>
        <a:p>
          <a:endParaRPr lang="en-US"/>
        </a:p>
      </dgm:t>
    </dgm:pt>
    <dgm:pt modelId="{44774940-529C-4A7C-92B3-E45F2BDE7E61}" type="sibTrans" cxnId="{AF1AD562-E131-4FCD-B40A-567E47232DAC}">
      <dgm:prSet/>
      <dgm:spPr/>
      <dgm:t>
        <a:bodyPr/>
        <a:lstStyle/>
        <a:p>
          <a:endParaRPr lang="en-US"/>
        </a:p>
      </dgm:t>
    </dgm:pt>
    <dgm:pt modelId="{9B2320D3-39A5-4EAE-BA55-F3727B77D0B0}">
      <dgm:prSet/>
      <dgm:spPr/>
      <dgm:t>
        <a:bodyPr/>
        <a:lstStyle/>
        <a:p>
          <a:pPr rtl="0"/>
          <a:r>
            <a:rPr lang="en-US" dirty="0" smtClean="0"/>
            <a:t>Limited Availability </a:t>
          </a:r>
          <a:r>
            <a:rPr lang="en-US" i="1" dirty="0" smtClean="0"/>
            <a:t>(not often in-stock locally) </a:t>
          </a:r>
          <a:endParaRPr lang="en-US" i="1" dirty="0"/>
        </a:p>
      </dgm:t>
    </dgm:pt>
    <dgm:pt modelId="{783BF3A7-4EA3-48DD-834B-209465E67E5D}" type="parTrans" cxnId="{9DF64532-16C5-473D-9556-6B7933B1A493}">
      <dgm:prSet/>
      <dgm:spPr/>
      <dgm:t>
        <a:bodyPr/>
        <a:lstStyle/>
        <a:p>
          <a:endParaRPr lang="en-US"/>
        </a:p>
      </dgm:t>
    </dgm:pt>
    <dgm:pt modelId="{C20E3067-0697-4C59-9DFB-8DF716A8EF28}" type="sibTrans" cxnId="{9DF64532-16C5-473D-9556-6B7933B1A493}">
      <dgm:prSet/>
      <dgm:spPr/>
      <dgm:t>
        <a:bodyPr/>
        <a:lstStyle/>
        <a:p>
          <a:endParaRPr lang="en-US"/>
        </a:p>
      </dgm:t>
    </dgm:pt>
    <dgm:pt modelId="{D994C778-9C30-4D81-9651-C7D973212A31}">
      <dgm:prSet/>
      <dgm:spPr/>
      <dgm:t>
        <a:bodyPr/>
        <a:lstStyle/>
        <a:p>
          <a:pPr rtl="0"/>
          <a:r>
            <a:rPr lang="en-US" dirty="0" smtClean="0"/>
            <a:t>Long lead time </a:t>
          </a:r>
          <a:r>
            <a:rPr lang="en-US" i="1" dirty="0" smtClean="0"/>
            <a:t>(typically 12 weeks)</a:t>
          </a:r>
          <a:endParaRPr lang="en-US" dirty="0"/>
        </a:p>
      </dgm:t>
    </dgm:pt>
    <dgm:pt modelId="{4C4D5351-0D92-4A1C-93D5-E3B7589506DC}" type="parTrans" cxnId="{502717ED-83EC-4FF5-A50A-56752C58ABBC}">
      <dgm:prSet/>
      <dgm:spPr/>
      <dgm:t>
        <a:bodyPr/>
        <a:lstStyle/>
        <a:p>
          <a:endParaRPr lang="en-US"/>
        </a:p>
      </dgm:t>
    </dgm:pt>
    <dgm:pt modelId="{61DAE3A9-A19B-4D38-B169-B21A65350CB6}" type="sibTrans" cxnId="{502717ED-83EC-4FF5-A50A-56752C58ABBC}">
      <dgm:prSet/>
      <dgm:spPr/>
      <dgm:t>
        <a:bodyPr/>
        <a:lstStyle/>
        <a:p>
          <a:endParaRPr lang="en-US"/>
        </a:p>
      </dgm:t>
    </dgm:pt>
    <dgm:pt modelId="{BAE94C82-1335-497B-AA17-39E1EC9F2C5D}">
      <dgm:prSet/>
      <dgm:spPr/>
      <dgm:t>
        <a:bodyPr/>
        <a:lstStyle/>
        <a:p>
          <a:pPr rtl="0"/>
          <a:r>
            <a:rPr lang="en-US" dirty="0" smtClean="0"/>
            <a:t>High cost (</a:t>
          </a:r>
          <a:r>
            <a:rPr lang="en-US" i="1" dirty="0" smtClean="0"/>
            <a:t>typically more than $5,000 each)</a:t>
          </a:r>
          <a:endParaRPr lang="en-US" i="1" dirty="0"/>
        </a:p>
      </dgm:t>
    </dgm:pt>
    <dgm:pt modelId="{56698D24-43CF-403F-9224-BA8F5452BF0B}" type="parTrans" cxnId="{B41698B0-A753-4B18-B401-E602DC51EE2C}">
      <dgm:prSet/>
      <dgm:spPr/>
      <dgm:t>
        <a:bodyPr/>
        <a:lstStyle/>
        <a:p>
          <a:endParaRPr lang="en-US"/>
        </a:p>
      </dgm:t>
    </dgm:pt>
    <dgm:pt modelId="{6BC5D045-5E20-49FD-BE38-8708C1C827CB}" type="sibTrans" cxnId="{B41698B0-A753-4B18-B401-E602DC51EE2C}">
      <dgm:prSet/>
      <dgm:spPr/>
      <dgm:t>
        <a:bodyPr/>
        <a:lstStyle/>
        <a:p>
          <a:endParaRPr lang="en-US"/>
        </a:p>
      </dgm:t>
    </dgm:pt>
    <dgm:pt modelId="{68B3ACD9-7F88-4962-B49F-BB40863A7B73}">
      <dgm:prSet/>
      <dgm:spPr/>
      <dgm:t>
        <a:bodyPr/>
        <a:lstStyle/>
        <a:p>
          <a:pPr rtl="0"/>
          <a:endParaRPr lang="en-US" dirty="0"/>
        </a:p>
      </dgm:t>
    </dgm:pt>
    <dgm:pt modelId="{45B0DA7C-43CA-4F9D-AFC1-2470A7BE5607}" type="parTrans" cxnId="{E2D6C9E9-7AD6-46DD-8C92-63C19EF1CD3E}">
      <dgm:prSet/>
      <dgm:spPr/>
      <dgm:t>
        <a:bodyPr/>
        <a:lstStyle/>
        <a:p>
          <a:endParaRPr lang="en-US"/>
        </a:p>
      </dgm:t>
    </dgm:pt>
    <dgm:pt modelId="{148A585D-7859-4E96-BE39-E9E32F1B34E6}" type="sibTrans" cxnId="{E2D6C9E9-7AD6-46DD-8C92-63C19EF1CD3E}">
      <dgm:prSet/>
      <dgm:spPr/>
      <dgm:t>
        <a:bodyPr/>
        <a:lstStyle/>
        <a:p>
          <a:endParaRPr lang="en-US"/>
        </a:p>
      </dgm:t>
    </dgm:pt>
    <dgm:pt modelId="{E19C3D5A-5C9D-4685-8D2D-85B0F6D81FB0}" type="pres">
      <dgm:prSet presAssocID="{46711CE1-B4F0-4AF3-80B1-F0BB668C7395}" presName="linear" presStyleCnt="0">
        <dgm:presLayoutVars>
          <dgm:animLvl val="lvl"/>
          <dgm:resizeHandles val="exact"/>
        </dgm:presLayoutVars>
      </dgm:prSet>
      <dgm:spPr/>
    </dgm:pt>
    <dgm:pt modelId="{7D9B795C-49F7-466A-A0AB-9986928DB4A8}" type="pres">
      <dgm:prSet presAssocID="{673903B5-9B23-4DAD-9FFF-1116DA687BE7}" presName="parentText" presStyleLbl="node1" presStyleIdx="0" presStyleCnt="3">
        <dgm:presLayoutVars>
          <dgm:chMax val="0"/>
          <dgm:bulletEnabled val="1"/>
        </dgm:presLayoutVars>
      </dgm:prSet>
      <dgm:spPr/>
    </dgm:pt>
    <dgm:pt modelId="{ECA5DE19-213F-42CA-AF7B-618094F0DE66}" type="pres">
      <dgm:prSet presAssocID="{673903B5-9B23-4DAD-9FFF-1116DA687BE7}" presName="childText" presStyleLbl="revTx" presStyleIdx="0" presStyleCnt="2">
        <dgm:presLayoutVars>
          <dgm:bulletEnabled val="1"/>
        </dgm:presLayoutVars>
      </dgm:prSet>
      <dgm:spPr/>
    </dgm:pt>
    <dgm:pt modelId="{F6AD132F-ACF1-4374-9883-9A3D73988C39}" type="pres">
      <dgm:prSet presAssocID="{4C35B881-538A-45B0-9093-3139E3469365}" presName="parentText" presStyleLbl="node1" presStyleIdx="1" presStyleCnt="3">
        <dgm:presLayoutVars>
          <dgm:chMax val="0"/>
          <dgm:bulletEnabled val="1"/>
        </dgm:presLayoutVars>
      </dgm:prSet>
      <dgm:spPr/>
    </dgm:pt>
    <dgm:pt modelId="{E1E3EAF2-5843-453C-85B5-32FB91DAC40F}" type="pres">
      <dgm:prSet presAssocID="{4C35B881-538A-45B0-9093-3139E3469365}" presName="childText" presStyleLbl="revTx" presStyleIdx="1" presStyleCnt="2">
        <dgm:presLayoutVars>
          <dgm:bulletEnabled val="1"/>
        </dgm:presLayoutVars>
      </dgm:prSet>
      <dgm:spPr/>
    </dgm:pt>
    <dgm:pt modelId="{C2ECBDB8-F5B3-4F66-8DBC-0CF1A71C9EAC}" type="pres">
      <dgm:prSet presAssocID="{68B3ACD9-7F88-4962-B49F-BB40863A7B73}" presName="parentText" presStyleLbl="node1" presStyleIdx="2" presStyleCnt="3">
        <dgm:presLayoutVars>
          <dgm:chMax val="0"/>
          <dgm:bulletEnabled val="1"/>
        </dgm:presLayoutVars>
      </dgm:prSet>
      <dgm:spPr/>
    </dgm:pt>
  </dgm:ptLst>
  <dgm:cxnLst>
    <dgm:cxn modelId="{DB7C1820-1DCC-4C6C-9CBE-325A0E2EEF12}" type="presOf" srcId="{A62B7BC0-BD60-43DB-9F79-ED62B4F692CD}" destId="{ECA5DE19-213F-42CA-AF7B-618094F0DE66}" srcOrd="0" destOrd="0" presId="urn:microsoft.com/office/officeart/2005/8/layout/vList2"/>
    <dgm:cxn modelId="{C58080BB-41D3-4E4C-89E8-52B8E68F292D}" srcId="{673903B5-9B23-4DAD-9FFF-1116DA687BE7}" destId="{27C7889C-C66A-49B2-A4B3-9898C535CB0E}" srcOrd="1" destOrd="0" parTransId="{06DB0E56-6487-481D-BDEE-3E1904CA1306}" sibTransId="{FF4B404C-D9CB-4CB1-83CF-775986D1FF5C}"/>
    <dgm:cxn modelId="{F4778CE4-A5C4-4A54-99E1-59F33A16A0A0}" type="presOf" srcId="{46711CE1-B4F0-4AF3-80B1-F0BB668C7395}" destId="{E19C3D5A-5C9D-4685-8D2D-85B0F6D81FB0}" srcOrd="0" destOrd="0" presId="urn:microsoft.com/office/officeart/2005/8/layout/vList2"/>
    <dgm:cxn modelId="{9C68D1E8-1FB1-4254-A4A4-C7A942201838}" type="presOf" srcId="{68B3ACD9-7F88-4962-B49F-BB40863A7B73}" destId="{C2ECBDB8-F5B3-4F66-8DBC-0CF1A71C9EAC}" srcOrd="0" destOrd="0" presId="urn:microsoft.com/office/officeart/2005/8/layout/vList2"/>
    <dgm:cxn modelId="{B6F92019-3D30-4AFF-B010-2D1761CA5DF2}" type="presOf" srcId="{27C7889C-C66A-49B2-A4B3-9898C535CB0E}" destId="{ECA5DE19-213F-42CA-AF7B-618094F0DE66}" srcOrd="0" destOrd="1" presId="urn:microsoft.com/office/officeart/2005/8/layout/vList2"/>
    <dgm:cxn modelId="{7D956CA6-8BA6-40CA-9D30-9AD8309D7D47}" type="presOf" srcId="{BAE94C82-1335-497B-AA17-39E1EC9F2C5D}" destId="{E1E3EAF2-5843-453C-85B5-32FB91DAC40F}" srcOrd="0" destOrd="2" presId="urn:microsoft.com/office/officeart/2005/8/layout/vList2"/>
    <dgm:cxn modelId="{B41698B0-A753-4B18-B401-E602DC51EE2C}" srcId="{4C35B881-538A-45B0-9093-3139E3469365}" destId="{BAE94C82-1335-497B-AA17-39E1EC9F2C5D}" srcOrd="2" destOrd="0" parTransId="{56698D24-43CF-403F-9224-BA8F5452BF0B}" sibTransId="{6BC5D045-5E20-49FD-BE38-8708C1C827CB}"/>
    <dgm:cxn modelId="{E2D6C9E9-7AD6-46DD-8C92-63C19EF1CD3E}" srcId="{46711CE1-B4F0-4AF3-80B1-F0BB668C7395}" destId="{68B3ACD9-7F88-4962-B49F-BB40863A7B73}" srcOrd="2" destOrd="0" parTransId="{45B0DA7C-43CA-4F9D-AFC1-2470A7BE5607}" sibTransId="{148A585D-7859-4E96-BE39-E9E32F1B34E6}"/>
    <dgm:cxn modelId="{502717ED-83EC-4FF5-A50A-56752C58ABBC}" srcId="{4C35B881-538A-45B0-9093-3139E3469365}" destId="{D994C778-9C30-4D81-9651-C7D973212A31}" srcOrd="1" destOrd="0" parTransId="{4C4D5351-0D92-4A1C-93D5-E3B7589506DC}" sibTransId="{61DAE3A9-A19B-4D38-B169-B21A65350CB6}"/>
    <dgm:cxn modelId="{F1D91180-CF20-4C7C-B689-93E741A85B35}" type="presOf" srcId="{D994C778-9C30-4D81-9651-C7D973212A31}" destId="{E1E3EAF2-5843-453C-85B5-32FB91DAC40F}" srcOrd="0" destOrd="1" presId="urn:microsoft.com/office/officeart/2005/8/layout/vList2"/>
    <dgm:cxn modelId="{AF1AD562-E131-4FCD-B40A-567E47232DAC}" srcId="{46711CE1-B4F0-4AF3-80B1-F0BB668C7395}" destId="{4C35B881-538A-45B0-9093-3139E3469365}" srcOrd="1" destOrd="0" parTransId="{FCAA7DDA-D46D-4ACE-BB77-6E0FAB71EC96}" sibTransId="{44774940-529C-4A7C-92B3-E45F2BDE7E61}"/>
    <dgm:cxn modelId="{2BF58C02-F86C-4CDA-80E6-74BEB03100A2}" type="presOf" srcId="{9B2320D3-39A5-4EAE-BA55-F3727B77D0B0}" destId="{E1E3EAF2-5843-453C-85B5-32FB91DAC40F}" srcOrd="0" destOrd="0" presId="urn:microsoft.com/office/officeart/2005/8/layout/vList2"/>
    <dgm:cxn modelId="{9DF64532-16C5-473D-9556-6B7933B1A493}" srcId="{4C35B881-538A-45B0-9093-3139E3469365}" destId="{9B2320D3-39A5-4EAE-BA55-F3727B77D0B0}" srcOrd="0" destOrd="0" parTransId="{783BF3A7-4EA3-48DD-834B-209465E67E5D}" sibTransId="{C20E3067-0697-4C59-9DFB-8DF716A8EF28}"/>
    <dgm:cxn modelId="{BEFB464D-23D1-48B0-8B1A-96A996F3FF7F}" type="presOf" srcId="{4C35B881-538A-45B0-9093-3139E3469365}" destId="{F6AD132F-ACF1-4374-9883-9A3D73988C39}" srcOrd="0" destOrd="0" presId="urn:microsoft.com/office/officeart/2005/8/layout/vList2"/>
    <dgm:cxn modelId="{549C7543-949A-4CA6-9858-8BD690AD9D55}" srcId="{673903B5-9B23-4DAD-9FFF-1116DA687BE7}" destId="{A62B7BC0-BD60-43DB-9F79-ED62B4F692CD}" srcOrd="0" destOrd="0" parTransId="{7B869805-71E7-4C15-903A-5703BD2CC0A8}" sibTransId="{F7813531-E108-47B0-A211-45E5224AE153}"/>
    <dgm:cxn modelId="{A44BC913-8154-4E18-ABCF-A2AD15C83D1F}" srcId="{46711CE1-B4F0-4AF3-80B1-F0BB668C7395}" destId="{673903B5-9B23-4DAD-9FFF-1116DA687BE7}" srcOrd="0" destOrd="0" parTransId="{36535AB5-DF80-4E31-9D85-4B1D0B7E127D}" sibTransId="{3A6EA0BA-78CB-42D1-974B-5665A3E3729C}"/>
    <dgm:cxn modelId="{22ACBD75-0890-430D-92DF-D343DC180A64}" type="presOf" srcId="{673903B5-9B23-4DAD-9FFF-1116DA687BE7}" destId="{7D9B795C-49F7-466A-A0AB-9986928DB4A8}" srcOrd="0" destOrd="0" presId="urn:microsoft.com/office/officeart/2005/8/layout/vList2"/>
    <dgm:cxn modelId="{3E7540B1-44B6-4D6D-A691-BB05EBCA264B}" type="presParOf" srcId="{E19C3D5A-5C9D-4685-8D2D-85B0F6D81FB0}" destId="{7D9B795C-49F7-466A-A0AB-9986928DB4A8}" srcOrd="0" destOrd="0" presId="urn:microsoft.com/office/officeart/2005/8/layout/vList2"/>
    <dgm:cxn modelId="{CADA3245-54EC-4679-A7F8-363707770A6B}" type="presParOf" srcId="{E19C3D5A-5C9D-4685-8D2D-85B0F6D81FB0}" destId="{ECA5DE19-213F-42CA-AF7B-618094F0DE66}" srcOrd="1" destOrd="0" presId="urn:microsoft.com/office/officeart/2005/8/layout/vList2"/>
    <dgm:cxn modelId="{ADC73042-5DC1-4DEF-B4A7-2D29AD3C336A}" type="presParOf" srcId="{E19C3D5A-5C9D-4685-8D2D-85B0F6D81FB0}" destId="{F6AD132F-ACF1-4374-9883-9A3D73988C39}" srcOrd="2" destOrd="0" presId="urn:microsoft.com/office/officeart/2005/8/layout/vList2"/>
    <dgm:cxn modelId="{EDE6BABE-BB1D-4F0C-8599-95F157D5C646}" type="presParOf" srcId="{E19C3D5A-5C9D-4685-8D2D-85B0F6D81FB0}" destId="{E1E3EAF2-5843-453C-85B5-32FB91DAC40F}" srcOrd="3" destOrd="0" presId="urn:microsoft.com/office/officeart/2005/8/layout/vList2"/>
    <dgm:cxn modelId="{1E56F64D-C3AE-4BA7-8E4B-D66EAB67E06B}" type="presParOf" srcId="{E19C3D5A-5C9D-4685-8D2D-85B0F6D81FB0}" destId="{C2ECBDB8-F5B3-4F66-8DBC-0CF1A71C9EAC}" srcOrd="4"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2033072-E55D-4A18-AB55-CF95BCABA04C}">
      <dsp:nvSpPr>
        <dsp:cNvPr id="0" name=""/>
        <dsp:cNvSpPr/>
      </dsp:nvSpPr>
      <dsp:spPr>
        <a:xfrm>
          <a:off x="0" y="463701"/>
          <a:ext cx="8229599" cy="655199"/>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GB" sz="2800" kern="1200" dirty="0" smtClean="0"/>
            <a:t>What will FPGA-based Prototyping do for us?</a:t>
          </a:r>
          <a:endParaRPr lang="en-US" sz="2800" kern="1200" dirty="0"/>
        </a:p>
      </dsp:txBody>
      <dsp:txXfrm>
        <a:off x="0" y="463701"/>
        <a:ext cx="8229599" cy="655199"/>
      </dsp:txXfrm>
    </dsp:sp>
    <dsp:sp modelId="{795DFFAB-DD38-48F3-BD49-F02EA0EE73F1}">
      <dsp:nvSpPr>
        <dsp:cNvPr id="0" name=""/>
        <dsp:cNvSpPr/>
      </dsp:nvSpPr>
      <dsp:spPr>
        <a:xfrm>
          <a:off x="0" y="1199541"/>
          <a:ext cx="8229599" cy="655199"/>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GB" sz="2800" kern="1200" dirty="0" smtClean="0"/>
            <a:t>Getting Started</a:t>
          </a:r>
          <a:endParaRPr lang="en-US" sz="2800" kern="1200" dirty="0"/>
        </a:p>
      </dsp:txBody>
      <dsp:txXfrm>
        <a:off x="0" y="1199541"/>
        <a:ext cx="8229599" cy="655199"/>
      </dsp:txXfrm>
    </dsp:sp>
    <dsp:sp modelId="{26FD9711-421B-49C8-AF43-4D9079243369}">
      <dsp:nvSpPr>
        <dsp:cNvPr id="0" name=""/>
        <dsp:cNvSpPr/>
      </dsp:nvSpPr>
      <dsp:spPr>
        <a:xfrm>
          <a:off x="0" y="1935381"/>
          <a:ext cx="8229599" cy="655199"/>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GB" sz="2800" kern="1200" dirty="0" smtClean="0"/>
            <a:t>Economic considerations for FPGA hardware</a:t>
          </a:r>
          <a:endParaRPr lang="en-US" sz="2800" kern="1200" dirty="0"/>
        </a:p>
      </dsp:txBody>
      <dsp:txXfrm>
        <a:off x="0" y="1935381"/>
        <a:ext cx="8229599" cy="655199"/>
      </dsp:txXfrm>
    </dsp:sp>
    <dsp:sp modelId="{6DB6E720-2EA9-418C-BDBB-C5034467F7F6}">
      <dsp:nvSpPr>
        <dsp:cNvPr id="0" name=""/>
        <dsp:cNvSpPr/>
      </dsp:nvSpPr>
      <dsp:spPr>
        <a:xfrm>
          <a:off x="0" y="2671221"/>
          <a:ext cx="8229599" cy="655199"/>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GB" sz="2800" kern="1200" dirty="0" smtClean="0"/>
            <a:t>Design-for-Prototyping</a:t>
          </a:r>
          <a:endParaRPr lang="en-US" sz="2800" kern="1200" dirty="0"/>
        </a:p>
      </dsp:txBody>
      <dsp:txXfrm>
        <a:off x="0" y="2671221"/>
        <a:ext cx="8229599" cy="655199"/>
      </dsp:txXfrm>
    </dsp:sp>
    <dsp:sp modelId="{31570F5E-3A58-4D1B-B658-A83CDEA1A238}">
      <dsp:nvSpPr>
        <dsp:cNvPr id="0" name=""/>
        <dsp:cNvSpPr/>
      </dsp:nvSpPr>
      <dsp:spPr>
        <a:xfrm>
          <a:off x="0" y="3407061"/>
          <a:ext cx="8229599" cy="655199"/>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GB" sz="2800" kern="1200" dirty="0" smtClean="0"/>
            <a:t>Return on Investment in FPGA-based Prototyping</a:t>
          </a:r>
          <a:endParaRPr lang="en-US" sz="2800" kern="1200" dirty="0"/>
        </a:p>
      </dsp:txBody>
      <dsp:txXfrm>
        <a:off x="0" y="3407061"/>
        <a:ext cx="8229599" cy="655199"/>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0C0B851-0086-498F-A7EC-977DA474FFBE}">
      <dsp:nvSpPr>
        <dsp:cNvPr id="0" name=""/>
        <dsp:cNvSpPr/>
      </dsp:nvSpPr>
      <dsp:spPr>
        <a:xfrm>
          <a:off x="0" y="134242"/>
          <a:ext cx="7924800" cy="722474"/>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kern="1200" dirty="0" smtClean="0"/>
            <a:t>Board may contain thousands of components</a:t>
          </a:r>
          <a:endParaRPr lang="en-US" sz="1900" kern="1200" dirty="0"/>
        </a:p>
      </dsp:txBody>
      <dsp:txXfrm>
        <a:off x="0" y="134242"/>
        <a:ext cx="7924800" cy="722474"/>
      </dsp:txXfrm>
    </dsp:sp>
    <dsp:sp modelId="{FE7E3B0E-5A88-4507-975F-3D57B91304B1}">
      <dsp:nvSpPr>
        <dsp:cNvPr id="0" name=""/>
        <dsp:cNvSpPr/>
      </dsp:nvSpPr>
      <dsp:spPr>
        <a:xfrm>
          <a:off x="0" y="856717"/>
          <a:ext cx="7924800"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1612" tIns="24130" rIns="135128" bIns="24130" numCol="1" spcCol="1270" anchor="t" anchorCtr="0">
          <a:noAutofit/>
        </a:bodyPr>
        <a:lstStyle/>
        <a:p>
          <a:pPr marL="114300" lvl="1" indent="-114300" algn="l" defTabSz="666750" rtl="0">
            <a:lnSpc>
              <a:spcPct val="90000"/>
            </a:lnSpc>
            <a:spcBef>
              <a:spcPct val="0"/>
            </a:spcBef>
            <a:spcAft>
              <a:spcPct val="20000"/>
            </a:spcAft>
            <a:buChar char="••"/>
          </a:pPr>
          <a:r>
            <a:rPr lang="en-US" sz="1500" kern="1200" dirty="0" smtClean="0"/>
            <a:t>e.g. HAPS-54 has over 2000 parts of over 110 types</a:t>
          </a:r>
          <a:endParaRPr lang="en-US" sz="1500" kern="1200" dirty="0"/>
        </a:p>
      </dsp:txBody>
      <dsp:txXfrm>
        <a:off x="0" y="856717"/>
        <a:ext cx="7924800" cy="314640"/>
      </dsp:txXfrm>
    </dsp:sp>
    <dsp:sp modelId="{06C1CF46-3A79-42FD-AA4B-661FF7CEAA1B}">
      <dsp:nvSpPr>
        <dsp:cNvPr id="0" name=""/>
        <dsp:cNvSpPr/>
      </dsp:nvSpPr>
      <dsp:spPr>
        <a:xfrm>
          <a:off x="0" y="1171357"/>
          <a:ext cx="7924800" cy="722474"/>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kern="1200" dirty="0" smtClean="0"/>
            <a:t>Each component has to be selected, approved, purchased, managed and stored</a:t>
          </a:r>
          <a:endParaRPr lang="en-US" sz="1900" kern="1200" dirty="0"/>
        </a:p>
      </dsp:txBody>
      <dsp:txXfrm>
        <a:off x="0" y="1171357"/>
        <a:ext cx="7924800" cy="722474"/>
      </dsp:txXfrm>
    </dsp:sp>
    <dsp:sp modelId="{4C298BC4-18EA-49C9-8251-9E579A1D6737}">
      <dsp:nvSpPr>
        <dsp:cNvPr id="0" name=""/>
        <dsp:cNvSpPr/>
      </dsp:nvSpPr>
      <dsp:spPr>
        <a:xfrm>
          <a:off x="0" y="1893832"/>
          <a:ext cx="7924800" cy="983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1612" tIns="24130" rIns="135128" bIns="24130" numCol="1" spcCol="1270" anchor="t" anchorCtr="0">
          <a:noAutofit/>
        </a:bodyPr>
        <a:lstStyle/>
        <a:p>
          <a:pPr marL="114300" lvl="1" indent="-114300" algn="l" defTabSz="666750" rtl="0">
            <a:lnSpc>
              <a:spcPct val="90000"/>
            </a:lnSpc>
            <a:spcBef>
              <a:spcPct val="0"/>
            </a:spcBef>
            <a:spcAft>
              <a:spcPct val="20000"/>
            </a:spcAft>
            <a:buChar char="••"/>
          </a:pPr>
          <a:r>
            <a:rPr lang="en-US" sz="1500" kern="1200" dirty="0" smtClean="0"/>
            <a:t>Your company will know the cost of management for each component type</a:t>
          </a:r>
          <a:endParaRPr lang="en-US" sz="1500" kern="1200" dirty="0"/>
        </a:p>
        <a:p>
          <a:pPr marL="114300" lvl="1" indent="-114300" algn="l" defTabSz="666750" rtl="0">
            <a:lnSpc>
              <a:spcPct val="90000"/>
            </a:lnSpc>
            <a:spcBef>
              <a:spcPct val="0"/>
            </a:spcBef>
            <a:spcAft>
              <a:spcPct val="20000"/>
            </a:spcAft>
            <a:buChar char="••"/>
          </a:pPr>
          <a:r>
            <a:rPr lang="en-US" sz="1500" kern="1200" dirty="0" smtClean="0"/>
            <a:t>If board is to be re-used and maintained over multiple projects, this cost is important.</a:t>
          </a:r>
          <a:endParaRPr lang="en-US" sz="1500" kern="1200" dirty="0"/>
        </a:p>
        <a:p>
          <a:pPr marL="228600" lvl="2" indent="-114300" algn="l" defTabSz="666750" rtl="0">
            <a:lnSpc>
              <a:spcPct val="90000"/>
            </a:lnSpc>
            <a:spcBef>
              <a:spcPct val="0"/>
            </a:spcBef>
            <a:spcAft>
              <a:spcPct val="20000"/>
            </a:spcAft>
            <a:buChar char="••"/>
          </a:pPr>
          <a:r>
            <a:rPr lang="en-US" sz="1500" kern="1200" dirty="0" smtClean="0"/>
            <a:t>A new board may be required at short notice</a:t>
          </a:r>
          <a:endParaRPr lang="en-US" sz="1500" kern="1200" dirty="0"/>
        </a:p>
        <a:p>
          <a:pPr marL="228600" lvl="2" indent="-114300" algn="l" defTabSz="666750" rtl="0">
            <a:lnSpc>
              <a:spcPct val="90000"/>
            </a:lnSpc>
            <a:spcBef>
              <a:spcPct val="0"/>
            </a:spcBef>
            <a:spcAft>
              <a:spcPct val="20000"/>
            </a:spcAft>
            <a:buChar char="••"/>
          </a:pPr>
          <a:r>
            <a:rPr lang="en-US" sz="1500" kern="1200" dirty="0" smtClean="0"/>
            <a:t>Completed boards may also need to be stocked</a:t>
          </a:r>
          <a:endParaRPr lang="en-US" sz="1500" kern="1200" dirty="0"/>
        </a:p>
      </dsp:txBody>
      <dsp:txXfrm>
        <a:off x="0" y="1893832"/>
        <a:ext cx="7924800" cy="983250"/>
      </dsp:txXfrm>
    </dsp:sp>
    <dsp:sp modelId="{4F94D86A-6E55-4AD0-9E71-877FBFA2FEB4}">
      <dsp:nvSpPr>
        <dsp:cNvPr id="0" name=""/>
        <dsp:cNvSpPr/>
      </dsp:nvSpPr>
      <dsp:spPr>
        <a:xfrm>
          <a:off x="0" y="2877082"/>
          <a:ext cx="7924800" cy="722474"/>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endParaRPr lang="en-US" sz="1900" kern="1200" dirty="0"/>
        </a:p>
      </dsp:txBody>
      <dsp:txXfrm>
        <a:off x="0" y="2877082"/>
        <a:ext cx="7924800" cy="722474"/>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9F6EAB8-6606-4A3F-B58F-EC906906326F}">
      <dsp:nvSpPr>
        <dsp:cNvPr id="0" name=""/>
        <dsp:cNvSpPr/>
      </dsp:nvSpPr>
      <dsp:spPr>
        <a:xfrm>
          <a:off x="0" y="116414"/>
          <a:ext cx="8458200" cy="68445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Board development requires </a:t>
          </a:r>
          <a:r>
            <a:rPr lang="en-US" sz="1800" b="1" kern="1200" dirty="0" smtClean="0"/>
            <a:t>FPGA Expertise</a:t>
          </a:r>
          <a:endParaRPr lang="en-US" sz="1800" b="1" kern="1200" dirty="0"/>
        </a:p>
      </dsp:txBody>
      <dsp:txXfrm>
        <a:off x="0" y="116414"/>
        <a:ext cx="8458200" cy="684450"/>
      </dsp:txXfrm>
    </dsp:sp>
    <dsp:sp modelId="{72D2C026-C491-4E77-A1EB-05F6DF8CCFF3}">
      <dsp:nvSpPr>
        <dsp:cNvPr id="0" name=""/>
        <dsp:cNvSpPr/>
      </dsp:nvSpPr>
      <dsp:spPr>
        <a:xfrm>
          <a:off x="0" y="800864"/>
          <a:ext cx="8458200" cy="4564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548" tIns="22860" rIns="128016" bIns="22860" numCol="1" spcCol="1270" anchor="t" anchorCtr="0">
          <a:noAutofit/>
        </a:bodyPr>
        <a:lstStyle/>
        <a:p>
          <a:pPr marL="114300" lvl="1" indent="-114300" algn="l" defTabSz="622300" rtl="0">
            <a:lnSpc>
              <a:spcPct val="90000"/>
            </a:lnSpc>
            <a:spcBef>
              <a:spcPct val="0"/>
            </a:spcBef>
            <a:spcAft>
              <a:spcPct val="20000"/>
            </a:spcAft>
            <a:buChar char="••"/>
          </a:pPr>
          <a:r>
            <a:rPr lang="en-GB" sz="1400" kern="1200" dirty="0" smtClean="0"/>
            <a:t>FPGA Experts are in high demand</a:t>
          </a:r>
          <a:endParaRPr lang="en-US" sz="1400" kern="1200" dirty="0"/>
        </a:p>
        <a:p>
          <a:pPr marL="114300" lvl="1" indent="-114300" algn="l" defTabSz="622300" rtl="0">
            <a:lnSpc>
              <a:spcPct val="90000"/>
            </a:lnSpc>
            <a:spcBef>
              <a:spcPct val="0"/>
            </a:spcBef>
            <a:spcAft>
              <a:spcPct val="20000"/>
            </a:spcAft>
            <a:buChar char="••"/>
          </a:pPr>
          <a:r>
            <a:rPr lang="en-US" sz="1400" kern="1200" dirty="0" smtClean="0"/>
            <a:t>First-time Prototype Projects are often under-resourced.</a:t>
          </a:r>
          <a:endParaRPr lang="en-US" sz="1400" kern="1200" dirty="0"/>
        </a:p>
      </dsp:txBody>
      <dsp:txXfrm>
        <a:off x="0" y="800864"/>
        <a:ext cx="8458200" cy="456435"/>
      </dsp:txXfrm>
    </dsp:sp>
    <dsp:sp modelId="{2EFDF45F-8B45-453C-948E-00A35F26444A}">
      <dsp:nvSpPr>
        <dsp:cNvPr id="0" name=""/>
        <dsp:cNvSpPr/>
      </dsp:nvSpPr>
      <dsp:spPr>
        <a:xfrm>
          <a:off x="0" y="1257299"/>
          <a:ext cx="8458200" cy="68445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When prototypes are deployed, users will need quick turn-around on bug fixes or new builds</a:t>
          </a:r>
          <a:endParaRPr lang="en-US" sz="1800" kern="1200" dirty="0"/>
        </a:p>
      </dsp:txBody>
      <dsp:txXfrm>
        <a:off x="0" y="1257299"/>
        <a:ext cx="8458200" cy="684450"/>
      </dsp:txXfrm>
    </dsp:sp>
    <dsp:sp modelId="{0BE65ABC-8A1C-4F9E-A42D-A469505E1E59}">
      <dsp:nvSpPr>
        <dsp:cNvPr id="0" name=""/>
        <dsp:cNvSpPr/>
      </dsp:nvSpPr>
      <dsp:spPr>
        <a:xfrm>
          <a:off x="0" y="1941750"/>
          <a:ext cx="8458200" cy="4564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548" tIns="22860" rIns="128016" bIns="22860" numCol="1" spcCol="1270" anchor="t" anchorCtr="0">
          <a:noAutofit/>
        </a:bodyPr>
        <a:lstStyle/>
        <a:p>
          <a:pPr marL="114300" lvl="1" indent="-114300" algn="l" defTabSz="622300" rtl="0">
            <a:lnSpc>
              <a:spcPct val="90000"/>
            </a:lnSpc>
            <a:spcBef>
              <a:spcPct val="0"/>
            </a:spcBef>
            <a:spcAft>
              <a:spcPct val="20000"/>
            </a:spcAft>
            <a:buChar char="••"/>
          </a:pPr>
          <a:r>
            <a:rPr lang="en-US" sz="1400" kern="1200" dirty="0" smtClean="0"/>
            <a:t>FPGA expertise is better employed debugging the ASIC than building and debugging the boards</a:t>
          </a:r>
          <a:endParaRPr lang="en-US" sz="1400" kern="1200" dirty="0"/>
        </a:p>
        <a:p>
          <a:pPr marL="228600" lvl="2" indent="-114300" algn="l" defTabSz="622300" rtl="0">
            <a:lnSpc>
              <a:spcPct val="90000"/>
            </a:lnSpc>
            <a:spcBef>
              <a:spcPct val="0"/>
            </a:spcBef>
            <a:spcAft>
              <a:spcPct val="20000"/>
            </a:spcAft>
            <a:buChar char="••"/>
          </a:pPr>
          <a:endParaRPr lang="en-US" sz="1400" kern="1200" dirty="0"/>
        </a:p>
      </dsp:txBody>
      <dsp:txXfrm>
        <a:off x="0" y="1941750"/>
        <a:ext cx="8458200" cy="456435"/>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10C8B5E-3AD5-4861-B8BC-94B243FB2A19}">
      <dsp:nvSpPr>
        <dsp:cNvPr id="0" name=""/>
        <dsp:cNvSpPr/>
      </dsp:nvSpPr>
      <dsp:spPr>
        <a:xfrm>
          <a:off x="0" y="39052"/>
          <a:ext cx="8229600" cy="798524"/>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smtClean="0"/>
            <a:t>What else could your people be working upon?</a:t>
          </a:r>
          <a:endParaRPr lang="en-US" sz="2100" kern="1200" dirty="0"/>
        </a:p>
      </dsp:txBody>
      <dsp:txXfrm>
        <a:off x="0" y="39052"/>
        <a:ext cx="8229600" cy="798524"/>
      </dsp:txXfrm>
    </dsp:sp>
    <dsp:sp modelId="{FC2DC67B-01E5-4E85-AC67-B00F0C682D88}">
      <dsp:nvSpPr>
        <dsp:cNvPr id="0" name=""/>
        <dsp:cNvSpPr/>
      </dsp:nvSpPr>
      <dsp:spPr>
        <a:xfrm>
          <a:off x="0" y="837577"/>
          <a:ext cx="8229600" cy="5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6670" rIns="149352" bIns="26670" numCol="1" spcCol="1270" anchor="t" anchorCtr="0">
          <a:noAutofit/>
        </a:bodyPr>
        <a:lstStyle/>
        <a:p>
          <a:pPr marL="171450" lvl="1" indent="-171450" algn="l" defTabSz="711200" rtl="0">
            <a:lnSpc>
              <a:spcPct val="90000"/>
            </a:lnSpc>
            <a:spcBef>
              <a:spcPct val="0"/>
            </a:spcBef>
            <a:spcAft>
              <a:spcPct val="20000"/>
            </a:spcAft>
            <a:buChar char="••"/>
          </a:pPr>
          <a:r>
            <a:rPr lang="en-US" sz="1600" kern="1200" dirty="0" smtClean="0"/>
            <a:t>e.g. PCB designers could work on production items</a:t>
          </a:r>
          <a:endParaRPr lang="en-US" sz="1600" kern="1200" dirty="0"/>
        </a:p>
        <a:p>
          <a:pPr marL="171450" lvl="1" indent="-171450" algn="l" defTabSz="711200" rtl="0">
            <a:lnSpc>
              <a:spcPct val="90000"/>
            </a:lnSpc>
            <a:spcBef>
              <a:spcPct val="0"/>
            </a:spcBef>
            <a:spcAft>
              <a:spcPct val="20000"/>
            </a:spcAft>
            <a:buChar char="••"/>
          </a:pPr>
          <a:r>
            <a:rPr lang="en-US" sz="1600" kern="1200" dirty="0" smtClean="0"/>
            <a:t>e.g. Buyers could be saving costs elsewhere</a:t>
          </a:r>
          <a:endParaRPr lang="en-US" sz="1600" kern="1200" dirty="0"/>
        </a:p>
      </dsp:txBody>
      <dsp:txXfrm>
        <a:off x="0" y="837577"/>
        <a:ext cx="8229600" cy="521640"/>
      </dsp:txXfrm>
    </dsp:sp>
    <dsp:sp modelId="{63C84A29-82DB-4055-B9C0-31ADD8E8096F}">
      <dsp:nvSpPr>
        <dsp:cNvPr id="0" name=""/>
        <dsp:cNvSpPr/>
      </dsp:nvSpPr>
      <dsp:spPr>
        <a:xfrm>
          <a:off x="0" y="1359217"/>
          <a:ext cx="8229600" cy="798524"/>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GB" sz="2100" kern="1200" dirty="0" smtClean="0"/>
            <a:t>Spare Resources may be re-employed for Board development but . . .</a:t>
          </a:r>
          <a:endParaRPr lang="en-US" sz="2100" kern="1200" dirty="0"/>
        </a:p>
      </dsp:txBody>
      <dsp:txXfrm>
        <a:off x="0" y="1359217"/>
        <a:ext cx="8229600" cy="798524"/>
      </dsp:txXfrm>
    </dsp:sp>
    <dsp:sp modelId="{00E97243-6A15-42DB-81C3-B3D86FA02664}">
      <dsp:nvSpPr>
        <dsp:cNvPr id="0" name=""/>
        <dsp:cNvSpPr/>
      </dsp:nvSpPr>
      <dsp:spPr>
        <a:xfrm>
          <a:off x="0" y="2157742"/>
          <a:ext cx="8229600" cy="5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6670" rIns="149352" bIns="26670" numCol="1" spcCol="1270" anchor="t" anchorCtr="0">
          <a:noAutofit/>
        </a:bodyPr>
        <a:lstStyle/>
        <a:p>
          <a:pPr marL="171450" lvl="1" indent="-171450" algn="l" defTabSz="711200" rtl="0">
            <a:lnSpc>
              <a:spcPct val="90000"/>
            </a:lnSpc>
            <a:spcBef>
              <a:spcPct val="0"/>
            </a:spcBef>
            <a:spcAft>
              <a:spcPct val="20000"/>
            </a:spcAft>
            <a:buChar char="••"/>
          </a:pPr>
          <a:r>
            <a:rPr lang="en-GB" sz="1600" kern="1200" dirty="0" smtClean="0"/>
            <a:t>Will they remain available?</a:t>
          </a:r>
          <a:endParaRPr lang="en-US" sz="1600" kern="1200" dirty="0"/>
        </a:p>
        <a:p>
          <a:pPr marL="171450" lvl="1" indent="-171450" algn="l" defTabSz="711200" rtl="0">
            <a:lnSpc>
              <a:spcPct val="90000"/>
            </a:lnSpc>
            <a:spcBef>
              <a:spcPct val="0"/>
            </a:spcBef>
            <a:spcAft>
              <a:spcPct val="20000"/>
            </a:spcAft>
            <a:buChar char="••"/>
          </a:pPr>
          <a:r>
            <a:rPr lang="en-GB" sz="1600" kern="1200" dirty="0" smtClean="0"/>
            <a:t>May be diverted to core projects</a:t>
          </a:r>
          <a:endParaRPr lang="en-US" sz="1600" kern="1200" dirty="0"/>
        </a:p>
      </dsp:txBody>
      <dsp:txXfrm>
        <a:off x="0" y="2157742"/>
        <a:ext cx="8229600" cy="521640"/>
      </dsp:txXfrm>
    </dsp:sp>
    <dsp:sp modelId="{29F555A9-7EAE-42F9-96BE-38A43821080B}">
      <dsp:nvSpPr>
        <dsp:cNvPr id="0" name=""/>
        <dsp:cNvSpPr/>
      </dsp:nvSpPr>
      <dsp:spPr>
        <a:xfrm>
          <a:off x="0" y="2679382"/>
          <a:ext cx="8229600" cy="798524"/>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smtClean="0"/>
            <a:t>Equipment yields low ROI when</a:t>
          </a:r>
          <a:br>
            <a:rPr lang="en-US" sz="2100" kern="1200" dirty="0" smtClean="0"/>
          </a:br>
          <a:r>
            <a:rPr lang="en-US" sz="2100" kern="1200" dirty="0" smtClean="0"/>
            <a:t>used for short–run projects</a:t>
          </a:r>
          <a:endParaRPr lang="en-US" sz="2100" kern="1200" dirty="0"/>
        </a:p>
      </dsp:txBody>
      <dsp:txXfrm>
        <a:off x="0" y="2679382"/>
        <a:ext cx="8229600" cy="798524"/>
      </dsp:txXfrm>
    </dsp:sp>
    <dsp:sp modelId="{EB41F9A8-F130-40D2-8623-0CA51ABF7394}">
      <dsp:nvSpPr>
        <dsp:cNvPr id="0" name=""/>
        <dsp:cNvSpPr/>
      </dsp:nvSpPr>
      <dsp:spPr>
        <a:xfrm>
          <a:off x="0" y="3477907"/>
          <a:ext cx="8229600" cy="5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6670" rIns="149352" bIns="26670" numCol="1" spcCol="1270" anchor="t" anchorCtr="0">
          <a:noAutofit/>
        </a:bodyPr>
        <a:lstStyle/>
        <a:p>
          <a:pPr marL="171450" lvl="1" indent="-171450" algn="l" defTabSz="711200" rtl="0">
            <a:lnSpc>
              <a:spcPct val="90000"/>
            </a:lnSpc>
            <a:spcBef>
              <a:spcPct val="0"/>
            </a:spcBef>
            <a:spcAft>
              <a:spcPct val="20000"/>
            </a:spcAft>
            <a:buChar char="••"/>
          </a:pPr>
          <a:r>
            <a:rPr lang="en-US" sz="1600" kern="1200" dirty="0" smtClean="0"/>
            <a:t>Must schedule within needs of larger projects</a:t>
          </a:r>
          <a:endParaRPr lang="en-US" sz="1600" kern="1200" dirty="0"/>
        </a:p>
        <a:p>
          <a:pPr marL="171450" lvl="1" indent="-171450" algn="l" defTabSz="711200" rtl="0">
            <a:lnSpc>
              <a:spcPct val="90000"/>
            </a:lnSpc>
            <a:spcBef>
              <a:spcPct val="0"/>
            </a:spcBef>
            <a:spcAft>
              <a:spcPct val="20000"/>
            </a:spcAft>
            <a:buChar char="••"/>
          </a:pPr>
          <a:endParaRPr lang="en-US" sz="1600" kern="1200" dirty="0"/>
        </a:p>
      </dsp:txBody>
      <dsp:txXfrm>
        <a:off x="0" y="3477907"/>
        <a:ext cx="8229600" cy="521640"/>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3C97EFE-4858-4296-AAAF-54777A8350A7}">
      <dsp:nvSpPr>
        <dsp:cNvPr id="0" name=""/>
        <dsp:cNvSpPr/>
      </dsp:nvSpPr>
      <dsp:spPr>
        <a:xfrm>
          <a:off x="0" y="62729"/>
          <a:ext cx="8229600" cy="6552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GB" sz="2800" kern="1200" dirty="0" smtClean="0"/>
            <a:t>No benefit of scale</a:t>
          </a:r>
          <a:endParaRPr lang="en-US" sz="2800" kern="1200" dirty="0"/>
        </a:p>
      </dsp:txBody>
      <dsp:txXfrm>
        <a:off x="0" y="62729"/>
        <a:ext cx="8229600" cy="655200"/>
      </dsp:txXfrm>
    </dsp:sp>
    <dsp:sp modelId="{9F257387-DA39-4D5F-ADD9-8BC5F5E10E69}">
      <dsp:nvSpPr>
        <dsp:cNvPr id="0" name=""/>
        <dsp:cNvSpPr/>
      </dsp:nvSpPr>
      <dsp:spPr>
        <a:xfrm>
          <a:off x="0" y="717930"/>
          <a:ext cx="8229600" cy="10722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5560" rIns="199136" bIns="35560" numCol="1" spcCol="1270" anchor="t" anchorCtr="0">
          <a:noAutofit/>
        </a:bodyPr>
        <a:lstStyle/>
        <a:p>
          <a:pPr marL="228600" lvl="1" indent="-228600" algn="l" defTabSz="977900" rtl="0">
            <a:lnSpc>
              <a:spcPct val="90000"/>
            </a:lnSpc>
            <a:spcBef>
              <a:spcPct val="0"/>
            </a:spcBef>
            <a:spcAft>
              <a:spcPct val="20000"/>
            </a:spcAft>
            <a:buChar char="••"/>
          </a:pPr>
          <a:r>
            <a:rPr lang="en-GB" sz="2200" kern="1200" dirty="0" smtClean="0"/>
            <a:t>Limited possibility of Automation</a:t>
          </a:r>
          <a:endParaRPr lang="en-US" sz="2200" kern="1200" dirty="0"/>
        </a:p>
        <a:p>
          <a:pPr marL="228600" lvl="1" indent="-228600" algn="l" defTabSz="977900" rtl="0">
            <a:lnSpc>
              <a:spcPct val="90000"/>
            </a:lnSpc>
            <a:spcBef>
              <a:spcPct val="0"/>
            </a:spcBef>
            <a:spcAft>
              <a:spcPct val="20000"/>
            </a:spcAft>
            <a:buChar char="••"/>
          </a:pPr>
          <a:r>
            <a:rPr lang="en-GB" sz="2200" kern="1200" dirty="0" smtClean="0"/>
            <a:t>Each board is a “special”</a:t>
          </a:r>
          <a:endParaRPr lang="en-US" sz="2200" kern="1200" dirty="0"/>
        </a:p>
        <a:p>
          <a:pPr marL="228600" lvl="1" indent="-228600" algn="l" defTabSz="977900" rtl="0">
            <a:lnSpc>
              <a:spcPct val="90000"/>
            </a:lnSpc>
            <a:spcBef>
              <a:spcPct val="0"/>
            </a:spcBef>
            <a:spcAft>
              <a:spcPct val="20000"/>
            </a:spcAft>
            <a:buChar char="••"/>
          </a:pPr>
          <a:r>
            <a:rPr lang="en-GB" sz="2200" kern="1200" dirty="0" smtClean="0"/>
            <a:t>Volume too low to apply QA Techniques</a:t>
          </a:r>
          <a:endParaRPr lang="en-US" sz="2200" kern="1200" dirty="0"/>
        </a:p>
      </dsp:txBody>
      <dsp:txXfrm>
        <a:off x="0" y="717930"/>
        <a:ext cx="8229600" cy="1072260"/>
      </dsp:txXfrm>
    </dsp:sp>
    <dsp:sp modelId="{EC61B66E-69BB-4972-8873-2C1900A4BD7C}">
      <dsp:nvSpPr>
        <dsp:cNvPr id="0" name=""/>
        <dsp:cNvSpPr/>
      </dsp:nvSpPr>
      <dsp:spPr>
        <a:xfrm>
          <a:off x="0" y="1790190"/>
          <a:ext cx="8229600" cy="6552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GB" sz="2800" kern="1200" dirty="0" smtClean="0"/>
            <a:t>Systemic Errors effect all boards</a:t>
          </a:r>
          <a:endParaRPr lang="en-US" sz="2800" kern="1200" dirty="0"/>
        </a:p>
      </dsp:txBody>
      <dsp:txXfrm>
        <a:off x="0" y="1790190"/>
        <a:ext cx="8229600" cy="655200"/>
      </dsp:txXfrm>
    </dsp:sp>
    <dsp:sp modelId="{2A550476-0CC4-45A0-B884-20420545CE06}">
      <dsp:nvSpPr>
        <dsp:cNvPr id="0" name=""/>
        <dsp:cNvSpPr/>
      </dsp:nvSpPr>
      <dsp:spPr>
        <a:xfrm>
          <a:off x="0" y="2445390"/>
          <a:ext cx="8229600" cy="46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5560" rIns="199136" bIns="35560" numCol="1" spcCol="1270" anchor="t" anchorCtr="0">
          <a:noAutofit/>
        </a:bodyPr>
        <a:lstStyle/>
        <a:p>
          <a:pPr marL="228600" lvl="1" indent="-228600" algn="l" defTabSz="977900" rtl="0">
            <a:lnSpc>
              <a:spcPct val="90000"/>
            </a:lnSpc>
            <a:spcBef>
              <a:spcPct val="0"/>
            </a:spcBef>
            <a:spcAft>
              <a:spcPct val="20000"/>
            </a:spcAft>
            <a:buChar char="••"/>
          </a:pPr>
          <a:r>
            <a:rPr lang="en-GB" sz="2200" kern="1200" dirty="0" smtClean="0"/>
            <a:t>Requires Board Re-spin to cure faults</a:t>
          </a:r>
          <a:endParaRPr lang="en-US" sz="2200" kern="1200" dirty="0"/>
        </a:p>
      </dsp:txBody>
      <dsp:txXfrm>
        <a:off x="0" y="2445390"/>
        <a:ext cx="8229600" cy="463680"/>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4888DFC-9968-43F0-BC86-E4B670154E65}">
      <dsp:nvSpPr>
        <dsp:cNvPr id="0" name=""/>
        <dsp:cNvSpPr/>
      </dsp:nvSpPr>
      <dsp:spPr>
        <a:xfrm>
          <a:off x="0" y="53280"/>
          <a:ext cx="8229600" cy="491399"/>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smtClean="0"/>
            <a:t>Automated test not helpful at low volumes</a:t>
          </a:r>
          <a:endParaRPr lang="en-US" sz="2100" kern="1200" dirty="0"/>
        </a:p>
      </dsp:txBody>
      <dsp:txXfrm>
        <a:off x="0" y="53280"/>
        <a:ext cx="8229600" cy="491399"/>
      </dsp:txXfrm>
    </dsp:sp>
    <dsp:sp modelId="{4B63C130-A47E-4ABB-9BD5-0D6089A8A2CF}">
      <dsp:nvSpPr>
        <dsp:cNvPr id="0" name=""/>
        <dsp:cNvSpPr/>
      </dsp:nvSpPr>
      <dsp:spPr>
        <a:xfrm>
          <a:off x="0" y="544680"/>
          <a:ext cx="8229600" cy="5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6670" rIns="149352" bIns="26670" numCol="1" spcCol="1270" anchor="t" anchorCtr="0">
          <a:noAutofit/>
        </a:bodyPr>
        <a:lstStyle/>
        <a:p>
          <a:pPr marL="171450" lvl="1" indent="-171450" algn="l" defTabSz="711200" rtl="0">
            <a:lnSpc>
              <a:spcPct val="90000"/>
            </a:lnSpc>
            <a:spcBef>
              <a:spcPct val="0"/>
            </a:spcBef>
            <a:spcAft>
              <a:spcPct val="20000"/>
            </a:spcAft>
            <a:buChar char="••"/>
          </a:pPr>
          <a:r>
            <a:rPr lang="en-US" sz="1600" kern="1200" dirty="0" smtClean="0"/>
            <a:t>Test and bring-up performed manually</a:t>
          </a:r>
          <a:endParaRPr lang="en-US" sz="1600" kern="1200" dirty="0"/>
        </a:p>
        <a:p>
          <a:pPr marL="171450" lvl="1" indent="-171450" algn="l" defTabSz="711200" rtl="0">
            <a:lnSpc>
              <a:spcPct val="90000"/>
            </a:lnSpc>
            <a:spcBef>
              <a:spcPct val="0"/>
            </a:spcBef>
            <a:spcAft>
              <a:spcPct val="20000"/>
            </a:spcAft>
            <a:buChar char="••"/>
          </a:pPr>
          <a:r>
            <a:rPr lang="en-US" sz="1600" kern="1200" dirty="0" smtClean="0"/>
            <a:t>Often performed by original board designers</a:t>
          </a:r>
          <a:endParaRPr lang="en-US" sz="1600" kern="1200" dirty="0"/>
        </a:p>
      </dsp:txBody>
      <dsp:txXfrm>
        <a:off x="0" y="544680"/>
        <a:ext cx="8229600" cy="521640"/>
      </dsp:txXfrm>
    </dsp:sp>
    <dsp:sp modelId="{AD725B8C-79C1-4513-B429-2CEE826E1A7B}">
      <dsp:nvSpPr>
        <dsp:cNvPr id="0" name=""/>
        <dsp:cNvSpPr/>
      </dsp:nvSpPr>
      <dsp:spPr>
        <a:xfrm>
          <a:off x="0" y="1066320"/>
          <a:ext cx="8229600" cy="491399"/>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smtClean="0"/>
            <a:t>Creation of test procedures etc. takes too long</a:t>
          </a:r>
          <a:endParaRPr lang="en-US" sz="2100" kern="1200" dirty="0"/>
        </a:p>
      </dsp:txBody>
      <dsp:txXfrm>
        <a:off x="0" y="1066320"/>
        <a:ext cx="8229600" cy="491399"/>
      </dsp:txXfrm>
    </dsp:sp>
    <dsp:sp modelId="{E95CC910-0630-4625-BEAA-DDAA04B66FFB}">
      <dsp:nvSpPr>
        <dsp:cNvPr id="0" name=""/>
        <dsp:cNvSpPr/>
      </dsp:nvSpPr>
      <dsp:spPr>
        <a:xfrm>
          <a:off x="0" y="1557720"/>
          <a:ext cx="8229600"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6670" rIns="149352" bIns="26670" numCol="1" spcCol="1270" anchor="t" anchorCtr="0">
          <a:noAutofit/>
        </a:bodyPr>
        <a:lstStyle/>
        <a:p>
          <a:pPr marL="171450" lvl="1" indent="-171450" algn="l" defTabSz="711200" rtl="0">
            <a:lnSpc>
              <a:spcPct val="90000"/>
            </a:lnSpc>
            <a:spcBef>
              <a:spcPct val="0"/>
            </a:spcBef>
            <a:spcAft>
              <a:spcPct val="20000"/>
            </a:spcAft>
            <a:buChar char="••"/>
          </a:pPr>
          <a:r>
            <a:rPr lang="en-US" sz="1600" kern="1200" dirty="0" smtClean="0"/>
            <a:t>Useful (necessary) for higher volumes</a:t>
          </a:r>
          <a:endParaRPr lang="en-US" sz="1600" kern="1200" dirty="0"/>
        </a:p>
      </dsp:txBody>
      <dsp:txXfrm>
        <a:off x="0" y="1557720"/>
        <a:ext cx="8229600" cy="347760"/>
      </dsp:txXfrm>
    </dsp:sp>
    <dsp:sp modelId="{5E80FB3C-EECB-4FB1-A604-59965886C444}">
      <dsp:nvSpPr>
        <dsp:cNvPr id="0" name=""/>
        <dsp:cNvSpPr/>
      </dsp:nvSpPr>
      <dsp:spPr>
        <a:xfrm>
          <a:off x="0" y="1905480"/>
          <a:ext cx="8229600" cy="491399"/>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smtClean="0"/>
            <a:t>Design-for-test and build-in-test features often omitted</a:t>
          </a:r>
          <a:endParaRPr lang="en-US" sz="2100" kern="1200" dirty="0"/>
        </a:p>
      </dsp:txBody>
      <dsp:txXfrm>
        <a:off x="0" y="1905480"/>
        <a:ext cx="8229600" cy="491399"/>
      </dsp:txXfrm>
    </dsp:sp>
    <dsp:sp modelId="{110DCA19-DCA4-419A-8884-2D04D2C86959}">
      <dsp:nvSpPr>
        <dsp:cNvPr id="0" name=""/>
        <dsp:cNvSpPr/>
      </dsp:nvSpPr>
      <dsp:spPr>
        <a:xfrm>
          <a:off x="0" y="2396880"/>
          <a:ext cx="8229600" cy="5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6670" rIns="149352" bIns="26670" numCol="1" spcCol="1270" anchor="t" anchorCtr="0">
          <a:noAutofit/>
        </a:bodyPr>
        <a:lstStyle/>
        <a:p>
          <a:pPr marL="171450" lvl="1" indent="-171450" algn="l" defTabSz="711200" rtl="0">
            <a:lnSpc>
              <a:spcPct val="90000"/>
            </a:lnSpc>
            <a:spcBef>
              <a:spcPct val="0"/>
            </a:spcBef>
            <a:spcAft>
              <a:spcPct val="20000"/>
            </a:spcAft>
            <a:buChar char="••"/>
          </a:pPr>
          <a:r>
            <a:rPr lang="en-US" sz="1600" kern="1200" dirty="0" smtClean="0"/>
            <a:t>Needs experience and longer design time</a:t>
          </a:r>
          <a:endParaRPr lang="en-US" sz="1600" kern="1200" dirty="0"/>
        </a:p>
        <a:p>
          <a:pPr marL="171450" lvl="1" indent="-171450" algn="l" defTabSz="711200" rtl="0">
            <a:lnSpc>
              <a:spcPct val="90000"/>
            </a:lnSpc>
            <a:spcBef>
              <a:spcPct val="0"/>
            </a:spcBef>
            <a:spcAft>
              <a:spcPct val="20000"/>
            </a:spcAft>
            <a:buChar char="••"/>
          </a:pPr>
          <a:r>
            <a:rPr lang="en-US" sz="1600" kern="1200" dirty="0" smtClean="0"/>
            <a:t>Often only minimal on in-house boards</a:t>
          </a:r>
          <a:endParaRPr lang="en-US" sz="1600" kern="1200" dirty="0"/>
        </a:p>
      </dsp:txBody>
      <dsp:txXfrm>
        <a:off x="0" y="2396880"/>
        <a:ext cx="8229600" cy="521640"/>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9968408-7119-454D-91DC-ED241BEE5C9C}">
      <dsp:nvSpPr>
        <dsp:cNvPr id="0" name=""/>
        <dsp:cNvSpPr/>
      </dsp:nvSpPr>
      <dsp:spPr>
        <a:xfrm>
          <a:off x="0" y="53422"/>
          <a:ext cx="8458200" cy="5148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en-US" sz="2200" kern="1200" dirty="0" smtClean="0"/>
            <a:t>Some faults will affect each board differently</a:t>
          </a:r>
          <a:endParaRPr lang="en-US" sz="2200" kern="1200" dirty="0"/>
        </a:p>
      </dsp:txBody>
      <dsp:txXfrm>
        <a:off x="0" y="53422"/>
        <a:ext cx="8458200" cy="514800"/>
      </dsp:txXfrm>
    </dsp:sp>
    <dsp:sp modelId="{0862301A-BB6C-4EEA-8E82-224C3DEBF9E6}">
      <dsp:nvSpPr>
        <dsp:cNvPr id="0" name=""/>
        <dsp:cNvSpPr/>
      </dsp:nvSpPr>
      <dsp:spPr>
        <a:xfrm>
          <a:off x="0" y="568222"/>
          <a:ext cx="8458200" cy="13889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548" tIns="27940" rIns="156464" bIns="27940" numCol="1" spcCol="1270" anchor="t" anchorCtr="0">
          <a:noAutofit/>
        </a:bodyPr>
        <a:lstStyle/>
        <a:p>
          <a:pPr marL="171450" lvl="1" indent="-171450" algn="l" defTabSz="755650" rtl="0">
            <a:lnSpc>
              <a:spcPct val="90000"/>
            </a:lnSpc>
            <a:spcBef>
              <a:spcPct val="0"/>
            </a:spcBef>
            <a:spcAft>
              <a:spcPct val="20000"/>
            </a:spcAft>
            <a:buChar char="••"/>
          </a:pPr>
          <a:r>
            <a:rPr lang="en-US" sz="1700" kern="1200" dirty="0" smtClean="0"/>
            <a:t>Solder faults</a:t>
          </a:r>
          <a:endParaRPr lang="en-US" sz="1700" kern="1200" dirty="0"/>
        </a:p>
        <a:p>
          <a:pPr marL="342900" lvl="2" indent="-171450" algn="l" defTabSz="755650" rtl="0">
            <a:lnSpc>
              <a:spcPct val="90000"/>
            </a:lnSpc>
            <a:spcBef>
              <a:spcPct val="0"/>
            </a:spcBef>
            <a:spcAft>
              <a:spcPct val="20000"/>
            </a:spcAft>
            <a:buChar char="••"/>
          </a:pPr>
          <a:r>
            <a:rPr lang="en-US" sz="1700" kern="1200" dirty="0" smtClean="0"/>
            <a:t>shorts, opens and intermittent faults</a:t>
          </a:r>
          <a:endParaRPr lang="en-US" sz="1700" kern="1200" dirty="0"/>
        </a:p>
        <a:p>
          <a:pPr marL="171450" lvl="1" indent="-171450" algn="l" defTabSz="755650" rtl="0">
            <a:lnSpc>
              <a:spcPct val="90000"/>
            </a:lnSpc>
            <a:spcBef>
              <a:spcPct val="0"/>
            </a:spcBef>
            <a:spcAft>
              <a:spcPct val="20000"/>
            </a:spcAft>
            <a:buChar char="••"/>
          </a:pPr>
          <a:r>
            <a:rPr lang="en-US" sz="1700" kern="1200" dirty="0" smtClean="0"/>
            <a:t>Thermal and reliability problems</a:t>
          </a:r>
          <a:endParaRPr lang="en-US" sz="1700" kern="1200" dirty="0"/>
        </a:p>
        <a:p>
          <a:pPr marL="171450" lvl="1" indent="-171450" algn="l" defTabSz="755650" rtl="0">
            <a:lnSpc>
              <a:spcPct val="90000"/>
            </a:lnSpc>
            <a:spcBef>
              <a:spcPct val="0"/>
            </a:spcBef>
            <a:spcAft>
              <a:spcPct val="20000"/>
            </a:spcAft>
            <a:buChar char="••"/>
          </a:pPr>
          <a:r>
            <a:rPr lang="en-US" sz="1700" kern="1200" dirty="0" smtClean="0"/>
            <a:t>Assembly problems</a:t>
          </a:r>
          <a:endParaRPr lang="en-US" sz="1700" kern="1200" dirty="0"/>
        </a:p>
        <a:p>
          <a:pPr marL="171450" lvl="1" indent="-171450" algn="l" defTabSz="755650" rtl="0">
            <a:lnSpc>
              <a:spcPct val="90000"/>
            </a:lnSpc>
            <a:spcBef>
              <a:spcPct val="0"/>
            </a:spcBef>
            <a:spcAft>
              <a:spcPct val="20000"/>
            </a:spcAft>
            <a:buChar char="••"/>
          </a:pPr>
          <a:r>
            <a:rPr lang="en-US" sz="1700" kern="1200" dirty="0" smtClean="0"/>
            <a:t>. . . and many more</a:t>
          </a:r>
          <a:endParaRPr lang="en-US" sz="1700" kern="1200" dirty="0"/>
        </a:p>
      </dsp:txBody>
      <dsp:txXfrm>
        <a:off x="0" y="568222"/>
        <a:ext cx="8458200" cy="1388970"/>
      </dsp:txXfrm>
    </dsp:sp>
    <dsp:sp modelId="{E640FBB5-C4E0-4036-B77A-B8E0780F4B23}">
      <dsp:nvSpPr>
        <dsp:cNvPr id="0" name=""/>
        <dsp:cNvSpPr/>
      </dsp:nvSpPr>
      <dsp:spPr>
        <a:xfrm>
          <a:off x="0" y="1957192"/>
          <a:ext cx="8458200" cy="5148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en-US" sz="2200" kern="1200" dirty="0" smtClean="0"/>
            <a:t>Plan for low yield</a:t>
          </a:r>
          <a:endParaRPr lang="en-US" sz="2200" kern="1200" dirty="0"/>
        </a:p>
      </dsp:txBody>
      <dsp:txXfrm>
        <a:off x="0" y="1957192"/>
        <a:ext cx="8458200" cy="514800"/>
      </dsp:txXfrm>
    </dsp:sp>
    <dsp:sp modelId="{15A61B36-BB58-49CC-B620-96C389AB760E}">
      <dsp:nvSpPr>
        <dsp:cNvPr id="0" name=""/>
        <dsp:cNvSpPr/>
      </dsp:nvSpPr>
      <dsp:spPr>
        <a:xfrm>
          <a:off x="0" y="2471992"/>
          <a:ext cx="8458200" cy="5578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548" tIns="27940" rIns="156464" bIns="27940" numCol="1" spcCol="1270" anchor="t" anchorCtr="0">
          <a:noAutofit/>
        </a:bodyPr>
        <a:lstStyle/>
        <a:p>
          <a:pPr marL="171450" lvl="1" indent="-171450" algn="l" defTabSz="755650" rtl="0">
            <a:lnSpc>
              <a:spcPct val="90000"/>
            </a:lnSpc>
            <a:spcBef>
              <a:spcPct val="0"/>
            </a:spcBef>
            <a:spcAft>
              <a:spcPct val="20000"/>
            </a:spcAft>
            <a:buChar char="••"/>
          </a:pPr>
          <a:r>
            <a:rPr lang="en-US" sz="1700" kern="1200" dirty="0" smtClean="0"/>
            <a:t>Build more Boards than you think you need</a:t>
          </a:r>
          <a:endParaRPr lang="en-US" sz="1700" kern="1200" dirty="0"/>
        </a:p>
        <a:p>
          <a:pPr marL="171450" lvl="1" indent="-171450" algn="l" defTabSz="755650" rtl="0">
            <a:lnSpc>
              <a:spcPct val="90000"/>
            </a:lnSpc>
            <a:spcBef>
              <a:spcPct val="0"/>
            </a:spcBef>
            <a:spcAft>
              <a:spcPct val="20000"/>
            </a:spcAft>
            <a:buChar char="••"/>
          </a:pPr>
          <a:r>
            <a:rPr lang="en-US" sz="1700" kern="1200" dirty="0" smtClean="0"/>
            <a:t>e.g. build 6 boards to yield 3 working boards </a:t>
          </a:r>
          <a:endParaRPr lang="en-US" sz="1700" kern="1200" dirty="0"/>
        </a:p>
      </dsp:txBody>
      <dsp:txXfrm>
        <a:off x="0" y="2471992"/>
        <a:ext cx="8458200" cy="557865"/>
      </dsp:txXfrm>
    </dsp:sp>
    <dsp:sp modelId="{FEFFB2CB-AFAF-476A-B193-8523FF5E393C}">
      <dsp:nvSpPr>
        <dsp:cNvPr id="0" name=""/>
        <dsp:cNvSpPr/>
      </dsp:nvSpPr>
      <dsp:spPr>
        <a:xfrm>
          <a:off x="0" y="3029857"/>
          <a:ext cx="8458200" cy="5148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en-US" sz="2200" kern="1200" dirty="0" smtClean="0"/>
            <a:t>Faulty boards may be Reworked later</a:t>
          </a:r>
          <a:endParaRPr lang="en-US" sz="2200" kern="1200" dirty="0"/>
        </a:p>
      </dsp:txBody>
      <dsp:txXfrm>
        <a:off x="0" y="3029857"/>
        <a:ext cx="8458200" cy="514800"/>
      </dsp:txXfrm>
    </dsp:sp>
    <dsp:sp modelId="{E90633F9-5B44-4BFF-B131-B2D2BDDC218F}">
      <dsp:nvSpPr>
        <dsp:cNvPr id="0" name=""/>
        <dsp:cNvSpPr/>
      </dsp:nvSpPr>
      <dsp:spPr>
        <a:xfrm>
          <a:off x="0" y="3544657"/>
          <a:ext cx="8458200" cy="364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548" tIns="27940" rIns="156464" bIns="27940" numCol="1" spcCol="1270" anchor="t" anchorCtr="0">
          <a:noAutofit/>
        </a:bodyPr>
        <a:lstStyle/>
        <a:p>
          <a:pPr marL="171450" lvl="1" indent="-171450" algn="l" defTabSz="755650" rtl="0">
            <a:lnSpc>
              <a:spcPct val="90000"/>
            </a:lnSpc>
            <a:spcBef>
              <a:spcPct val="0"/>
            </a:spcBef>
            <a:spcAft>
              <a:spcPct val="20000"/>
            </a:spcAft>
            <a:buChar char="••"/>
          </a:pPr>
          <a:r>
            <a:rPr lang="en-US" sz="1700" kern="1200" dirty="0" smtClean="0"/>
            <a:t>Will not delay start of useful Prototype uptime</a:t>
          </a:r>
          <a:endParaRPr lang="en-US" sz="1700" kern="1200" dirty="0"/>
        </a:p>
      </dsp:txBody>
      <dsp:txXfrm>
        <a:off x="0" y="3544657"/>
        <a:ext cx="8458200" cy="364320"/>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C32D613-FBC1-472E-AAB5-1358485C1B45}">
      <dsp:nvSpPr>
        <dsp:cNvPr id="0" name=""/>
        <dsp:cNvSpPr/>
      </dsp:nvSpPr>
      <dsp:spPr>
        <a:xfrm>
          <a:off x="0" y="21577"/>
          <a:ext cx="8229600" cy="5382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kern="1200" dirty="0" smtClean="0"/>
            <a:t>Boards have variable performance and stability</a:t>
          </a:r>
          <a:endParaRPr lang="en-US" sz="2300" kern="1200" dirty="0"/>
        </a:p>
      </dsp:txBody>
      <dsp:txXfrm>
        <a:off x="0" y="21577"/>
        <a:ext cx="8229600" cy="538200"/>
      </dsp:txXfrm>
    </dsp:sp>
    <dsp:sp modelId="{9503354A-218B-4978-911B-2E5666C11D0F}">
      <dsp:nvSpPr>
        <dsp:cNvPr id="0" name=""/>
        <dsp:cNvSpPr/>
      </dsp:nvSpPr>
      <dsp:spPr>
        <a:xfrm>
          <a:off x="0" y="559777"/>
          <a:ext cx="8229600" cy="11664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9210" rIns="163576" bIns="29210" numCol="1" spcCol="1270" anchor="t" anchorCtr="0">
          <a:noAutofit/>
        </a:bodyPr>
        <a:lstStyle/>
        <a:p>
          <a:pPr marL="171450" lvl="1" indent="-171450" algn="l" defTabSz="800100" rtl="0">
            <a:lnSpc>
              <a:spcPct val="90000"/>
            </a:lnSpc>
            <a:spcBef>
              <a:spcPct val="0"/>
            </a:spcBef>
            <a:spcAft>
              <a:spcPct val="20000"/>
            </a:spcAft>
            <a:buChar char="••"/>
          </a:pPr>
          <a:r>
            <a:rPr lang="en-GB" sz="1800" kern="1200" dirty="0" smtClean="0"/>
            <a:t>Some will not work reliably.</a:t>
          </a:r>
          <a:endParaRPr lang="en-US" sz="1800" kern="1200" dirty="0"/>
        </a:p>
        <a:p>
          <a:pPr marL="342900" lvl="2" indent="-171450" algn="l" defTabSz="800100" rtl="0">
            <a:lnSpc>
              <a:spcPct val="90000"/>
            </a:lnSpc>
            <a:spcBef>
              <a:spcPct val="0"/>
            </a:spcBef>
            <a:spcAft>
              <a:spcPct val="20000"/>
            </a:spcAft>
            <a:buChar char="••"/>
          </a:pPr>
          <a:r>
            <a:rPr lang="en-GB" sz="1800" kern="1200" dirty="0" smtClean="0"/>
            <a:t>Will they be re-worked or  discarded?</a:t>
          </a:r>
          <a:endParaRPr lang="en-US" sz="1800" kern="1200" dirty="0"/>
        </a:p>
        <a:p>
          <a:pPr marL="171450" lvl="1" indent="-171450" algn="l" defTabSz="800100" rtl="0">
            <a:lnSpc>
              <a:spcPct val="90000"/>
            </a:lnSpc>
            <a:spcBef>
              <a:spcPct val="0"/>
            </a:spcBef>
            <a:spcAft>
              <a:spcPct val="20000"/>
            </a:spcAft>
            <a:buChar char="••"/>
          </a:pPr>
          <a:r>
            <a:rPr lang="en-GB" sz="1800" kern="1200" dirty="0" smtClean="0"/>
            <a:t>Are boards reliable enough to send to end-user</a:t>
          </a:r>
          <a:endParaRPr lang="en-US" sz="1800" kern="1200" dirty="0"/>
        </a:p>
        <a:p>
          <a:pPr marL="342900" lvl="2" indent="-171450" algn="l" defTabSz="800100" rtl="0">
            <a:lnSpc>
              <a:spcPct val="90000"/>
            </a:lnSpc>
            <a:spcBef>
              <a:spcPct val="0"/>
            </a:spcBef>
            <a:spcAft>
              <a:spcPct val="20000"/>
            </a:spcAft>
            <a:buChar char="••"/>
          </a:pPr>
          <a:r>
            <a:rPr lang="en-GB" sz="1800" kern="1200" dirty="0" smtClean="0"/>
            <a:t>Software engineers or customers will not tolerate board faults</a:t>
          </a:r>
          <a:endParaRPr lang="en-US" sz="1800" kern="1200" dirty="0"/>
        </a:p>
      </dsp:txBody>
      <dsp:txXfrm>
        <a:off x="0" y="559777"/>
        <a:ext cx="8229600" cy="1166445"/>
      </dsp:txXfrm>
    </dsp:sp>
    <dsp:sp modelId="{45B708F9-48DE-464A-B1E5-BDF9B5D83781}">
      <dsp:nvSpPr>
        <dsp:cNvPr id="0" name=""/>
        <dsp:cNvSpPr/>
      </dsp:nvSpPr>
      <dsp:spPr>
        <a:xfrm>
          <a:off x="0" y="1726222"/>
          <a:ext cx="8229600" cy="5382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GB" sz="2300" kern="1200" dirty="0" smtClean="0"/>
            <a:t>Is the board a reliable piece of lab equipment?</a:t>
          </a:r>
          <a:endParaRPr lang="en-US" sz="2300" kern="1200" dirty="0"/>
        </a:p>
      </dsp:txBody>
      <dsp:txXfrm>
        <a:off x="0" y="1726222"/>
        <a:ext cx="8229600" cy="538200"/>
      </dsp:txXfrm>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BF61C8-C7ED-4EA0-832F-F30060E653FA}">
      <dsp:nvSpPr>
        <dsp:cNvPr id="0" name=""/>
        <dsp:cNvSpPr/>
      </dsp:nvSpPr>
      <dsp:spPr>
        <a:xfrm>
          <a:off x="0" y="22949"/>
          <a:ext cx="8229600" cy="4680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GB" sz="2000" kern="1200" dirty="0" smtClean="0"/>
            <a:t>What happens to damaged boards?</a:t>
          </a:r>
          <a:endParaRPr lang="en-US" sz="2000" kern="1200" dirty="0"/>
        </a:p>
      </dsp:txBody>
      <dsp:txXfrm>
        <a:off x="0" y="22949"/>
        <a:ext cx="8229600" cy="468000"/>
      </dsp:txXfrm>
    </dsp:sp>
    <dsp:sp modelId="{86DA8A0C-C561-409C-9CE0-773880E5E561}">
      <dsp:nvSpPr>
        <dsp:cNvPr id="0" name=""/>
        <dsp:cNvSpPr/>
      </dsp:nvSpPr>
      <dsp:spPr>
        <a:xfrm>
          <a:off x="0" y="490950"/>
          <a:ext cx="8229600" cy="13041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5400" rIns="142240" bIns="25400" numCol="1" spcCol="1270" anchor="t" anchorCtr="0">
          <a:noAutofit/>
        </a:bodyPr>
        <a:lstStyle/>
        <a:p>
          <a:pPr marL="171450" lvl="1" indent="-171450" algn="l" defTabSz="711200" rtl="0">
            <a:lnSpc>
              <a:spcPct val="90000"/>
            </a:lnSpc>
            <a:spcBef>
              <a:spcPct val="0"/>
            </a:spcBef>
            <a:spcAft>
              <a:spcPct val="20000"/>
            </a:spcAft>
            <a:buChar char="••"/>
          </a:pPr>
          <a:r>
            <a:rPr lang="en-GB" sz="1600" kern="1200" dirty="0" smtClean="0"/>
            <a:t>Prototyping Uptime is lost</a:t>
          </a:r>
          <a:endParaRPr lang="en-US" sz="1600" kern="1200" dirty="0"/>
        </a:p>
        <a:p>
          <a:pPr marL="171450" lvl="1" indent="-171450" algn="l" defTabSz="711200" rtl="0">
            <a:lnSpc>
              <a:spcPct val="90000"/>
            </a:lnSpc>
            <a:spcBef>
              <a:spcPct val="0"/>
            </a:spcBef>
            <a:spcAft>
              <a:spcPct val="20000"/>
            </a:spcAft>
            <a:buChar char="••"/>
          </a:pPr>
          <a:r>
            <a:rPr lang="en-GB" sz="1600" kern="1200" dirty="0" smtClean="0"/>
            <a:t>Will boards be repaired or scrapped?</a:t>
          </a:r>
          <a:endParaRPr lang="en-US" sz="1600" kern="1200" dirty="0"/>
        </a:p>
        <a:p>
          <a:pPr marL="342900" lvl="2" indent="-171450" algn="l" defTabSz="711200" rtl="0">
            <a:lnSpc>
              <a:spcPct val="90000"/>
            </a:lnSpc>
            <a:spcBef>
              <a:spcPct val="0"/>
            </a:spcBef>
            <a:spcAft>
              <a:spcPct val="20000"/>
            </a:spcAft>
            <a:buChar char="••"/>
          </a:pPr>
          <a:r>
            <a:rPr lang="en-GB" sz="1600" kern="1200" dirty="0" smtClean="0"/>
            <a:t>What is turn-around-time</a:t>
          </a:r>
          <a:endParaRPr lang="en-US" sz="1600" kern="1200" dirty="0"/>
        </a:p>
        <a:p>
          <a:pPr marL="342900" lvl="2" indent="-171450" algn="l" defTabSz="711200" rtl="0">
            <a:lnSpc>
              <a:spcPct val="90000"/>
            </a:lnSpc>
            <a:spcBef>
              <a:spcPct val="0"/>
            </a:spcBef>
            <a:spcAft>
              <a:spcPct val="20000"/>
            </a:spcAft>
            <a:buChar char="••"/>
          </a:pPr>
          <a:r>
            <a:rPr lang="en-GB" sz="1600" kern="1200" dirty="0" smtClean="0"/>
            <a:t>Will it require FPGA Expert’s time?</a:t>
          </a:r>
          <a:endParaRPr lang="en-US" sz="1600" kern="1200" dirty="0"/>
        </a:p>
        <a:p>
          <a:pPr marL="342900" lvl="2" indent="-171450" algn="l" defTabSz="711200" rtl="0">
            <a:lnSpc>
              <a:spcPct val="90000"/>
            </a:lnSpc>
            <a:spcBef>
              <a:spcPct val="0"/>
            </a:spcBef>
            <a:spcAft>
              <a:spcPct val="20000"/>
            </a:spcAft>
            <a:buChar char="••"/>
          </a:pPr>
          <a:r>
            <a:rPr lang="en-GB" sz="1600" kern="1200" dirty="0" smtClean="0"/>
            <a:t>Is it worth it?</a:t>
          </a:r>
          <a:endParaRPr lang="en-US" sz="1600" kern="1200" dirty="0"/>
        </a:p>
      </dsp:txBody>
      <dsp:txXfrm>
        <a:off x="0" y="490950"/>
        <a:ext cx="8229600" cy="1304100"/>
      </dsp:txXfrm>
    </dsp:sp>
    <dsp:sp modelId="{6945B452-F890-4868-9385-4C962E1EB088}">
      <dsp:nvSpPr>
        <dsp:cNvPr id="0" name=""/>
        <dsp:cNvSpPr/>
      </dsp:nvSpPr>
      <dsp:spPr>
        <a:xfrm>
          <a:off x="0" y="1795050"/>
          <a:ext cx="8229600" cy="4680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GB" sz="2000" kern="1200" dirty="0" smtClean="0"/>
            <a:t>Scrap cost should be factored into overall project cost</a:t>
          </a:r>
          <a:endParaRPr lang="en-US" sz="2000" kern="1200" dirty="0"/>
        </a:p>
      </dsp:txBody>
      <dsp:txXfrm>
        <a:off x="0" y="1795050"/>
        <a:ext cx="8229600" cy="468000"/>
      </dsp:txXfrm>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F31B74C-6AFE-4FE3-BC2B-6691563337E0}">
      <dsp:nvSpPr>
        <dsp:cNvPr id="0" name=""/>
        <dsp:cNvSpPr/>
      </dsp:nvSpPr>
      <dsp:spPr>
        <a:xfrm>
          <a:off x="40" y="120025"/>
          <a:ext cx="3845569" cy="518400"/>
        </a:xfrm>
        <a:prstGeom prst="rect">
          <a:avLst/>
        </a:prstGeom>
        <a:solidFill>
          <a:schemeClr val="accent1">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rtl="0">
            <a:lnSpc>
              <a:spcPct val="90000"/>
            </a:lnSpc>
            <a:spcBef>
              <a:spcPct val="0"/>
            </a:spcBef>
            <a:spcAft>
              <a:spcPct val="35000"/>
            </a:spcAft>
          </a:pPr>
          <a:r>
            <a:rPr lang="en-US" sz="1800" kern="1200" dirty="0" smtClean="0"/>
            <a:t>Boards Not Reused</a:t>
          </a:r>
          <a:endParaRPr lang="en-US" sz="1800" kern="1200" dirty="0"/>
        </a:p>
      </dsp:txBody>
      <dsp:txXfrm>
        <a:off x="40" y="120025"/>
        <a:ext cx="3845569" cy="518400"/>
      </dsp:txXfrm>
    </dsp:sp>
    <dsp:sp modelId="{30BCFA14-4E8F-482E-ABB4-AE708CAB4757}">
      <dsp:nvSpPr>
        <dsp:cNvPr id="0" name=""/>
        <dsp:cNvSpPr/>
      </dsp:nvSpPr>
      <dsp:spPr>
        <a:xfrm>
          <a:off x="40" y="638425"/>
          <a:ext cx="3845569" cy="3767512"/>
        </a:xfrm>
        <a:prstGeom prst="rect">
          <a:avLst/>
        </a:prstGeom>
        <a:solidFill>
          <a:schemeClr val="accent1">
            <a:alpha val="90000"/>
            <a:tint val="40000"/>
            <a:hueOff val="0"/>
            <a:satOff val="0"/>
            <a:lumOff val="0"/>
            <a:alphaOff val="0"/>
          </a:schemeClr>
        </a:solidFill>
        <a:ln w="381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rtl="0">
            <a:lnSpc>
              <a:spcPct val="90000"/>
            </a:lnSpc>
            <a:spcBef>
              <a:spcPct val="0"/>
            </a:spcBef>
            <a:spcAft>
              <a:spcPct val="15000"/>
            </a:spcAft>
            <a:buChar char="••"/>
          </a:pPr>
          <a:r>
            <a:rPr lang="en-US" sz="1800" kern="1200" dirty="0" smtClean="0"/>
            <a:t>Build boards for one project</a:t>
          </a:r>
          <a:endParaRPr lang="en-US" sz="1800" kern="1200" dirty="0"/>
        </a:p>
        <a:p>
          <a:pPr marL="171450" lvl="1" indent="-171450" algn="l" defTabSz="800100" rtl="0">
            <a:lnSpc>
              <a:spcPct val="90000"/>
            </a:lnSpc>
            <a:spcBef>
              <a:spcPct val="0"/>
            </a:spcBef>
            <a:spcAft>
              <a:spcPts val="1200"/>
            </a:spcAft>
            <a:buChar char="••"/>
          </a:pPr>
          <a:r>
            <a:rPr lang="en-GB" sz="1800" kern="1200" dirty="0" smtClean="0"/>
            <a:t>Simpler Board design</a:t>
          </a:r>
          <a:endParaRPr lang="en-US" sz="1800" kern="1200" dirty="0"/>
        </a:p>
        <a:p>
          <a:pPr marL="171450" lvl="1" indent="-171450" algn="l" defTabSz="800100" rtl="0">
            <a:lnSpc>
              <a:spcPct val="90000"/>
            </a:lnSpc>
            <a:spcBef>
              <a:spcPct val="0"/>
            </a:spcBef>
            <a:spcAft>
              <a:spcPct val="15000"/>
            </a:spcAft>
            <a:buChar char="••"/>
          </a:pPr>
          <a:r>
            <a:rPr lang="en-US" sz="1800" kern="1200" dirty="0" smtClean="0"/>
            <a:t>FPGA expert builds, tests and uses the board</a:t>
          </a:r>
          <a:endParaRPr lang="en-US" sz="1800" kern="1200" dirty="0"/>
        </a:p>
        <a:p>
          <a:pPr marL="342900" lvl="2" indent="-171450" algn="l" defTabSz="800100" rtl="0">
            <a:lnSpc>
              <a:spcPct val="90000"/>
            </a:lnSpc>
            <a:spcBef>
              <a:spcPct val="0"/>
            </a:spcBef>
            <a:spcAft>
              <a:spcPct val="15000"/>
            </a:spcAft>
            <a:buChar char="••"/>
          </a:pPr>
          <a:r>
            <a:rPr lang="en-US" sz="1800" kern="1200" dirty="0" smtClean="0"/>
            <a:t>Self supported</a:t>
          </a:r>
          <a:endParaRPr lang="en-US" sz="1800" kern="1200" dirty="0"/>
        </a:p>
        <a:p>
          <a:pPr marL="342900" lvl="2" indent="-171450" algn="l" defTabSz="800100" rtl="0">
            <a:lnSpc>
              <a:spcPct val="90000"/>
            </a:lnSpc>
            <a:spcBef>
              <a:spcPct val="0"/>
            </a:spcBef>
            <a:spcAft>
              <a:spcPct val="15000"/>
            </a:spcAft>
            <a:buChar char="••"/>
          </a:pPr>
          <a:r>
            <a:rPr lang="en-US" sz="1800" kern="1200" dirty="0" smtClean="0"/>
            <a:t>Minimal documentation</a:t>
          </a:r>
          <a:endParaRPr lang="en-US" sz="1800" kern="1200" dirty="0"/>
        </a:p>
      </dsp:txBody>
      <dsp:txXfrm>
        <a:off x="40" y="638425"/>
        <a:ext cx="3845569" cy="3767512"/>
      </dsp:txXfrm>
    </dsp:sp>
    <dsp:sp modelId="{D7278DAC-5A67-4FED-B91B-FC8E647D9413}">
      <dsp:nvSpPr>
        <dsp:cNvPr id="0" name=""/>
        <dsp:cNvSpPr/>
      </dsp:nvSpPr>
      <dsp:spPr>
        <a:xfrm>
          <a:off x="4383989" y="120025"/>
          <a:ext cx="3845569" cy="518400"/>
        </a:xfrm>
        <a:prstGeom prst="rect">
          <a:avLst/>
        </a:prstGeom>
        <a:solidFill>
          <a:schemeClr val="accent1">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rtl="0">
            <a:lnSpc>
              <a:spcPct val="90000"/>
            </a:lnSpc>
            <a:spcBef>
              <a:spcPct val="0"/>
            </a:spcBef>
            <a:spcAft>
              <a:spcPct val="35000"/>
            </a:spcAft>
          </a:pPr>
          <a:r>
            <a:rPr lang="en-US" sz="1800" kern="1200" dirty="0" smtClean="0"/>
            <a:t>Boards Reused</a:t>
          </a:r>
          <a:endParaRPr lang="en-US" sz="1800" kern="1200" dirty="0"/>
        </a:p>
      </dsp:txBody>
      <dsp:txXfrm>
        <a:off x="4383989" y="120025"/>
        <a:ext cx="3845569" cy="518400"/>
      </dsp:txXfrm>
    </dsp:sp>
    <dsp:sp modelId="{348B1BB7-D33F-499C-AAEB-B4097C2B0360}">
      <dsp:nvSpPr>
        <dsp:cNvPr id="0" name=""/>
        <dsp:cNvSpPr/>
      </dsp:nvSpPr>
      <dsp:spPr>
        <a:xfrm>
          <a:off x="4383989" y="638425"/>
          <a:ext cx="3845569" cy="3767512"/>
        </a:xfrm>
        <a:prstGeom prst="rect">
          <a:avLst/>
        </a:prstGeom>
        <a:solidFill>
          <a:schemeClr val="accent1">
            <a:alpha val="90000"/>
            <a:tint val="40000"/>
            <a:hueOff val="0"/>
            <a:satOff val="0"/>
            <a:lumOff val="0"/>
            <a:alphaOff val="0"/>
          </a:schemeClr>
        </a:solidFill>
        <a:ln w="381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rtl="0">
            <a:lnSpc>
              <a:spcPct val="90000"/>
            </a:lnSpc>
            <a:spcBef>
              <a:spcPct val="0"/>
            </a:spcBef>
            <a:spcAft>
              <a:spcPct val="15000"/>
            </a:spcAft>
            <a:buChar char="••"/>
          </a:pPr>
          <a:r>
            <a:rPr lang="en-US" sz="1800" kern="1200" dirty="0" smtClean="0"/>
            <a:t>Design must be more flexible</a:t>
          </a:r>
          <a:endParaRPr lang="en-US" sz="1800" kern="1200" dirty="0"/>
        </a:p>
        <a:p>
          <a:pPr marL="342900" lvl="2" indent="-171450" algn="l" defTabSz="800100" rtl="0">
            <a:lnSpc>
              <a:spcPct val="90000"/>
            </a:lnSpc>
            <a:spcBef>
              <a:spcPct val="0"/>
            </a:spcBef>
            <a:spcAft>
              <a:spcPts val="300"/>
            </a:spcAft>
            <a:buChar char="••"/>
          </a:pPr>
          <a:r>
            <a:rPr lang="en-US" sz="1800" kern="1200" dirty="0" smtClean="0"/>
            <a:t>More complex Board Design</a:t>
          </a:r>
          <a:endParaRPr lang="en-US" sz="1800" kern="1200" dirty="0"/>
        </a:p>
        <a:p>
          <a:pPr marL="342900" lvl="2" indent="-171450" algn="l" defTabSz="800100" rtl="0">
            <a:lnSpc>
              <a:spcPct val="90000"/>
            </a:lnSpc>
            <a:spcBef>
              <a:spcPct val="0"/>
            </a:spcBef>
            <a:spcAft>
              <a:spcPts val="1200"/>
            </a:spcAft>
            <a:buChar char="••"/>
          </a:pPr>
          <a:r>
            <a:rPr lang="en-US" sz="1800" kern="1200" dirty="0" smtClean="0"/>
            <a:t>Higher Engineering Costs</a:t>
          </a:r>
          <a:endParaRPr lang="en-US" sz="1800" kern="1200" dirty="0"/>
        </a:p>
        <a:p>
          <a:pPr marL="171450" lvl="1" indent="-171450" algn="l" defTabSz="800100" rtl="0">
            <a:lnSpc>
              <a:spcPct val="90000"/>
            </a:lnSpc>
            <a:spcBef>
              <a:spcPct val="0"/>
            </a:spcBef>
            <a:spcAft>
              <a:spcPct val="15000"/>
            </a:spcAft>
            <a:buChar char="••"/>
          </a:pPr>
          <a:r>
            <a:rPr lang="en-US" sz="1800" kern="1200" dirty="0" smtClean="0"/>
            <a:t>Cost of Support</a:t>
          </a:r>
          <a:endParaRPr lang="en-US" sz="1800" kern="1200" dirty="0"/>
        </a:p>
        <a:p>
          <a:pPr marL="342900" lvl="2" indent="-171450" algn="l" defTabSz="800100" rtl="0">
            <a:lnSpc>
              <a:spcPct val="90000"/>
            </a:lnSpc>
            <a:spcBef>
              <a:spcPct val="0"/>
            </a:spcBef>
            <a:spcAft>
              <a:spcPts val="300"/>
            </a:spcAft>
            <a:buChar char="••"/>
          </a:pPr>
          <a:r>
            <a:rPr lang="en-US" sz="1800" kern="1200" dirty="0" smtClean="0"/>
            <a:t>Test and debug procedures</a:t>
          </a:r>
          <a:endParaRPr lang="en-US" sz="1800" kern="1200" dirty="0"/>
        </a:p>
        <a:p>
          <a:pPr marL="342900" lvl="2" indent="-171450" algn="l" defTabSz="800100" rtl="0">
            <a:lnSpc>
              <a:spcPct val="90000"/>
            </a:lnSpc>
            <a:spcBef>
              <a:spcPct val="0"/>
            </a:spcBef>
            <a:spcAft>
              <a:spcPts val="300"/>
            </a:spcAft>
            <a:buChar char="••"/>
          </a:pPr>
          <a:r>
            <a:rPr lang="en-US" sz="1800" kern="1200" dirty="0" smtClean="0"/>
            <a:t>Users’ documentation</a:t>
          </a:r>
          <a:endParaRPr lang="en-US" sz="1800" kern="1200" dirty="0"/>
        </a:p>
        <a:p>
          <a:pPr marL="342900" lvl="2" indent="-171450" algn="l" defTabSz="800100" rtl="0">
            <a:lnSpc>
              <a:spcPct val="90000"/>
            </a:lnSpc>
            <a:spcBef>
              <a:spcPct val="0"/>
            </a:spcBef>
            <a:spcAft>
              <a:spcPts val="1200"/>
            </a:spcAft>
            <a:buChar char="••"/>
          </a:pPr>
          <a:r>
            <a:rPr lang="en-US" sz="1800" kern="1200" dirty="0" smtClean="0"/>
            <a:t>Internal Technical support</a:t>
          </a:r>
          <a:endParaRPr lang="en-US" sz="1800" kern="1200" dirty="0"/>
        </a:p>
        <a:p>
          <a:pPr marL="171450" lvl="1" indent="-171450" algn="l" defTabSz="800100" rtl="0">
            <a:lnSpc>
              <a:spcPct val="90000"/>
            </a:lnSpc>
            <a:spcBef>
              <a:spcPct val="0"/>
            </a:spcBef>
            <a:spcAft>
              <a:spcPct val="15000"/>
            </a:spcAft>
            <a:buChar char="••"/>
          </a:pPr>
          <a:r>
            <a:rPr lang="en-GB" sz="1800" kern="1200" dirty="0" smtClean="0"/>
            <a:t>Cost of Ownership</a:t>
          </a:r>
          <a:endParaRPr lang="en-US" sz="1800" kern="1200" dirty="0"/>
        </a:p>
        <a:p>
          <a:pPr marL="342900" lvl="2" indent="-171450" algn="l" defTabSz="800100" rtl="0">
            <a:lnSpc>
              <a:spcPct val="90000"/>
            </a:lnSpc>
            <a:spcBef>
              <a:spcPct val="0"/>
            </a:spcBef>
            <a:spcAft>
              <a:spcPct val="15000"/>
            </a:spcAft>
            <a:buChar char="••"/>
          </a:pPr>
          <a:r>
            <a:rPr lang="en-GB" sz="1800" kern="1200" dirty="0" smtClean="0"/>
            <a:t>Scrap or repair for faulty boards</a:t>
          </a:r>
          <a:endParaRPr lang="en-US" sz="1800" kern="1200" dirty="0"/>
        </a:p>
        <a:p>
          <a:pPr marL="342900" lvl="2" indent="-171450" algn="l" defTabSz="800100" rtl="0">
            <a:lnSpc>
              <a:spcPct val="90000"/>
            </a:lnSpc>
            <a:spcBef>
              <a:spcPct val="0"/>
            </a:spcBef>
            <a:spcAft>
              <a:spcPct val="15000"/>
            </a:spcAft>
            <a:buChar char="••"/>
          </a:pPr>
          <a:r>
            <a:rPr lang="en-US" sz="1800" kern="1200" dirty="0" smtClean="0"/>
            <a:t>Managed Builds</a:t>
          </a:r>
          <a:endParaRPr lang="en-US" sz="1800" kern="1200" dirty="0"/>
        </a:p>
        <a:p>
          <a:pPr marL="342900" lvl="2" indent="-171450" algn="l" defTabSz="800100" rtl="0">
            <a:lnSpc>
              <a:spcPct val="90000"/>
            </a:lnSpc>
            <a:spcBef>
              <a:spcPct val="0"/>
            </a:spcBef>
            <a:spcAft>
              <a:spcPct val="15000"/>
            </a:spcAft>
            <a:buChar char="••"/>
          </a:pPr>
          <a:r>
            <a:rPr lang="en-US" sz="1800" kern="1200" dirty="0" smtClean="0"/>
            <a:t>Bill of Materials control</a:t>
          </a:r>
          <a:endParaRPr lang="en-US" sz="1800" kern="1200" dirty="0"/>
        </a:p>
        <a:p>
          <a:pPr marL="342900" lvl="2" indent="-171450" algn="l" defTabSz="800100" rtl="0">
            <a:lnSpc>
              <a:spcPct val="90000"/>
            </a:lnSpc>
            <a:spcBef>
              <a:spcPct val="0"/>
            </a:spcBef>
            <a:spcAft>
              <a:spcPct val="15000"/>
            </a:spcAft>
            <a:buChar char="••"/>
          </a:pPr>
          <a:r>
            <a:rPr lang="en-US" sz="1800" kern="1200" dirty="0" smtClean="0"/>
            <a:t>Assembly specs</a:t>
          </a:r>
          <a:endParaRPr lang="en-US" sz="1800" kern="1200" dirty="0"/>
        </a:p>
      </dsp:txBody>
      <dsp:txXfrm>
        <a:off x="4383989" y="638425"/>
        <a:ext cx="3845569" cy="3767512"/>
      </dsp:txXfrm>
    </dsp:sp>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F645DCD-0F7B-4F88-B5C4-B328E81763B1}">
      <dsp:nvSpPr>
        <dsp:cNvPr id="0" name=""/>
        <dsp:cNvSpPr/>
      </dsp:nvSpPr>
      <dsp:spPr>
        <a:xfrm>
          <a:off x="0" y="67656"/>
          <a:ext cx="8229600" cy="5148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en-US" sz="2200" kern="1200" dirty="0" smtClean="0"/>
            <a:t>Can Board and ASIC be designed in parallel?</a:t>
          </a:r>
          <a:endParaRPr lang="en-US" sz="2200" kern="1200" dirty="0"/>
        </a:p>
      </dsp:txBody>
      <dsp:txXfrm>
        <a:off x="0" y="67656"/>
        <a:ext cx="8229600" cy="514800"/>
      </dsp:txXfrm>
    </dsp:sp>
    <dsp:sp modelId="{00B57454-4EAC-4316-AA1A-020607059E46}">
      <dsp:nvSpPr>
        <dsp:cNvPr id="0" name=""/>
        <dsp:cNvSpPr/>
      </dsp:nvSpPr>
      <dsp:spPr>
        <a:xfrm>
          <a:off x="0" y="582456"/>
          <a:ext cx="8229600" cy="364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7940" rIns="156464" bIns="27940" numCol="1" spcCol="1270" anchor="t" anchorCtr="0">
          <a:noAutofit/>
        </a:bodyPr>
        <a:lstStyle/>
        <a:p>
          <a:pPr marL="171450" lvl="1" indent="-171450" algn="l" defTabSz="755650" rtl="0">
            <a:lnSpc>
              <a:spcPct val="90000"/>
            </a:lnSpc>
            <a:spcBef>
              <a:spcPct val="0"/>
            </a:spcBef>
            <a:spcAft>
              <a:spcPct val="20000"/>
            </a:spcAft>
            <a:buChar char="••"/>
          </a:pPr>
          <a:r>
            <a:rPr lang="en-US" sz="1700" kern="1200" dirty="0" smtClean="0"/>
            <a:t>e.g. PCB layout at same time as RTL?</a:t>
          </a:r>
          <a:endParaRPr lang="en-US" sz="1700" kern="1200" dirty="0"/>
        </a:p>
      </dsp:txBody>
      <dsp:txXfrm>
        <a:off x="0" y="582456"/>
        <a:ext cx="8229600" cy="364320"/>
      </dsp:txXfrm>
    </dsp:sp>
    <dsp:sp modelId="{DBF95716-82AE-4B84-8B88-3891644E1DE7}">
      <dsp:nvSpPr>
        <dsp:cNvPr id="0" name=""/>
        <dsp:cNvSpPr/>
      </dsp:nvSpPr>
      <dsp:spPr>
        <a:xfrm>
          <a:off x="0" y="946776"/>
          <a:ext cx="8229600" cy="5148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en-US" sz="2200" kern="1200" dirty="0" smtClean="0"/>
            <a:t>Yes but . . . Risk is increased</a:t>
          </a:r>
          <a:endParaRPr lang="en-US" sz="2200" kern="1200" dirty="0"/>
        </a:p>
      </dsp:txBody>
      <dsp:txXfrm>
        <a:off x="0" y="946776"/>
        <a:ext cx="8229600" cy="514800"/>
      </dsp:txXfrm>
    </dsp:sp>
    <dsp:sp modelId="{0AA2C80E-DE7B-4571-8C45-545CEFD7F48C}">
      <dsp:nvSpPr>
        <dsp:cNvPr id="0" name=""/>
        <dsp:cNvSpPr/>
      </dsp:nvSpPr>
      <dsp:spPr>
        <a:xfrm>
          <a:off x="0" y="1461576"/>
          <a:ext cx="8229600" cy="1639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7940" rIns="156464" bIns="27940" numCol="1" spcCol="1270" anchor="t" anchorCtr="0">
          <a:noAutofit/>
        </a:bodyPr>
        <a:lstStyle/>
        <a:p>
          <a:pPr marL="171450" lvl="1" indent="-171450" algn="l" defTabSz="755650" rtl="0">
            <a:lnSpc>
              <a:spcPct val="90000"/>
            </a:lnSpc>
            <a:spcBef>
              <a:spcPct val="0"/>
            </a:spcBef>
            <a:spcAft>
              <a:spcPct val="20000"/>
            </a:spcAft>
            <a:buChar char="••"/>
          </a:pPr>
          <a:r>
            <a:rPr lang="en-US" sz="1700" kern="1200" dirty="0" smtClean="0"/>
            <a:t>RTL grows; Board needs extra FPGA capacity</a:t>
          </a:r>
          <a:endParaRPr lang="en-US" sz="1700" kern="1200" dirty="0"/>
        </a:p>
        <a:p>
          <a:pPr marL="171450" lvl="1" indent="-171450" algn="l" defTabSz="755650" rtl="0">
            <a:lnSpc>
              <a:spcPct val="90000"/>
            </a:lnSpc>
            <a:spcBef>
              <a:spcPct val="0"/>
            </a:spcBef>
            <a:spcAft>
              <a:spcPct val="20000"/>
            </a:spcAft>
            <a:buChar char="••"/>
          </a:pPr>
          <a:r>
            <a:rPr lang="en-US" sz="1700" kern="1200" dirty="0" smtClean="0"/>
            <a:t>Board Does Not Meet Clocking Requirement</a:t>
          </a:r>
          <a:endParaRPr lang="en-US" sz="1700" kern="1200" dirty="0"/>
        </a:p>
        <a:p>
          <a:pPr marL="171450" lvl="1" indent="-171450" algn="l" defTabSz="755650" rtl="0">
            <a:lnSpc>
              <a:spcPct val="90000"/>
            </a:lnSpc>
            <a:spcBef>
              <a:spcPct val="0"/>
            </a:spcBef>
            <a:spcAft>
              <a:spcPct val="20000"/>
            </a:spcAft>
            <a:buChar char="••"/>
          </a:pPr>
          <a:r>
            <a:rPr lang="en-US" sz="1700" kern="1200" dirty="0" smtClean="0"/>
            <a:t>Partition changes; board needs extra connections</a:t>
          </a:r>
          <a:endParaRPr lang="en-US" sz="1700" kern="1200" dirty="0"/>
        </a:p>
        <a:p>
          <a:pPr marL="171450" lvl="1" indent="-171450" algn="l" defTabSz="755650" rtl="0">
            <a:lnSpc>
              <a:spcPct val="90000"/>
            </a:lnSpc>
            <a:spcBef>
              <a:spcPct val="0"/>
            </a:spcBef>
            <a:spcAft>
              <a:spcPct val="20000"/>
            </a:spcAft>
            <a:buChar char="••"/>
          </a:pPr>
          <a:r>
            <a:rPr lang="en-US" sz="1700" kern="1200" dirty="0" smtClean="0"/>
            <a:t>Some board errors may be overcome in RTL</a:t>
          </a:r>
          <a:endParaRPr lang="en-US" sz="1700" kern="1200" dirty="0"/>
        </a:p>
        <a:p>
          <a:pPr marL="342900" lvl="2" indent="-171450" algn="l" defTabSz="755650" rtl="0">
            <a:lnSpc>
              <a:spcPct val="90000"/>
            </a:lnSpc>
            <a:spcBef>
              <a:spcPct val="0"/>
            </a:spcBef>
            <a:spcAft>
              <a:spcPct val="20000"/>
            </a:spcAft>
            <a:buChar char="••"/>
          </a:pPr>
          <a:r>
            <a:rPr lang="en-US" sz="1700" kern="1200" dirty="0" smtClean="0"/>
            <a:t>One step further from the original ASIC RTL</a:t>
          </a:r>
          <a:br>
            <a:rPr lang="en-US" sz="1700" kern="1200" dirty="0" smtClean="0"/>
          </a:br>
          <a:r>
            <a:rPr lang="en-US" sz="1700" kern="1200" dirty="0" smtClean="0"/>
            <a:t>(e.g. change clocking, remove functionality)</a:t>
          </a:r>
          <a:endParaRPr lang="en-US" sz="1700" kern="1200" dirty="0"/>
        </a:p>
      </dsp:txBody>
      <dsp:txXfrm>
        <a:off x="0" y="1461576"/>
        <a:ext cx="8229600" cy="1639440"/>
      </dsp:txXfrm>
    </dsp:sp>
    <dsp:sp modelId="{D6EF88DD-62CD-4E8D-9884-6EF743DB38BF}">
      <dsp:nvSpPr>
        <dsp:cNvPr id="0" name=""/>
        <dsp:cNvSpPr/>
      </dsp:nvSpPr>
      <dsp:spPr>
        <a:xfrm>
          <a:off x="0" y="3101016"/>
          <a:ext cx="8229600" cy="5148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en-US" sz="2200" kern="1200" dirty="0" smtClean="0"/>
            <a:t>Bring-up time is unpredictable and can be long</a:t>
          </a:r>
          <a:endParaRPr lang="en-US" sz="2200" kern="1200" dirty="0"/>
        </a:p>
      </dsp:txBody>
      <dsp:txXfrm>
        <a:off x="0" y="3101016"/>
        <a:ext cx="8229600" cy="514800"/>
      </dsp:txXfrm>
    </dsp:sp>
    <dsp:sp modelId="{D5651A1C-85F7-43FD-B98E-8D6D751D38B6}">
      <dsp:nvSpPr>
        <dsp:cNvPr id="0" name=""/>
        <dsp:cNvSpPr/>
      </dsp:nvSpPr>
      <dsp:spPr>
        <a:xfrm>
          <a:off x="0" y="3615816"/>
          <a:ext cx="8229600" cy="842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7940" rIns="156464" bIns="27940" numCol="1" spcCol="1270" anchor="t" anchorCtr="0">
          <a:noAutofit/>
        </a:bodyPr>
        <a:lstStyle/>
        <a:p>
          <a:pPr marL="171450" lvl="1" indent="-171450" algn="l" defTabSz="755650" rtl="0">
            <a:lnSpc>
              <a:spcPct val="90000"/>
            </a:lnSpc>
            <a:spcBef>
              <a:spcPct val="0"/>
            </a:spcBef>
            <a:spcAft>
              <a:spcPct val="20000"/>
            </a:spcAft>
            <a:buChar char="••"/>
          </a:pPr>
          <a:r>
            <a:rPr lang="en-US" sz="1700" kern="1200" dirty="0" smtClean="0"/>
            <a:t>Can you Debug the board at the same time as the design?</a:t>
          </a:r>
          <a:endParaRPr lang="en-US" sz="1700" kern="1200" dirty="0"/>
        </a:p>
        <a:p>
          <a:pPr marL="171450" lvl="1" indent="-171450" algn="l" defTabSz="755650" rtl="0">
            <a:lnSpc>
              <a:spcPct val="90000"/>
            </a:lnSpc>
            <a:spcBef>
              <a:spcPct val="0"/>
            </a:spcBef>
            <a:spcAft>
              <a:spcPct val="20000"/>
            </a:spcAft>
            <a:buChar char="••"/>
          </a:pPr>
          <a:r>
            <a:rPr lang="en-US" sz="1700" kern="1200" dirty="0" smtClean="0"/>
            <a:t>Bring-up time reduces useful lifetime of prototype</a:t>
          </a:r>
          <a:endParaRPr lang="en-US" sz="1700" kern="1200" dirty="0"/>
        </a:p>
        <a:p>
          <a:pPr marL="171450" lvl="1" indent="-171450" algn="l" defTabSz="755650" rtl="0">
            <a:lnSpc>
              <a:spcPct val="90000"/>
            </a:lnSpc>
            <a:spcBef>
              <a:spcPct val="0"/>
            </a:spcBef>
            <a:spcAft>
              <a:spcPct val="20000"/>
            </a:spcAft>
            <a:buChar char="••"/>
          </a:pPr>
          <a:r>
            <a:rPr lang="en-US" sz="1700" kern="1200" dirty="0" smtClean="0"/>
            <a:t>Users waiting longer than expected for working prototype</a:t>
          </a:r>
          <a:endParaRPr lang="en-US" sz="1700" kern="1200" dirty="0"/>
        </a:p>
      </dsp:txBody>
      <dsp:txXfrm>
        <a:off x="0" y="3615816"/>
        <a:ext cx="8229600" cy="84249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EBD5F16-C1E1-45D6-87D3-6DDB46DC7375}">
      <dsp:nvSpPr>
        <dsp:cNvPr id="0" name=""/>
        <dsp:cNvSpPr/>
      </dsp:nvSpPr>
      <dsp:spPr>
        <a:xfrm>
          <a:off x="231197" y="0"/>
          <a:ext cx="7845992" cy="4525963"/>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C26C54-15BB-442C-8E5B-9FA63B90AF05}">
      <dsp:nvSpPr>
        <dsp:cNvPr id="0" name=""/>
        <dsp:cNvSpPr/>
      </dsp:nvSpPr>
      <dsp:spPr>
        <a:xfrm>
          <a:off x="1205046" y="3154363"/>
          <a:ext cx="166555" cy="166555"/>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F2B551-E114-4E81-B576-AEA0D5262CC9}">
      <dsp:nvSpPr>
        <dsp:cNvPr id="0" name=""/>
        <dsp:cNvSpPr/>
      </dsp:nvSpPr>
      <dsp:spPr>
        <a:xfrm>
          <a:off x="1352501" y="3306768"/>
          <a:ext cx="1238303" cy="10771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254" tIns="0" rIns="0" bIns="0" numCol="1" spcCol="1270" anchor="t" anchorCtr="0">
          <a:noAutofit/>
        </a:bodyPr>
        <a:lstStyle/>
        <a:p>
          <a:pPr lvl="0" algn="l" defTabSz="711200">
            <a:lnSpc>
              <a:spcPct val="90000"/>
            </a:lnSpc>
            <a:spcBef>
              <a:spcPct val="0"/>
            </a:spcBef>
            <a:spcAft>
              <a:spcPct val="35000"/>
            </a:spcAft>
          </a:pPr>
          <a:r>
            <a:rPr lang="en-US" sz="1600" kern="1200" dirty="0" smtClean="0"/>
            <a:t>Block-level Verification</a:t>
          </a:r>
          <a:endParaRPr lang="en-US" sz="1600" kern="1200" dirty="0"/>
        </a:p>
      </dsp:txBody>
      <dsp:txXfrm>
        <a:off x="1352501" y="3306768"/>
        <a:ext cx="1238303" cy="1077179"/>
      </dsp:txXfrm>
    </dsp:sp>
    <dsp:sp modelId="{7B81540F-9038-44AD-B8FB-55C5798722BF}">
      <dsp:nvSpPr>
        <dsp:cNvPr id="0" name=""/>
        <dsp:cNvSpPr/>
      </dsp:nvSpPr>
      <dsp:spPr>
        <a:xfrm>
          <a:off x="2384071" y="2312767"/>
          <a:ext cx="289661" cy="289661"/>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794405-22B2-4786-A2C2-F65292A94E45}">
      <dsp:nvSpPr>
        <dsp:cNvPr id="0" name=""/>
        <dsp:cNvSpPr/>
      </dsp:nvSpPr>
      <dsp:spPr>
        <a:xfrm>
          <a:off x="2528902" y="2457597"/>
          <a:ext cx="1520723" cy="20683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3486" tIns="0" rIns="0" bIns="0" numCol="1" spcCol="1270" anchor="t" anchorCtr="0">
          <a:noAutofit/>
        </a:bodyPr>
        <a:lstStyle/>
        <a:p>
          <a:pPr lvl="0" algn="l" defTabSz="711200">
            <a:lnSpc>
              <a:spcPct val="90000"/>
            </a:lnSpc>
            <a:spcBef>
              <a:spcPct val="0"/>
            </a:spcBef>
            <a:spcAft>
              <a:spcPct val="35000"/>
            </a:spcAft>
          </a:pPr>
          <a:r>
            <a:rPr lang="en-US" sz="1600" kern="1200" dirty="0" smtClean="0"/>
            <a:t>Chip-level Verification</a:t>
          </a:r>
          <a:endParaRPr lang="en-US" sz="1600" kern="1200" dirty="0"/>
        </a:p>
      </dsp:txBody>
      <dsp:txXfrm>
        <a:off x="2528902" y="2457597"/>
        <a:ext cx="1520723" cy="2068365"/>
      </dsp:txXfrm>
    </dsp:sp>
    <dsp:sp modelId="{6C590358-7AC5-4644-AD05-0896FB98FB44}">
      <dsp:nvSpPr>
        <dsp:cNvPr id="0" name=""/>
        <dsp:cNvSpPr/>
      </dsp:nvSpPr>
      <dsp:spPr>
        <a:xfrm>
          <a:off x="3886691" y="1537017"/>
          <a:ext cx="383801" cy="383801"/>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7CB098-3A14-4168-97E6-C8ABEAF2112B}">
      <dsp:nvSpPr>
        <dsp:cNvPr id="0" name=""/>
        <dsp:cNvSpPr/>
      </dsp:nvSpPr>
      <dsp:spPr>
        <a:xfrm>
          <a:off x="4078592" y="1728917"/>
          <a:ext cx="1520723" cy="2797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369" tIns="0" rIns="0" bIns="0" numCol="1" spcCol="1270" anchor="t" anchorCtr="0">
          <a:noAutofit/>
        </a:bodyPr>
        <a:lstStyle/>
        <a:p>
          <a:pPr lvl="0" algn="l" defTabSz="711200">
            <a:lnSpc>
              <a:spcPct val="90000"/>
            </a:lnSpc>
            <a:spcBef>
              <a:spcPct val="0"/>
            </a:spcBef>
            <a:spcAft>
              <a:spcPct val="35000"/>
            </a:spcAft>
          </a:pPr>
          <a:r>
            <a:rPr lang="en-US" sz="1600" kern="1200" dirty="0" smtClean="0"/>
            <a:t>System-level Integration</a:t>
          </a:r>
          <a:endParaRPr lang="en-US" sz="1600" kern="1200" dirty="0"/>
        </a:p>
      </dsp:txBody>
      <dsp:txXfrm>
        <a:off x="4078592" y="1728917"/>
        <a:ext cx="1520723" cy="2797045"/>
      </dsp:txXfrm>
    </dsp:sp>
    <dsp:sp modelId="{4D89BFE0-A1C1-44CF-9C5E-8322DACAA229}">
      <dsp:nvSpPr>
        <dsp:cNvPr id="0" name=""/>
        <dsp:cNvSpPr/>
      </dsp:nvSpPr>
      <dsp:spPr>
        <a:xfrm>
          <a:off x="5613600" y="944562"/>
          <a:ext cx="514149" cy="514149"/>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CCCF7E-AFF9-4C6E-8E9B-134AC33EC99D}">
      <dsp:nvSpPr>
        <dsp:cNvPr id="0" name=""/>
        <dsp:cNvSpPr/>
      </dsp:nvSpPr>
      <dsp:spPr>
        <a:xfrm>
          <a:off x="5870685" y="1201634"/>
          <a:ext cx="1520723" cy="32451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2437" tIns="0" rIns="0" bIns="0" numCol="1" spcCol="1270" anchor="t" anchorCtr="0">
          <a:noAutofit/>
        </a:bodyPr>
        <a:lstStyle/>
        <a:p>
          <a:pPr lvl="0" algn="l" defTabSz="711200">
            <a:lnSpc>
              <a:spcPct val="90000"/>
            </a:lnSpc>
            <a:spcBef>
              <a:spcPct val="0"/>
            </a:spcBef>
            <a:spcAft>
              <a:spcPct val="35000"/>
            </a:spcAft>
          </a:pPr>
          <a:r>
            <a:rPr lang="en-US" sz="1600" kern="1200" dirty="0" smtClean="0"/>
            <a:t>Software Development &amp; System Validation</a:t>
          </a:r>
          <a:endParaRPr lang="en-US" sz="1600" kern="1200" dirty="0"/>
        </a:p>
      </dsp:txBody>
      <dsp:txXfrm>
        <a:off x="5870685" y="1201634"/>
        <a:ext cx="1520723" cy="324511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0063E9D-86E4-443B-ABB8-FDCA5713C4DB}">
      <dsp:nvSpPr>
        <dsp:cNvPr id="0" name=""/>
        <dsp:cNvSpPr/>
      </dsp:nvSpPr>
      <dsp:spPr>
        <a:xfrm>
          <a:off x="342900" y="0"/>
          <a:ext cx="5105399" cy="5105399"/>
        </a:xfrm>
        <a:prstGeom prst="diamond">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0E25D7-1217-4B2D-9108-5AB05C18F844}">
      <dsp:nvSpPr>
        <dsp:cNvPr id="0" name=""/>
        <dsp:cNvSpPr/>
      </dsp:nvSpPr>
      <dsp:spPr>
        <a:xfrm>
          <a:off x="827913" y="485012"/>
          <a:ext cx="1991106" cy="1991106"/>
        </a:xfrm>
        <a:prstGeom prst="round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en-GB" sz="2100" kern="1200" dirty="0" smtClean="0"/>
            <a:t>Shorten Verification Cycle and Test Algorithm</a:t>
          </a:r>
          <a:endParaRPr lang="en-GB" sz="2100" kern="1200" dirty="0"/>
        </a:p>
      </dsp:txBody>
      <dsp:txXfrm>
        <a:off x="827913" y="485012"/>
        <a:ext cx="1991106" cy="1991106"/>
      </dsp:txXfrm>
    </dsp:sp>
    <dsp:sp modelId="{33B3C596-D51F-40FE-91B6-196FD43A6722}">
      <dsp:nvSpPr>
        <dsp:cNvPr id="0" name=""/>
        <dsp:cNvSpPr/>
      </dsp:nvSpPr>
      <dsp:spPr>
        <a:xfrm>
          <a:off x="2972181" y="485012"/>
          <a:ext cx="1991106" cy="1991106"/>
        </a:xfrm>
        <a:prstGeom prst="round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en-GB" sz="2100" kern="1200" dirty="0" smtClean="0"/>
            <a:t>Reduce Risk to Schedule and Cost</a:t>
          </a:r>
          <a:endParaRPr lang="en-GB" sz="2100" kern="1200" dirty="0"/>
        </a:p>
      </dsp:txBody>
      <dsp:txXfrm>
        <a:off x="2972181" y="485012"/>
        <a:ext cx="1991106" cy="1991106"/>
      </dsp:txXfrm>
    </dsp:sp>
    <dsp:sp modelId="{D77E26F2-1D8A-473E-A717-9901D134BA0C}">
      <dsp:nvSpPr>
        <dsp:cNvPr id="0" name=""/>
        <dsp:cNvSpPr/>
      </dsp:nvSpPr>
      <dsp:spPr>
        <a:xfrm>
          <a:off x="827913" y="2629281"/>
          <a:ext cx="1991106" cy="1991106"/>
        </a:xfrm>
        <a:prstGeom prst="round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Shorten SW Development and Integration</a:t>
          </a:r>
          <a:endParaRPr lang="en-GB" sz="2100" kern="1200" dirty="0"/>
        </a:p>
      </dsp:txBody>
      <dsp:txXfrm>
        <a:off x="827913" y="2629281"/>
        <a:ext cx="1991106" cy="1991106"/>
      </dsp:txXfrm>
    </dsp:sp>
    <dsp:sp modelId="{3490C3CB-9502-4BE0-A912-D9A2761BA215}">
      <dsp:nvSpPr>
        <dsp:cNvPr id="0" name=""/>
        <dsp:cNvSpPr/>
      </dsp:nvSpPr>
      <dsp:spPr>
        <a:xfrm>
          <a:off x="2972181" y="2629281"/>
          <a:ext cx="1991106" cy="1991106"/>
        </a:xfrm>
        <a:prstGeom prst="round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en-GB" sz="2100" kern="1200" dirty="0" smtClean="0"/>
            <a:t>Enable Early Customer Access</a:t>
          </a:r>
          <a:endParaRPr lang="en-GB" sz="2100" kern="1200" dirty="0"/>
        </a:p>
      </dsp:txBody>
      <dsp:txXfrm>
        <a:off x="2972181" y="2629281"/>
        <a:ext cx="1991106" cy="1991106"/>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ECB68DE-BFB4-4B1E-BDF2-025B2DB72049}">
      <dsp:nvSpPr>
        <dsp:cNvPr id="0" name=""/>
        <dsp:cNvSpPr/>
      </dsp:nvSpPr>
      <dsp:spPr>
        <a:xfrm>
          <a:off x="0" y="27573"/>
          <a:ext cx="8229600" cy="6318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en-GB" sz="2700" kern="1200" dirty="0" smtClean="0"/>
            <a:t>Run synthesis into overfull-FPGA</a:t>
          </a:r>
          <a:endParaRPr lang="en-US" sz="2700" kern="1200" dirty="0"/>
        </a:p>
      </dsp:txBody>
      <dsp:txXfrm>
        <a:off x="0" y="27573"/>
        <a:ext cx="8229600" cy="631800"/>
      </dsp:txXfrm>
    </dsp:sp>
    <dsp:sp modelId="{45272C0E-82BE-4107-B69E-B837CE9CFAE2}">
      <dsp:nvSpPr>
        <dsp:cNvPr id="0" name=""/>
        <dsp:cNvSpPr/>
      </dsp:nvSpPr>
      <dsp:spPr>
        <a:xfrm>
          <a:off x="0" y="659373"/>
          <a:ext cx="8229600" cy="6846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4290" rIns="192024" bIns="34290" numCol="1" spcCol="1270" anchor="t" anchorCtr="0">
          <a:noAutofit/>
        </a:bodyPr>
        <a:lstStyle/>
        <a:p>
          <a:pPr marL="228600" lvl="1" indent="-228600" algn="l" defTabSz="933450" rtl="0">
            <a:lnSpc>
              <a:spcPct val="90000"/>
            </a:lnSpc>
            <a:spcBef>
              <a:spcPct val="0"/>
            </a:spcBef>
            <a:spcAft>
              <a:spcPct val="20000"/>
            </a:spcAft>
            <a:buChar char="••"/>
          </a:pPr>
          <a:r>
            <a:rPr lang="en-GB" sz="2100" kern="1200" dirty="0" smtClean="0"/>
            <a:t>Read off resource usage numbers</a:t>
          </a:r>
          <a:endParaRPr lang="en-US" sz="2100" kern="1200" dirty="0"/>
        </a:p>
        <a:p>
          <a:pPr marL="228600" lvl="1" indent="-228600" algn="l" defTabSz="933450" rtl="0">
            <a:lnSpc>
              <a:spcPct val="90000"/>
            </a:lnSpc>
            <a:spcBef>
              <a:spcPct val="0"/>
            </a:spcBef>
            <a:spcAft>
              <a:spcPct val="20000"/>
            </a:spcAft>
            <a:buChar char="••"/>
          </a:pPr>
          <a:r>
            <a:rPr lang="en-GB" sz="2100" kern="1200" dirty="0" smtClean="0"/>
            <a:t>Or use data from IP vendor</a:t>
          </a:r>
          <a:endParaRPr lang="en-GB" sz="2100" kern="1200" dirty="0"/>
        </a:p>
      </dsp:txBody>
      <dsp:txXfrm>
        <a:off x="0" y="659373"/>
        <a:ext cx="8229600" cy="684652"/>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F19CC8C-DB3C-406D-AE84-2CC866BB08A8}">
      <dsp:nvSpPr>
        <dsp:cNvPr id="0" name=""/>
        <dsp:cNvSpPr/>
      </dsp:nvSpPr>
      <dsp:spPr>
        <a:xfrm>
          <a:off x="0" y="10821"/>
          <a:ext cx="8229600" cy="10764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lvl="0" algn="l" defTabSz="2044700" rtl="0">
            <a:lnSpc>
              <a:spcPct val="90000"/>
            </a:lnSpc>
            <a:spcBef>
              <a:spcPct val="0"/>
            </a:spcBef>
            <a:spcAft>
              <a:spcPct val="35000"/>
            </a:spcAft>
          </a:pPr>
          <a:r>
            <a:rPr lang="en-GB" sz="4600" kern="1200" dirty="0" smtClean="0"/>
            <a:t>Very design dependent.</a:t>
          </a:r>
          <a:endParaRPr lang="en-US" sz="4600" kern="1200" dirty="0"/>
        </a:p>
      </dsp:txBody>
      <dsp:txXfrm>
        <a:off x="0" y="10821"/>
        <a:ext cx="8229600" cy="1076400"/>
      </dsp:txXfrm>
    </dsp:sp>
    <dsp:sp modelId="{9513B55A-B605-4E9F-AB80-7B0AE867D74D}">
      <dsp:nvSpPr>
        <dsp:cNvPr id="0" name=""/>
        <dsp:cNvSpPr/>
      </dsp:nvSpPr>
      <dsp:spPr>
        <a:xfrm>
          <a:off x="0" y="1087221"/>
          <a:ext cx="8229600" cy="3427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58420" rIns="327152" bIns="58420" numCol="1" spcCol="1270" anchor="t" anchorCtr="0">
          <a:noAutofit/>
        </a:bodyPr>
        <a:lstStyle/>
        <a:p>
          <a:pPr marL="285750" lvl="1" indent="-285750" algn="l" defTabSz="1600200" rtl="0">
            <a:lnSpc>
              <a:spcPct val="90000"/>
            </a:lnSpc>
            <a:spcBef>
              <a:spcPct val="0"/>
            </a:spcBef>
            <a:spcAft>
              <a:spcPct val="20000"/>
            </a:spcAft>
            <a:buChar char="••"/>
          </a:pPr>
          <a:r>
            <a:rPr lang="en-GB" sz="3600" kern="1200" dirty="0" smtClean="0"/>
            <a:t>Approx. 1 week per FPGA</a:t>
          </a:r>
          <a:endParaRPr lang="en-US" sz="3600" kern="1200" dirty="0"/>
        </a:p>
        <a:p>
          <a:pPr marL="285750" lvl="1" indent="-285750" algn="l" defTabSz="1600200" rtl="0">
            <a:lnSpc>
              <a:spcPct val="90000"/>
            </a:lnSpc>
            <a:spcBef>
              <a:spcPct val="0"/>
            </a:spcBef>
            <a:spcAft>
              <a:spcPct val="20000"/>
            </a:spcAft>
            <a:buChar char="••"/>
          </a:pPr>
          <a:r>
            <a:rPr lang="en-GB" sz="3600" kern="1200" dirty="0" smtClean="0"/>
            <a:t>Less, if design is in an FPGA-friendly form</a:t>
          </a:r>
          <a:endParaRPr lang="en-US" sz="3600" kern="1200" dirty="0"/>
        </a:p>
        <a:p>
          <a:pPr marL="285750" lvl="1" indent="-285750" algn="l" defTabSz="1600200" rtl="0">
            <a:lnSpc>
              <a:spcPct val="90000"/>
            </a:lnSpc>
            <a:spcBef>
              <a:spcPct val="0"/>
            </a:spcBef>
            <a:spcAft>
              <a:spcPct val="20000"/>
            </a:spcAft>
            <a:buChar char="••"/>
          </a:pPr>
          <a:r>
            <a:rPr lang="en-GB" sz="3600" kern="1200" dirty="0" smtClean="0"/>
            <a:t>More if design is FPGA-hostile</a:t>
          </a:r>
          <a:endParaRPr lang="en-US" sz="3600" kern="1200" dirty="0"/>
        </a:p>
        <a:p>
          <a:pPr marL="571500" lvl="2" indent="-285750" algn="l" defTabSz="1600200" rtl="0">
            <a:lnSpc>
              <a:spcPct val="90000"/>
            </a:lnSpc>
            <a:spcBef>
              <a:spcPct val="0"/>
            </a:spcBef>
            <a:spcAft>
              <a:spcPct val="20000"/>
            </a:spcAft>
            <a:buChar char="••"/>
          </a:pPr>
          <a:r>
            <a:rPr lang="en-GB" sz="3600" kern="1200" dirty="0" smtClean="0"/>
            <a:t>More about this later</a:t>
          </a:r>
          <a:endParaRPr lang="en-US" sz="3600" kern="1200" dirty="0"/>
        </a:p>
        <a:p>
          <a:pPr marL="285750" lvl="1" indent="-285750" algn="l" defTabSz="1600200" rtl="0">
            <a:lnSpc>
              <a:spcPct val="90000"/>
            </a:lnSpc>
            <a:spcBef>
              <a:spcPct val="0"/>
            </a:spcBef>
            <a:spcAft>
              <a:spcPct val="20000"/>
            </a:spcAft>
            <a:buChar char="••"/>
          </a:pPr>
          <a:endParaRPr lang="en-GB" sz="3600" kern="1200" dirty="0"/>
        </a:p>
      </dsp:txBody>
      <dsp:txXfrm>
        <a:off x="0" y="1087221"/>
        <a:ext cx="8229600" cy="342792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C3F9B48-BB66-40AE-BF66-2D337C135726}">
      <dsp:nvSpPr>
        <dsp:cNvPr id="0" name=""/>
        <dsp:cNvSpPr/>
      </dsp:nvSpPr>
      <dsp:spPr>
        <a:xfrm>
          <a:off x="0" y="13195"/>
          <a:ext cx="5943600" cy="163215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en-US" sz="3100" kern="1200" dirty="0" smtClean="0"/>
            <a:t>Focusing only on Bill-of-Material Cost and Engineering time is too simple</a:t>
          </a:r>
          <a:endParaRPr lang="en-US" sz="3100" kern="1200" dirty="0"/>
        </a:p>
      </dsp:txBody>
      <dsp:txXfrm>
        <a:off x="0" y="13195"/>
        <a:ext cx="5943600" cy="1632150"/>
      </dsp:txXfrm>
    </dsp:sp>
    <dsp:sp modelId="{CFD511E1-81E3-4F10-82A0-40184EB40F4B}">
      <dsp:nvSpPr>
        <dsp:cNvPr id="0" name=""/>
        <dsp:cNvSpPr/>
      </dsp:nvSpPr>
      <dsp:spPr>
        <a:xfrm>
          <a:off x="0" y="1645345"/>
          <a:ext cx="5943600" cy="513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8709" tIns="39370" rIns="220472" bIns="39370" numCol="1" spcCol="1270" anchor="t" anchorCtr="0">
          <a:noAutofit/>
        </a:bodyPr>
        <a:lstStyle/>
        <a:p>
          <a:pPr marL="228600" lvl="1" indent="-228600" algn="l" defTabSz="1066800" rtl="0">
            <a:lnSpc>
              <a:spcPct val="90000"/>
            </a:lnSpc>
            <a:spcBef>
              <a:spcPct val="0"/>
            </a:spcBef>
            <a:spcAft>
              <a:spcPct val="20000"/>
            </a:spcAft>
            <a:buChar char="••"/>
          </a:pPr>
          <a:r>
            <a:rPr lang="en-US" sz="2400" kern="1200" dirty="0" smtClean="0"/>
            <a:t>Many important issues are ignored</a:t>
          </a:r>
          <a:endParaRPr lang="en-US" sz="2400" kern="1200" dirty="0"/>
        </a:p>
      </dsp:txBody>
      <dsp:txXfrm>
        <a:off x="0" y="1645345"/>
        <a:ext cx="5943600" cy="513360"/>
      </dsp:txXfrm>
    </dsp:sp>
    <dsp:sp modelId="{09879389-77DD-4455-8317-61DE0AE5901E}">
      <dsp:nvSpPr>
        <dsp:cNvPr id="0" name=""/>
        <dsp:cNvSpPr/>
      </dsp:nvSpPr>
      <dsp:spPr>
        <a:xfrm>
          <a:off x="0" y="2158705"/>
          <a:ext cx="5943600" cy="163215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en-US" sz="3100" kern="1200" dirty="0" smtClean="0"/>
            <a:t>Time spent building boards is time NOT spent Prototyping the ASIC</a:t>
          </a:r>
          <a:endParaRPr lang="en-US" sz="3100" kern="1200" dirty="0"/>
        </a:p>
      </dsp:txBody>
      <dsp:txXfrm>
        <a:off x="0" y="2158705"/>
        <a:ext cx="5943600" cy="1632150"/>
      </dsp:txXfrm>
    </dsp:sp>
    <dsp:sp modelId="{5FFF7C7D-C6BE-4AEF-95D2-835B256651B1}">
      <dsp:nvSpPr>
        <dsp:cNvPr id="0" name=""/>
        <dsp:cNvSpPr/>
      </dsp:nvSpPr>
      <dsp:spPr>
        <a:xfrm>
          <a:off x="0" y="3790855"/>
          <a:ext cx="5943600" cy="721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8709" tIns="39370" rIns="220472" bIns="39370" numCol="1" spcCol="1270" anchor="t" anchorCtr="0">
          <a:noAutofit/>
        </a:bodyPr>
        <a:lstStyle/>
        <a:p>
          <a:pPr marL="228600" lvl="1" indent="-228600" algn="l" defTabSz="1066800" rtl="0">
            <a:lnSpc>
              <a:spcPct val="90000"/>
            </a:lnSpc>
            <a:spcBef>
              <a:spcPct val="0"/>
            </a:spcBef>
            <a:spcAft>
              <a:spcPct val="20000"/>
            </a:spcAft>
            <a:buChar char="••"/>
          </a:pPr>
          <a:r>
            <a:rPr lang="en-US" sz="2400" kern="1200" dirty="0" smtClean="0"/>
            <a:t>Best Return-on-Investment is achieved by focusing on product differentiation</a:t>
          </a:r>
          <a:endParaRPr lang="en-US" sz="2400" kern="1200" dirty="0"/>
        </a:p>
      </dsp:txBody>
      <dsp:txXfrm>
        <a:off x="0" y="3790855"/>
        <a:ext cx="5943600" cy="721912"/>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9216759-E12C-4B04-BD93-17FE16385B13}">
      <dsp:nvSpPr>
        <dsp:cNvPr id="0" name=""/>
        <dsp:cNvSpPr/>
      </dsp:nvSpPr>
      <dsp:spPr>
        <a:xfrm>
          <a:off x="-108675" y="2674"/>
          <a:ext cx="2427150" cy="2648437"/>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tint val="85000"/>
                <a:shade val="96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endParaRPr lang="en-GB" sz="1600" kern="1200" dirty="0" smtClean="0"/>
        </a:p>
        <a:p>
          <a:pPr lvl="0" algn="ctr" defTabSz="711200">
            <a:lnSpc>
              <a:spcPct val="90000"/>
            </a:lnSpc>
            <a:spcBef>
              <a:spcPct val="0"/>
            </a:spcBef>
            <a:spcAft>
              <a:spcPct val="35000"/>
            </a:spcAft>
          </a:pPr>
          <a:endParaRPr lang="en-GB" sz="1600" kern="1200" dirty="0" smtClean="0"/>
        </a:p>
        <a:p>
          <a:pPr lvl="0" algn="ctr" defTabSz="711200">
            <a:lnSpc>
              <a:spcPct val="90000"/>
            </a:lnSpc>
            <a:spcBef>
              <a:spcPct val="0"/>
            </a:spcBef>
            <a:spcAft>
              <a:spcPct val="35000"/>
            </a:spcAft>
          </a:pPr>
          <a:endParaRPr lang="en-GB" sz="1600" kern="1200" dirty="0" smtClean="0"/>
        </a:p>
        <a:p>
          <a:pPr lvl="0" algn="ctr" defTabSz="711200">
            <a:lnSpc>
              <a:spcPct val="90000"/>
            </a:lnSpc>
            <a:spcBef>
              <a:spcPct val="0"/>
            </a:spcBef>
            <a:spcAft>
              <a:spcPct val="35000"/>
            </a:spcAft>
          </a:pPr>
          <a:endParaRPr lang="en-GB" sz="1600" kern="1200" dirty="0" smtClean="0"/>
        </a:p>
        <a:p>
          <a:pPr lvl="0" algn="ctr" defTabSz="711200">
            <a:lnSpc>
              <a:spcPct val="90000"/>
            </a:lnSpc>
            <a:spcBef>
              <a:spcPct val="0"/>
            </a:spcBef>
            <a:spcAft>
              <a:spcPct val="35000"/>
            </a:spcAft>
          </a:pPr>
          <a:endParaRPr lang="en-GB" sz="1600" kern="1200" dirty="0" smtClean="0"/>
        </a:p>
        <a:p>
          <a:pPr lvl="0" algn="ctr" defTabSz="711200">
            <a:lnSpc>
              <a:spcPct val="90000"/>
            </a:lnSpc>
            <a:spcBef>
              <a:spcPct val="0"/>
            </a:spcBef>
            <a:spcAft>
              <a:spcPct val="35000"/>
            </a:spcAft>
          </a:pPr>
          <a:endParaRPr lang="en-GB" sz="1600" kern="1200" dirty="0" smtClean="0"/>
        </a:p>
        <a:p>
          <a:pPr lvl="0" algn="ctr" defTabSz="711200">
            <a:lnSpc>
              <a:spcPct val="90000"/>
            </a:lnSpc>
            <a:spcBef>
              <a:spcPct val="0"/>
            </a:spcBef>
            <a:spcAft>
              <a:spcPct val="35000"/>
            </a:spcAft>
          </a:pPr>
          <a:endParaRPr lang="en-GB" sz="1600" kern="1200" dirty="0" smtClean="0"/>
        </a:p>
        <a:p>
          <a:pPr lvl="0" algn="ctr" defTabSz="711200">
            <a:lnSpc>
              <a:spcPct val="90000"/>
            </a:lnSpc>
            <a:spcBef>
              <a:spcPct val="0"/>
            </a:spcBef>
            <a:spcAft>
              <a:spcPct val="35000"/>
            </a:spcAft>
          </a:pPr>
          <a:r>
            <a:rPr lang="en-GB" sz="1600" kern="1200" dirty="0" smtClean="0"/>
            <a:t>Boards Ready</a:t>
          </a:r>
          <a:endParaRPr lang="en-GB" sz="1600" kern="1200" dirty="0"/>
        </a:p>
      </dsp:txBody>
      <dsp:txXfrm>
        <a:off x="-108675" y="2674"/>
        <a:ext cx="2427150" cy="2648437"/>
      </dsp:txXfrm>
    </dsp:sp>
    <dsp:sp modelId="{E7AE764C-6D72-4CBD-968F-25ACA1869B5A}">
      <dsp:nvSpPr>
        <dsp:cNvPr id="0" name=""/>
        <dsp:cNvSpPr/>
      </dsp:nvSpPr>
      <dsp:spPr>
        <a:xfrm rot="5400000">
          <a:off x="1000139" y="2665080"/>
          <a:ext cx="209520" cy="251424"/>
        </a:xfrm>
        <a:prstGeom prst="rightArrow">
          <a:avLst>
            <a:gd name="adj1" fmla="val 60000"/>
            <a:gd name="adj2" fmla="val 50000"/>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GB" sz="1100" kern="1200"/>
        </a:p>
      </dsp:txBody>
      <dsp:txXfrm rot="5400000">
        <a:off x="1000139" y="2665080"/>
        <a:ext cx="209520" cy="251424"/>
      </dsp:txXfrm>
    </dsp:sp>
    <dsp:sp modelId="{57345246-BBD6-479F-8246-67A4BB029CDF}">
      <dsp:nvSpPr>
        <dsp:cNvPr id="0" name=""/>
        <dsp:cNvSpPr/>
      </dsp:nvSpPr>
      <dsp:spPr>
        <a:xfrm>
          <a:off x="0" y="2930473"/>
          <a:ext cx="2209799" cy="538820"/>
        </a:xfrm>
        <a:prstGeom prst="roundRect">
          <a:avLst>
            <a:gd name="adj" fmla="val 10000"/>
          </a:avLst>
        </a:prstGeom>
        <a:gradFill rotWithShape="0">
          <a:gsLst>
            <a:gs pos="0">
              <a:schemeClr val="accent3">
                <a:hueOff val="-1534340"/>
                <a:satOff val="14815"/>
                <a:lumOff val="0"/>
                <a:alphaOff val="0"/>
                <a:shade val="51000"/>
                <a:satMod val="130000"/>
              </a:schemeClr>
            </a:gs>
            <a:gs pos="80000">
              <a:schemeClr val="accent3">
                <a:hueOff val="-1534340"/>
                <a:satOff val="14815"/>
                <a:lumOff val="0"/>
                <a:alphaOff val="0"/>
                <a:shade val="93000"/>
                <a:satMod val="130000"/>
              </a:schemeClr>
            </a:gs>
            <a:gs pos="100000">
              <a:schemeClr val="accent3">
                <a:hueOff val="-1534340"/>
                <a:satOff val="14815"/>
                <a:lumOff val="0"/>
                <a:alphaOff val="0"/>
                <a:tint val="85000"/>
                <a:shade val="96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t>Real-time Debug Done</a:t>
          </a:r>
          <a:endParaRPr lang="en-GB" sz="1200" kern="1200" dirty="0"/>
        </a:p>
      </dsp:txBody>
      <dsp:txXfrm>
        <a:off x="0" y="2930473"/>
        <a:ext cx="2209799" cy="538820"/>
      </dsp:txXfrm>
    </dsp:sp>
    <dsp:sp modelId="{E121906F-2409-4D4E-9A40-9C2D2691F7B3}">
      <dsp:nvSpPr>
        <dsp:cNvPr id="0" name=""/>
        <dsp:cNvSpPr/>
      </dsp:nvSpPr>
      <dsp:spPr>
        <a:xfrm rot="5400000">
          <a:off x="1000139" y="3483261"/>
          <a:ext cx="209520" cy="251424"/>
        </a:xfrm>
        <a:prstGeom prst="rightArrow">
          <a:avLst>
            <a:gd name="adj1" fmla="val 60000"/>
            <a:gd name="adj2" fmla="val 50000"/>
          </a:avLst>
        </a:prstGeom>
        <a:solidFill>
          <a:schemeClr val="accent3">
            <a:hueOff val="-2301511"/>
            <a:satOff val="22223"/>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GB" sz="1100" kern="1200"/>
        </a:p>
      </dsp:txBody>
      <dsp:txXfrm rot="5400000">
        <a:off x="1000139" y="3483261"/>
        <a:ext cx="209520" cy="251424"/>
      </dsp:txXfrm>
    </dsp:sp>
    <dsp:sp modelId="{CA340779-BE2C-4DC7-9302-EA66017225BC}">
      <dsp:nvSpPr>
        <dsp:cNvPr id="0" name=""/>
        <dsp:cNvSpPr/>
      </dsp:nvSpPr>
      <dsp:spPr>
        <a:xfrm>
          <a:off x="65945" y="3748654"/>
          <a:ext cx="2077909" cy="434059"/>
        </a:xfrm>
        <a:prstGeom prst="roundRect">
          <a:avLst>
            <a:gd name="adj" fmla="val 10000"/>
          </a:avLst>
        </a:prstGeom>
        <a:gradFill rotWithShape="0">
          <a:gsLst>
            <a:gs pos="0">
              <a:schemeClr val="accent3">
                <a:hueOff val="-3068681"/>
                <a:satOff val="29630"/>
                <a:lumOff val="0"/>
                <a:alphaOff val="0"/>
                <a:shade val="51000"/>
                <a:satMod val="130000"/>
              </a:schemeClr>
            </a:gs>
            <a:gs pos="80000">
              <a:schemeClr val="accent3">
                <a:hueOff val="-3068681"/>
                <a:satOff val="29630"/>
                <a:lumOff val="0"/>
                <a:alphaOff val="0"/>
                <a:shade val="93000"/>
                <a:satMod val="130000"/>
              </a:schemeClr>
            </a:gs>
            <a:gs pos="100000">
              <a:schemeClr val="accent3">
                <a:hueOff val="-3068681"/>
                <a:satOff val="29630"/>
                <a:lumOff val="0"/>
                <a:alphaOff val="0"/>
                <a:tint val="85000"/>
                <a:shade val="96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t>Software Integrated</a:t>
          </a:r>
        </a:p>
      </dsp:txBody>
      <dsp:txXfrm>
        <a:off x="65945" y="3748654"/>
        <a:ext cx="2077909" cy="434059"/>
      </dsp:txXfrm>
    </dsp:sp>
    <dsp:sp modelId="{BC37426E-028B-401D-AA4B-B9C9507ACC3D}">
      <dsp:nvSpPr>
        <dsp:cNvPr id="0" name=""/>
        <dsp:cNvSpPr/>
      </dsp:nvSpPr>
      <dsp:spPr>
        <a:xfrm rot="5400000">
          <a:off x="1000139" y="4196682"/>
          <a:ext cx="209520" cy="251424"/>
        </a:xfrm>
        <a:prstGeom prst="rightArrow">
          <a:avLst>
            <a:gd name="adj1" fmla="val 60000"/>
            <a:gd name="adj2" fmla="val 50000"/>
          </a:avLst>
        </a:prstGeom>
        <a:solidFill>
          <a:schemeClr val="accent3">
            <a:hueOff val="-4603021"/>
            <a:satOff val="44445"/>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GB" sz="1100" kern="1200"/>
        </a:p>
      </dsp:txBody>
      <dsp:txXfrm rot="5400000">
        <a:off x="1000139" y="4196682"/>
        <a:ext cx="209520" cy="251424"/>
      </dsp:txXfrm>
    </dsp:sp>
    <dsp:sp modelId="{37A8C9A4-0C7A-41B1-82B4-16B18725643B}">
      <dsp:nvSpPr>
        <dsp:cNvPr id="0" name=""/>
        <dsp:cNvSpPr/>
      </dsp:nvSpPr>
      <dsp:spPr>
        <a:xfrm>
          <a:off x="76200" y="4462075"/>
          <a:ext cx="2057399" cy="234249"/>
        </a:xfrm>
        <a:prstGeom prst="roundRect">
          <a:avLst>
            <a:gd name="adj" fmla="val 10000"/>
          </a:avLst>
        </a:prstGeom>
        <a:gradFill rotWithShape="0">
          <a:gsLst>
            <a:gs pos="0">
              <a:schemeClr val="accent3">
                <a:hueOff val="-4603021"/>
                <a:satOff val="44445"/>
                <a:lumOff val="0"/>
                <a:alphaOff val="0"/>
                <a:shade val="51000"/>
                <a:satMod val="130000"/>
              </a:schemeClr>
            </a:gs>
            <a:gs pos="80000">
              <a:schemeClr val="accent3">
                <a:hueOff val="-4603021"/>
                <a:satOff val="44445"/>
                <a:lumOff val="0"/>
                <a:alphaOff val="0"/>
                <a:shade val="93000"/>
                <a:satMod val="130000"/>
              </a:schemeClr>
            </a:gs>
            <a:gs pos="100000">
              <a:schemeClr val="accent3">
                <a:hueOff val="-4603021"/>
                <a:satOff val="44445"/>
                <a:lumOff val="0"/>
                <a:alphaOff val="0"/>
                <a:tint val="85000"/>
                <a:shade val="96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t>System Ready for 1</a:t>
          </a:r>
          <a:r>
            <a:rPr lang="en-GB" sz="1200" kern="1200" baseline="30000" dirty="0" smtClean="0"/>
            <a:t>st</a:t>
          </a:r>
          <a:r>
            <a:rPr lang="en-GB" sz="1200" kern="1200" dirty="0" smtClean="0"/>
            <a:t> Silicon</a:t>
          </a:r>
        </a:p>
      </dsp:txBody>
      <dsp:txXfrm>
        <a:off x="76200" y="4462075"/>
        <a:ext cx="2057399" cy="234249"/>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49A6427-1246-403B-8DBA-181C1C7A1F1E}">
      <dsp:nvSpPr>
        <dsp:cNvPr id="0" name=""/>
        <dsp:cNvSpPr/>
      </dsp:nvSpPr>
      <dsp:spPr>
        <a:xfrm>
          <a:off x="0" y="87220"/>
          <a:ext cx="4419600" cy="6318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en-US" sz="2700" kern="1200" dirty="0" smtClean="0"/>
            <a:t>Costs</a:t>
          </a:r>
          <a:endParaRPr lang="en-US" sz="2700" kern="1200" dirty="0"/>
        </a:p>
      </dsp:txBody>
      <dsp:txXfrm>
        <a:off x="0" y="87220"/>
        <a:ext cx="4419600" cy="631800"/>
      </dsp:txXfrm>
    </dsp:sp>
    <dsp:sp modelId="{586C88B8-83BA-464D-8582-ED0934CFF159}">
      <dsp:nvSpPr>
        <dsp:cNvPr id="0" name=""/>
        <dsp:cNvSpPr/>
      </dsp:nvSpPr>
      <dsp:spPr>
        <a:xfrm>
          <a:off x="0" y="719020"/>
          <a:ext cx="4419600" cy="24032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22" tIns="34290" rIns="192024" bIns="34290" numCol="1" spcCol="1270" anchor="t" anchorCtr="0">
          <a:noAutofit/>
        </a:bodyPr>
        <a:lstStyle/>
        <a:p>
          <a:pPr marL="228600" lvl="1" indent="-228600" algn="l" defTabSz="933450" rtl="0">
            <a:lnSpc>
              <a:spcPct val="90000"/>
            </a:lnSpc>
            <a:spcBef>
              <a:spcPct val="0"/>
            </a:spcBef>
            <a:spcAft>
              <a:spcPct val="20000"/>
            </a:spcAft>
            <a:buChar char="••"/>
          </a:pPr>
          <a:r>
            <a:rPr lang="en-US" sz="2100" kern="1200" dirty="0" smtClean="0"/>
            <a:t>Material and Components</a:t>
          </a:r>
          <a:endParaRPr lang="en-US" sz="2100" kern="1200" dirty="0"/>
        </a:p>
        <a:p>
          <a:pPr marL="228600" lvl="1" indent="-228600" algn="l" defTabSz="933450" rtl="0">
            <a:lnSpc>
              <a:spcPct val="90000"/>
            </a:lnSpc>
            <a:spcBef>
              <a:spcPct val="0"/>
            </a:spcBef>
            <a:spcAft>
              <a:spcPct val="20000"/>
            </a:spcAft>
            <a:buChar char="••"/>
          </a:pPr>
          <a:r>
            <a:rPr lang="en-US" sz="2100" kern="1200" dirty="0" smtClean="0"/>
            <a:t>Personnel and Time</a:t>
          </a:r>
          <a:endParaRPr lang="en-US" sz="2100" kern="1200" dirty="0"/>
        </a:p>
        <a:p>
          <a:pPr marL="228600" lvl="1" indent="-228600" algn="l" defTabSz="933450" rtl="0">
            <a:lnSpc>
              <a:spcPct val="90000"/>
            </a:lnSpc>
            <a:spcBef>
              <a:spcPct val="0"/>
            </a:spcBef>
            <a:spcAft>
              <a:spcPct val="20000"/>
            </a:spcAft>
            <a:buChar char="••"/>
          </a:pPr>
          <a:r>
            <a:rPr lang="en-US" sz="2100" kern="1200" dirty="0" smtClean="0"/>
            <a:t>Opportunity Costs</a:t>
          </a:r>
          <a:endParaRPr lang="en-US" sz="2100" kern="1200" dirty="0"/>
        </a:p>
        <a:p>
          <a:pPr marL="228600" lvl="1" indent="-228600" algn="l" defTabSz="933450" rtl="0">
            <a:lnSpc>
              <a:spcPct val="90000"/>
            </a:lnSpc>
            <a:spcBef>
              <a:spcPct val="0"/>
            </a:spcBef>
            <a:spcAft>
              <a:spcPct val="20000"/>
            </a:spcAft>
            <a:buChar char="••"/>
          </a:pPr>
          <a:r>
            <a:rPr lang="en-US" sz="2100" kern="1200" dirty="0" smtClean="0"/>
            <a:t>Yield</a:t>
          </a:r>
          <a:endParaRPr lang="en-US" sz="2100" kern="1200" dirty="0"/>
        </a:p>
        <a:p>
          <a:pPr marL="228600" lvl="1" indent="-228600" algn="l" defTabSz="933450" rtl="0">
            <a:lnSpc>
              <a:spcPct val="90000"/>
            </a:lnSpc>
            <a:spcBef>
              <a:spcPct val="0"/>
            </a:spcBef>
            <a:spcAft>
              <a:spcPct val="20000"/>
            </a:spcAft>
            <a:buChar char="••"/>
          </a:pPr>
          <a:r>
            <a:rPr lang="en-US" sz="2100" kern="1200" dirty="0" smtClean="0"/>
            <a:t>Test</a:t>
          </a:r>
          <a:endParaRPr lang="en-US" sz="2100" kern="1200" dirty="0"/>
        </a:p>
        <a:p>
          <a:pPr marL="228600" lvl="1" indent="-228600" algn="l" defTabSz="933450" rtl="0">
            <a:lnSpc>
              <a:spcPct val="90000"/>
            </a:lnSpc>
            <a:spcBef>
              <a:spcPct val="0"/>
            </a:spcBef>
            <a:spcAft>
              <a:spcPct val="20000"/>
            </a:spcAft>
            <a:buChar char="••"/>
          </a:pPr>
          <a:r>
            <a:rPr lang="en-US" sz="2100" kern="1200" dirty="0" smtClean="0"/>
            <a:t>Wastage over Time</a:t>
          </a:r>
          <a:endParaRPr lang="en-US" sz="2100" kern="1200" dirty="0"/>
        </a:p>
        <a:p>
          <a:pPr marL="228600" lvl="1" indent="-228600" algn="l" defTabSz="933450" rtl="0">
            <a:lnSpc>
              <a:spcPct val="90000"/>
            </a:lnSpc>
            <a:spcBef>
              <a:spcPct val="0"/>
            </a:spcBef>
            <a:spcAft>
              <a:spcPct val="20000"/>
            </a:spcAft>
            <a:buChar char="••"/>
          </a:pPr>
          <a:r>
            <a:rPr lang="en-US" sz="2100" kern="1200" dirty="0" smtClean="0"/>
            <a:t>Support and Documentation</a:t>
          </a:r>
          <a:endParaRPr lang="en-US" sz="2100" kern="1200" dirty="0"/>
        </a:p>
      </dsp:txBody>
      <dsp:txXfrm>
        <a:off x="0" y="719020"/>
        <a:ext cx="4419600" cy="2403269"/>
      </dsp:txXfrm>
    </dsp:sp>
    <dsp:sp modelId="{A0B6AEAB-8E69-45E5-B380-D88E8CC4E8AC}">
      <dsp:nvSpPr>
        <dsp:cNvPr id="0" name=""/>
        <dsp:cNvSpPr/>
      </dsp:nvSpPr>
      <dsp:spPr>
        <a:xfrm>
          <a:off x="0" y="3122290"/>
          <a:ext cx="4419600" cy="6318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en-US" sz="2700" kern="1200" dirty="0" smtClean="0"/>
            <a:t>Risks</a:t>
          </a:r>
          <a:endParaRPr lang="en-US" sz="2700" kern="1200" dirty="0"/>
        </a:p>
      </dsp:txBody>
      <dsp:txXfrm>
        <a:off x="0" y="3122290"/>
        <a:ext cx="4419600" cy="631800"/>
      </dsp:txXfrm>
    </dsp:sp>
    <dsp:sp modelId="{136B40AC-60C9-425E-8000-1607121F8E68}">
      <dsp:nvSpPr>
        <dsp:cNvPr id="0" name=""/>
        <dsp:cNvSpPr/>
      </dsp:nvSpPr>
      <dsp:spPr>
        <a:xfrm>
          <a:off x="0" y="3754090"/>
          <a:ext cx="4419600" cy="6846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22" tIns="34290" rIns="192024" bIns="34290" numCol="1" spcCol="1270" anchor="t" anchorCtr="0">
          <a:noAutofit/>
        </a:bodyPr>
        <a:lstStyle/>
        <a:p>
          <a:pPr marL="228600" lvl="1" indent="-228600" algn="l" defTabSz="933450" rtl="0">
            <a:lnSpc>
              <a:spcPct val="90000"/>
            </a:lnSpc>
            <a:spcBef>
              <a:spcPct val="0"/>
            </a:spcBef>
            <a:spcAft>
              <a:spcPct val="20000"/>
            </a:spcAft>
            <a:buChar char="••"/>
          </a:pPr>
          <a:r>
            <a:rPr lang="en-US" sz="2100" kern="1200" dirty="0" smtClean="0"/>
            <a:t>Schedule Effects</a:t>
          </a:r>
          <a:endParaRPr lang="en-US" sz="2100" kern="1200" dirty="0"/>
        </a:p>
        <a:p>
          <a:pPr marL="228600" lvl="1" indent="-228600" algn="l" defTabSz="933450" rtl="0">
            <a:lnSpc>
              <a:spcPct val="90000"/>
            </a:lnSpc>
            <a:spcBef>
              <a:spcPct val="0"/>
            </a:spcBef>
            <a:spcAft>
              <a:spcPct val="20000"/>
            </a:spcAft>
            <a:buChar char="••"/>
          </a:pPr>
          <a:r>
            <a:rPr lang="en-US" sz="2100" kern="1200" dirty="0" smtClean="0"/>
            <a:t>Risk to ASIC Success</a:t>
          </a:r>
          <a:endParaRPr lang="en-US" sz="2100" kern="1200" dirty="0"/>
        </a:p>
      </dsp:txBody>
      <dsp:txXfrm>
        <a:off x="0" y="3754090"/>
        <a:ext cx="4419600" cy="684652"/>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D9B795C-49F7-466A-A0AB-9986928DB4A8}">
      <dsp:nvSpPr>
        <dsp:cNvPr id="0" name=""/>
        <dsp:cNvSpPr/>
      </dsp:nvSpPr>
      <dsp:spPr>
        <a:xfrm>
          <a:off x="0" y="54944"/>
          <a:ext cx="8229600" cy="5382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kern="1200" dirty="0" smtClean="0"/>
            <a:t>Prototypes use the biggest, fastest FPGAs</a:t>
          </a:r>
          <a:endParaRPr lang="en-US" sz="2300" kern="1200" dirty="0"/>
        </a:p>
      </dsp:txBody>
      <dsp:txXfrm>
        <a:off x="0" y="54944"/>
        <a:ext cx="8229600" cy="538200"/>
      </dsp:txXfrm>
    </dsp:sp>
    <dsp:sp modelId="{ECA5DE19-213F-42CA-AF7B-618094F0DE66}">
      <dsp:nvSpPr>
        <dsp:cNvPr id="0" name=""/>
        <dsp:cNvSpPr/>
      </dsp:nvSpPr>
      <dsp:spPr>
        <a:xfrm>
          <a:off x="0" y="593145"/>
          <a:ext cx="8229600" cy="595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9210" rIns="163576" bIns="29210" numCol="1" spcCol="1270" anchor="t" anchorCtr="0">
          <a:noAutofit/>
        </a:bodyPr>
        <a:lstStyle/>
        <a:p>
          <a:pPr marL="171450" lvl="1" indent="-171450" algn="l" defTabSz="800100" rtl="0">
            <a:lnSpc>
              <a:spcPct val="90000"/>
            </a:lnSpc>
            <a:spcBef>
              <a:spcPct val="0"/>
            </a:spcBef>
            <a:spcAft>
              <a:spcPct val="20000"/>
            </a:spcAft>
            <a:buChar char="••"/>
          </a:pPr>
          <a:r>
            <a:rPr lang="en-US" sz="1800" kern="1200" dirty="0" smtClean="0"/>
            <a:t>Greater capacity, better interconnect</a:t>
          </a:r>
          <a:endParaRPr lang="en-US" sz="1800" kern="1200" dirty="0"/>
        </a:p>
        <a:p>
          <a:pPr marL="171450" lvl="1" indent="-171450" algn="l" defTabSz="800100" rtl="0">
            <a:lnSpc>
              <a:spcPct val="90000"/>
            </a:lnSpc>
            <a:spcBef>
              <a:spcPct val="0"/>
            </a:spcBef>
            <a:spcAft>
              <a:spcPct val="20000"/>
            </a:spcAft>
            <a:buChar char="••"/>
          </a:pPr>
          <a:r>
            <a:rPr lang="en-US" sz="1800" kern="1200" dirty="0" smtClean="0"/>
            <a:t>Better for reuse in other projects</a:t>
          </a:r>
          <a:endParaRPr lang="en-US" sz="1800" kern="1200" dirty="0"/>
        </a:p>
      </dsp:txBody>
      <dsp:txXfrm>
        <a:off x="0" y="593145"/>
        <a:ext cx="8229600" cy="595125"/>
      </dsp:txXfrm>
    </dsp:sp>
    <dsp:sp modelId="{F6AD132F-ACF1-4374-9883-9A3D73988C39}">
      <dsp:nvSpPr>
        <dsp:cNvPr id="0" name=""/>
        <dsp:cNvSpPr/>
      </dsp:nvSpPr>
      <dsp:spPr>
        <a:xfrm>
          <a:off x="0" y="1188270"/>
          <a:ext cx="8229600" cy="5382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kern="1200" dirty="0" smtClean="0"/>
            <a:t>Biggest FPGAs are usually leading edge</a:t>
          </a:r>
          <a:endParaRPr lang="en-US" sz="2300" kern="1200" dirty="0"/>
        </a:p>
      </dsp:txBody>
      <dsp:txXfrm>
        <a:off x="0" y="1188270"/>
        <a:ext cx="8229600" cy="538200"/>
      </dsp:txXfrm>
    </dsp:sp>
    <dsp:sp modelId="{E1E3EAF2-5843-453C-85B5-32FB91DAC40F}">
      <dsp:nvSpPr>
        <dsp:cNvPr id="0" name=""/>
        <dsp:cNvSpPr/>
      </dsp:nvSpPr>
      <dsp:spPr>
        <a:xfrm>
          <a:off x="0" y="1726470"/>
          <a:ext cx="8229600" cy="8807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9210" rIns="163576" bIns="29210" numCol="1" spcCol="1270" anchor="t" anchorCtr="0">
          <a:noAutofit/>
        </a:bodyPr>
        <a:lstStyle/>
        <a:p>
          <a:pPr marL="171450" lvl="1" indent="-171450" algn="l" defTabSz="800100" rtl="0">
            <a:lnSpc>
              <a:spcPct val="90000"/>
            </a:lnSpc>
            <a:spcBef>
              <a:spcPct val="0"/>
            </a:spcBef>
            <a:spcAft>
              <a:spcPct val="20000"/>
            </a:spcAft>
            <a:buChar char="••"/>
          </a:pPr>
          <a:r>
            <a:rPr lang="en-US" sz="1800" kern="1200" dirty="0" smtClean="0"/>
            <a:t>Limited Availability </a:t>
          </a:r>
          <a:r>
            <a:rPr lang="en-US" sz="1800" i="1" kern="1200" dirty="0" smtClean="0"/>
            <a:t>(not often in-stock locally) </a:t>
          </a:r>
          <a:endParaRPr lang="en-US" sz="1800" i="1" kern="1200" dirty="0"/>
        </a:p>
        <a:p>
          <a:pPr marL="171450" lvl="1" indent="-171450" algn="l" defTabSz="800100" rtl="0">
            <a:lnSpc>
              <a:spcPct val="90000"/>
            </a:lnSpc>
            <a:spcBef>
              <a:spcPct val="0"/>
            </a:spcBef>
            <a:spcAft>
              <a:spcPct val="20000"/>
            </a:spcAft>
            <a:buChar char="••"/>
          </a:pPr>
          <a:r>
            <a:rPr lang="en-US" sz="1800" kern="1200" dirty="0" smtClean="0"/>
            <a:t>Long lead time </a:t>
          </a:r>
          <a:r>
            <a:rPr lang="en-US" sz="1800" i="1" kern="1200" dirty="0" smtClean="0"/>
            <a:t>(typically 12 weeks)</a:t>
          </a:r>
          <a:endParaRPr lang="en-US" sz="1800" kern="1200" dirty="0"/>
        </a:p>
        <a:p>
          <a:pPr marL="171450" lvl="1" indent="-171450" algn="l" defTabSz="800100" rtl="0">
            <a:lnSpc>
              <a:spcPct val="90000"/>
            </a:lnSpc>
            <a:spcBef>
              <a:spcPct val="0"/>
            </a:spcBef>
            <a:spcAft>
              <a:spcPct val="20000"/>
            </a:spcAft>
            <a:buChar char="••"/>
          </a:pPr>
          <a:r>
            <a:rPr lang="en-US" sz="1800" kern="1200" dirty="0" smtClean="0"/>
            <a:t>High cost (</a:t>
          </a:r>
          <a:r>
            <a:rPr lang="en-US" sz="1800" i="1" kern="1200" dirty="0" smtClean="0"/>
            <a:t>typically more than $5,000 each)</a:t>
          </a:r>
          <a:endParaRPr lang="en-US" sz="1800" i="1" kern="1200" dirty="0"/>
        </a:p>
      </dsp:txBody>
      <dsp:txXfrm>
        <a:off x="0" y="1726470"/>
        <a:ext cx="8229600" cy="880785"/>
      </dsp:txXfrm>
    </dsp:sp>
    <dsp:sp modelId="{C2ECBDB8-F5B3-4F66-8DBC-0CF1A71C9EAC}">
      <dsp:nvSpPr>
        <dsp:cNvPr id="0" name=""/>
        <dsp:cNvSpPr/>
      </dsp:nvSpPr>
      <dsp:spPr>
        <a:xfrm>
          <a:off x="0" y="2607255"/>
          <a:ext cx="8229600" cy="5382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endParaRPr lang="en-US" sz="2300" kern="1200" dirty="0"/>
        </a:p>
      </dsp:txBody>
      <dsp:txXfrm>
        <a:off x="0" y="2607255"/>
        <a:ext cx="8229600" cy="5382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0.30252</cdr:x>
      <cdr:y>0.20282</cdr:y>
    </cdr:from>
    <cdr:to>
      <cdr:x>0.64754</cdr:x>
      <cdr:y>0.2975</cdr:y>
    </cdr:to>
    <cdr:sp macro="" textlink="">
      <cdr:nvSpPr>
        <cdr:cNvPr id="2" name="Rectangle 1"/>
        <cdr:cNvSpPr/>
      </cdr:nvSpPr>
      <cdr:spPr>
        <a:xfrm xmlns:a="http://schemas.openxmlformats.org/drawingml/2006/main">
          <a:off x="783186" y="567159"/>
          <a:ext cx="893213" cy="264764"/>
        </a:xfrm>
        <a:prstGeom xmlns:a="http://schemas.openxmlformats.org/drawingml/2006/main" prst="rect">
          <a:avLst/>
        </a:prstGeom>
      </cdr:spPr>
      <cdr:style>
        <a:lnRef xmlns:a="http://schemas.openxmlformats.org/drawingml/2006/main" idx="1">
          <a:schemeClr val="accent5"/>
        </a:lnRef>
        <a:fillRef xmlns:a="http://schemas.openxmlformats.org/drawingml/2006/main" idx="2">
          <a:schemeClr val="accent5"/>
        </a:fillRef>
        <a:effectRef xmlns:a="http://schemas.openxmlformats.org/drawingml/2006/main" idx="1">
          <a:schemeClr val="accent5"/>
        </a:effectRef>
        <a:fontRef xmlns:a="http://schemas.openxmlformats.org/drawingml/2006/main" idx="minor">
          <a:schemeClr val="dk1"/>
        </a:fontRef>
      </cdr:style>
      <cdr:txBody>
        <a:bodyPr xmlns:a="http://schemas.openxmlformats.org/drawingml/2006/main" anchor="ctr" anchorCtr="0"/>
        <a:lstStyle xmlns:a="http://schemas.openxmlformats.org/drawingml/2006/main"/>
        <a:p xmlns:a="http://schemas.openxmlformats.org/drawingml/2006/main">
          <a:pPr algn="ctr"/>
          <a:r>
            <a:rPr lang="en-US" b="1" dirty="0" smtClean="0"/>
            <a:t>Hardware</a:t>
          </a:r>
          <a:endParaRPr lang="en-US" b="1" dirty="0"/>
        </a:p>
      </cdr:txBody>
    </cdr:sp>
  </cdr:relSizeAnchor>
  <cdr:relSizeAnchor xmlns:cdr="http://schemas.openxmlformats.org/drawingml/2006/chartDrawing">
    <cdr:from>
      <cdr:x>0.57183</cdr:x>
      <cdr:y>0.58655</cdr:y>
    </cdr:from>
    <cdr:to>
      <cdr:x>0.91685</cdr:x>
      <cdr:y>0.68124</cdr:y>
    </cdr:to>
    <cdr:sp macro="" textlink="">
      <cdr:nvSpPr>
        <cdr:cNvPr id="3" name="Rectangle 2"/>
        <cdr:cNvSpPr/>
      </cdr:nvSpPr>
      <cdr:spPr>
        <a:xfrm xmlns:a="http://schemas.openxmlformats.org/drawingml/2006/main">
          <a:off x="1480397" y="1640209"/>
          <a:ext cx="893213" cy="264791"/>
        </a:xfrm>
        <a:prstGeom xmlns:a="http://schemas.openxmlformats.org/drawingml/2006/main" prst="rect">
          <a:avLst/>
        </a:prstGeom>
        <a:gradFill xmlns:a="http://schemas.openxmlformats.org/drawingml/2006/main" rotWithShape="1">
          <a:gsLst>
            <a:gs pos="0">
              <a:srgbClr val="BCBCBC">
                <a:tint val="50000"/>
                <a:satMod val="300000"/>
              </a:srgbClr>
            </a:gs>
            <a:gs pos="35000">
              <a:srgbClr val="BCBCBC">
                <a:tint val="37000"/>
                <a:satMod val="300000"/>
              </a:srgbClr>
            </a:gs>
            <a:gs pos="100000">
              <a:srgbClr val="BCBCBC">
                <a:tint val="15000"/>
                <a:satMod val="350000"/>
              </a:srgbClr>
            </a:gs>
          </a:gsLst>
          <a:lin ang="16200000" scaled="1"/>
        </a:gradFill>
        <a:ln xmlns:a="http://schemas.openxmlformats.org/drawingml/2006/main" w="9525" cap="flat" cmpd="sng" algn="ctr">
          <a:solidFill>
            <a:srgbClr val="BCBCBC">
              <a:shade val="95000"/>
              <a:satMod val="105000"/>
            </a:srgbClr>
          </a:solidFill>
          <a:prstDash val="solid"/>
        </a:ln>
        <a:effectLst xmlns:a="http://schemas.openxmlformats.org/drawingml/2006/main">
          <a:outerShdw blurRad="40000" dist="20000" dir="5400000" rotWithShape="0">
            <a:srgbClr val="000000">
              <a:alpha val="38000"/>
            </a:srgbClr>
          </a:outerShdw>
        </a:effectLst>
      </cdr:spPr>
      <cdr:style>
        <a:lnRef xmlns:a="http://schemas.openxmlformats.org/drawingml/2006/main" idx="1">
          <a:schemeClr val="accent5"/>
        </a:lnRef>
        <a:fillRef xmlns:a="http://schemas.openxmlformats.org/drawingml/2006/main" idx="2">
          <a:schemeClr val="accent5"/>
        </a:fillRef>
        <a:effectRef xmlns:a="http://schemas.openxmlformats.org/drawingml/2006/main" idx="1">
          <a:schemeClr val="accent5"/>
        </a:effectRef>
        <a:fontRef xmlns:a="http://schemas.openxmlformats.org/drawingml/2006/main" idx="minor">
          <a:schemeClr val="dk1"/>
        </a:fontRef>
      </cdr:style>
      <cdr:txBody>
        <a:bodyPr xmlns:a="http://schemas.openxmlformats.org/drawingml/2006/main" anchor="ctr" anchorCtr="0"/>
        <a:lstStyle xmlns:a="http://schemas.openxmlformats.org/drawingml/2006/main">
          <a:lvl1pPr marL="0" indent="0">
            <a:defRPr sz="1100">
              <a:solidFill>
                <a:sysClr val="windowText" lastClr="000000"/>
              </a:solidFill>
              <a:latin typeface="Arial"/>
            </a:defRPr>
          </a:lvl1pPr>
          <a:lvl2pPr marL="457200" indent="0">
            <a:defRPr sz="1100">
              <a:solidFill>
                <a:sysClr val="windowText" lastClr="000000"/>
              </a:solidFill>
              <a:latin typeface="Arial"/>
            </a:defRPr>
          </a:lvl2pPr>
          <a:lvl3pPr marL="914400" indent="0">
            <a:defRPr sz="1100">
              <a:solidFill>
                <a:sysClr val="windowText" lastClr="000000"/>
              </a:solidFill>
              <a:latin typeface="Arial"/>
            </a:defRPr>
          </a:lvl3pPr>
          <a:lvl4pPr marL="1371600" indent="0">
            <a:defRPr sz="1100">
              <a:solidFill>
                <a:sysClr val="windowText" lastClr="000000"/>
              </a:solidFill>
              <a:latin typeface="Arial"/>
            </a:defRPr>
          </a:lvl4pPr>
          <a:lvl5pPr marL="1828800" indent="0">
            <a:defRPr sz="1100">
              <a:solidFill>
                <a:sysClr val="windowText" lastClr="000000"/>
              </a:solidFill>
              <a:latin typeface="Arial"/>
            </a:defRPr>
          </a:lvl5pPr>
          <a:lvl6pPr marL="2286000" indent="0">
            <a:defRPr sz="1100">
              <a:solidFill>
                <a:sysClr val="windowText" lastClr="000000"/>
              </a:solidFill>
              <a:latin typeface="Arial"/>
            </a:defRPr>
          </a:lvl6pPr>
          <a:lvl7pPr marL="2743200" indent="0">
            <a:defRPr sz="1100">
              <a:solidFill>
                <a:sysClr val="windowText" lastClr="000000"/>
              </a:solidFill>
              <a:latin typeface="Arial"/>
            </a:defRPr>
          </a:lvl7pPr>
          <a:lvl8pPr marL="3200400" indent="0">
            <a:defRPr sz="1100">
              <a:solidFill>
                <a:sysClr val="windowText" lastClr="000000"/>
              </a:solidFill>
              <a:latin typeface="Arial"/>
            </a:defRPr>
          </a:lvl8pPr>
          <a:lvl9pPr marL="3657600" indent="0">
            <a:defRPr sz="1100">
              <a:solidFill>
                <a:sysClr val="windowText" lastClr="000000"/>
              </a:solidFill>
              <a:latin typeface="Arial"/>
            </a:defRPr>
          </a:lvl9pPr>
        </a:lstStyle>
        <a:p xmlns:a="http://schemas.openxmlformats.org/drawingml/2006/main">
          <a:pPr algn="ctr"/>
          <a:r>
            <a:rPr lang="en-US" b="1" dirty="0" smtClean="0"/>
            <a:t>Software</a:t>
          </a:r>
          <a:endParaRPr lang="en-US" b="1" dirty="0"/>
        </a:p>
      </cdr:txBody>
    </cdr:sp>
  </cdr:relSizeAnchor>
  <cdr:relSizeAnchor xmlns:cdr="http://schemas.openxmlformats.org/drawingml/2006/chartDrawing">
    <cdr:from>
      <cdr:x>0.4415</cdr:x>
      <cdr:y>0.93204</cdr:y>
    </cdr:from>
    <cdr:to>
      <cdr:x>0.98983</cdr:x>
      <cdr:y>1</cdr:y>
    </cdr:to>
    <cdr:sp macro="" textlink="">
      <cdr:nvSpPr>
        <cdr:cNvPr id="4" name="TextBox 3"/>
        <cdr:cNvSpPr txBox="1"/>
      </cdr:nvSpPr>
      <cdr:spPr>
        <a:xfrm xmlns:a="http://schemas.openxmlformats.org/drawingml/2006/main">
          <a:off x="1143000" y="2819400"/>
          <a:ext cx="1419548" cy="205567"/>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800" dirty="0" smtClean="0"/>
            <a:t>Source: IBS, 2008</a:t>
          </a:r>
          <a:endParaRPr lang="en-US" sz="800" dirty="0"/>
        </a:p>
      </cdr:txBody>
    </cdr:sp>
  </cdr:relSizeAnchor>
</c:userShapes>
</file>

<file path=ppt/drawings/drawing2.xml><?xml version="1.0" encoding="utf-8"?>
<c:userShapes xmlns:c="http://schemas.openxmlformats.org/drawingml/2006/chart">
  <cdr:relSizeAnchor xmlns:cdr="http://schemas.openxmlformats.org/drawingml/2006/chartDrawing">
    <cdr:from>
      <cdr:x>0.75472</cdr:x>
      <cdr:y>0.96923</cdr:y>
    </cdr:from>
    <cdr:to>
      <cdr:x>1</cdr:x>
      <cdr:y>1</cdr:y>
    </cdr:to>
    <cdr:sp macro="" textlink="">
      <cdr:nvSpPr>
        <cdr:cNvPr id="2" name="TextBox 1"/>
        <cdr:cNvSpPr txBox="1"/>
      </cdr:nvSpPr>
      <cdr:spPr>
        <a:xfrm xmlns:a="http://schemas.openxmlformats.org/drawingml/2006/main">
          <a:off x="3048000" y="4800600"/>
          <a:ext cx="990600" cy="1524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pPr algn="r"/>
          <a:r>
            <a:rPr lang="en-US" sz="800" dirty="0" smtClean="0"/>
            <a:t>Source:  IBS, 2009</a:t>
          </a:r>
          <a:endParaRPr lang="en-US" sz="800" dirty="0"/>
        </a:p>
      </cdr:txBody>
    </cdr:sp>
  </cdr:relSizeAnchor>
  <cdr:relSizeAnchor xmlns:cdr="http://schemas.openxmlformats.org/drawingml/2006/chartDrawing">
    <cdr:from>
      <cdr:x>0.82075</cdr:x>
      <cdr:y>0.42857</cdr:y>
    </cdr:from>
    <cdr:to>
      <cdr:x>0.93396</cdr:x>
      <cdr:y>0.49206</cdr:y>
    </cdr:to>
    <cdr:sp macro="" textlink="">
      <cdr:nvSpPr>
        <cdr:cNvPr id="3" name="TextBox 2"/>
        <cdr:cNvSpPr txBox="1"/>
      </cdr:nvSpPr>
      <cdr:spPr>
        <a:xfrm xmlns:a="http://schemas.openxmlformats.org/drawingml/2006/main">
          <a:off x="6629400" y="2057400"/>
          <a:ext cx="914400" cy="3048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GB" sz="1100" dirty="0" smtClean="0">
              <a:solidFill>
                <a:schemeClr val="bg1"/>
              </a:solidFill>
            </a:rPr>
            <a:t>Software</a:t>
          </a:r>
          <a:endParaRPr lang="en-GB" sz="1100" dirty="0">
            <a:solidFill>
              <a:schemeClr val="bg1"/>
            </a:solidFill>
          </a:endParaRPr>
        </a:p>
      </cdr:txBody>
    </cdr:sp>
  </cdr:relSizeAnchor>
  <cdr:relSizeAnchor xmlns:cdr="http://schemas.openxmlformats.org/drawingml/2006/chartDrawing">
    <cdr:from>
      <cdr:x>0</cdr:x>
      <cdr:y>0</cdr:y>
    </cdr:from>
    <cdr:to>
      <cdr:x>0.11321</cdr:x>
      <cdr:y>0.06349</cdr:y>
    </cdr:to>
    <cdr:sp macro="" textlink="">
      <cdr:nvSpPr>
        <cdr:cNvPr id="4" name="TextBox 1"/>
        <cdr:cNvSpPr txBox="1"/>
      </cdr:nvSpPr>
      <cdr:spPr>
        <a:xfrm xmlns:a="http://schemas.openxmlformats.org/drawingml/2006/main">
          <a:off x="0" y="0"/>
          <a:ext cx="914400" cy="304800"/>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Arial"/>
            </a:defRPr>
          </a:lvl1pPr>
          <a:lvl2pPr marL="457200" indent="0">
            <a:defRPr sz="1100">
              <a:latin typeface="Arial"/>
            </a:defRPr>
          </a:lvl2pPr>
          <a:lvl3pPr marL="914400" indent="0">
            <a:defRPr sz="1100">
              <a:latin typeface="Arial"/>
            </a:defRPr>
          </a:lvl3pPr>
          <a:lvl4pPr marL="1371600" indent="0">
            <a:defRPr sz="1100">
              <a:latin typeface="Arial"/>
            </a:defRPr>
          </a:lvl4pPr>
          <a:lvl5pPr marL="1828800" indent="0">
            <a:defRPr sz="1100">
              <a:latin typeface="Arial"/>
            </a:defRPr>
          </a:lvl5pPr>
          <a:lvl6pPr marL="2286000" indent="0">
            <a:defRPr sz="1100">
              <a:latin typeface="Arial"/>
            </a:defRPr>
          </a:lvl6pPr>
          <a:lvl7pPr marL="2743200" indent="0">
            <a:defRPr sz="1100">
              <a:latin typeface="Arial"/>
            </a:defRPr>
          </a:lvl7pPr>
          <a:lvl8pPr marL="3200400" indent="0">
            <a:defRPr sz="1100">
              <a:latin typeface="Arial"/>
            </a:defRPr>
          </a:lvl8pPr>
          <a:lvl9pPr marL="3657600" indent="0">
            <a:defRPr sz="1100">
              <a:latin typeface="Arial"/>
            </a:defRPr>
          </a:lvl9pPr>
        </a:lstStyle>
        <a:p xmlns:a="http://schemas.openxmlformats.org/drawingml/2006/main">
          <a:r>
            <a:rPr lang="en-GB" sz="1100" dirty="0" smtClean="0">
              <a:solidFill>
                <a:sysClr val="window" lastClr="FFFFFF"/>
              </a:solidFill>
            </a:rPr>
            <a:t>Software</a:t>
          </a:r>
          <a:endParaRPr lang="en-GB" sz="1100" dirty="0">
            <a:solidFill>
              <a:sysClr val="window" lastClr="FFFFFF"/>
            </a:solidFill>
          </a:endParaRPr>
        </a:p>
      </cdr:txBody>
    </cdr:sp>
  </cdr:relSizeAnchor>
  <cdr:relSizeAnchor xmlns:cdr="http://schemas.openxmlformats.org/drawingml/2006/chartDrawing">
    <cdr:from>
      <cdr:x>0</cdr:x>
      <cdr:y>0</cdr:y>
    </cdr:from>
    <cdr:to>
      <cdr:x>0.11321</cdr:x>
      <cdr:y>0.06349</cdr:y>
    </cdr:to>
    <cdr:sp macro="" textlink="">
      <cdr:nvSpPr>
        <cdr:cNvPr id="5" name="TextBox 1"/>
        <cdr:cNvSpPr txBox="1"/>
      </cdr:nvSpPr>
      <cdr:spPr>
        <a:xfrm xmlns:a="http://schemas.openxmlformats.org/drawingml/2006/main">
          <a:off x="0" y="0"/>
          <a:ext cx="914400" cy="304800"/>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Arial"/>
            </a:defRPr>
          </a:lvl1pPr>
          <a:lvl2pPr marL="457200" indent="0">
            <a:defRPr sz="1100">
              <a:latin typeface="Arial"/>
            </a:defRPr>
          </a:lvl2pPr>
          <a:lvl3pPr marL="914400" indent="0">
            <a:defRPr sz="1100">
              <a:latin typeface="Arial"/>
            </a:defRPr>
          </a:lvl3pPr>
          <a:lvl4pPr marL="1371600" indent="0">
            <a:defRPr sz="1100">
              <a:latin typeface="Arial"/>
            </a:defRPr>
          </a:lvl4pPr>
          <a:lvl5pPr marL="1828800" indent="0">
            <a:defRPr sz="1100">
              <a:latin typeface="Arial"/>
            </a:defRPr>
          </a:lvl5pPr>
          <a:lvl6pPr marL="2286000" indent="0">
            <a:defRPr sz="1100">
              <a:latin typeface="Arial"/>
            </a:defRPr>
          </a:lvl6pPr>
          <a:lvl7pPr marL="2743200" indent="0">
            <a:defRPr sz="1100">
              <a:latin typeface="Arial"/>
            </a:defRPr>
          </a:lvl7pPr>
          <a:lvl8pPr marL="3200400" indent="0">
            <a:defRPr sz="1100">
              <a:latin typeface="Arial"/>
            </a:defRPr>
          </a:lvl8pPr>
          <a:lvl9pPr marL="3657600" indent="0">
            <a:defRPr sz="1100">
              <a:latin typeface="Arial"/>
            </a:defRPr>
          </a:lvl9pPr>
        </a:lstStyle>
        <a:p xmlns:a="http://schemas.openxmlformats.org/drawingml/2006/main">
          <a:r>
            <a:rPr lang="en-GB" sz="1100" dirty="0" smtClean="0">
              <a:solidFill>
                <a:sysClr val="window" lastClr="FFFFFF"/>
              </a:solidFill>
            </a:rPr>
            <a:t>Software</a:t>
          </a:r>
          <a:endParaRPr lang="en-GB" sz="1100" dirty="0">
            <a:solidFill>
              <a:sysClr val="window" lastClr="FFFFFF"/>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4E6DD1-2A40-4155-9AE1-23CD6FDD7AF3}" type="datetimeFigureOut">
              <a:rPr lang="en-US" smtClean="0"/>
              <a:pPr/>
              <a:t>4/11/2011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01B525-88CD-46EA-88BB-E8C2487FD16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a:fld id="{AE5805C3-923C-4840-90E1-37193B359C2D}" type="slidenum">
              <a:rPr lang="en-US">
                <a:solidFill>
                  <a:prstClr val="black"/>
                </a:solidFill>
                <a:latin typeface="Calibri"/>
              </a:rPr>
              <a:pPr algn="r" rtl="0"/>
              <a:t>4</a:t>
            </a:fld>
            <a:endParaRPr lang="en-US" dirty="0">
              <a:solidFill>
                <a:prstClr val="black"/>
              </a:solidFill>
              <a:latin typeface="Calibri"/>
            </a:endParaRPr>
          </a:p>
        </p:txBody>
      </p:sp>
      <p:sp>
        <p:nvSpPr>
          <p:cNvPr id="3926018" name="Rectangle 7"/>
          <p:cNvSpPr txBox="1">
            <a:spLocks noGrp="1" noChangeArrowheads="1"/>
          </p:cNvSpPr>
          <p:nvPr/>
        </p:nvSpPr>
        <p:spPr bwMode="auto">
          <a:xfrm>
            <a:off x="3885692" y="8686800"/>
            <a:ext cx="2972318" cy="457200"/>
          </a:xfrm>
          <a:prstGeom prst="rect">
            <a:avLst/>
          </a:prstGeom>
          <a:noFill/>
          <a:ln w="9525">
            <a:noFill/>
            <a:miter lim="800000"/>
            <a:headEnd/>
            <a:tailEnd/>
          </a:ln>
        </p:spPr>
        <p:txBody>
          <a:bodyPr lIns="87957" tIns="43982" rIns="87957" bIns="43982" anchor="b"/>
          <a:lstStyle/>
          <a:p>
            <a:pPr algn="r" defTabSz="881661"/>
            <a:fld id="{D24E46F4-DC6E-470E-9E5E-15B78297DDF0}" type="slidenum">
              <a:rPr lang="en-US" sz="1200">
                <a:solidFill>
                  <a:prstClr val="black"/>
                </a:solidFill>
                <a:latin typeface="Calibri"/>
              </a:rPr>
              <a:pPr algn="r" defTabSz="881661"/>
              <a:t>4</a:t>
            </a:fld>
            <a:endParaRPr lang="en-US" sz="1200" dirty="0">
              <a:solidFill>
                <a:prstClr val="black"/>
              </a:solidFill>
              <a:latin typeface="Calibri"/>
            </a:endParaRPr>
          </a:p>
        </p:txBody>
      </p:sp>
      <p:sp>
        <p:nvSpPr>
          <p:cNvPr id="3926019" name="Rectangle 2"/>
          <p:cNvSpPr>
            <a:spLocks noGrp="1" noRot="1" noChangeAspect="1" noChangeArrowheads="1" noTextEdit="1"/>
          </p:cNvSpPr>
          <p:nvPr>
            <p:ph type="sldImg"/>
          </p:nvPr>
        </p:nvSpPr>
        <p:spPr>
          <a:ln/>
        </p:spPr>
      </p:sp>
      <p:sp>
        <p:nvSpPr>
          <p:cNvPr id="3926020" name="Rectangle 3"/>
          <p:cNvSpPr>
            <a:spLocks noGrp="1" noChangeArrowheads="1"/>
          </p:cNvSpPr>
          <p:nvPr>
            <p:ph type="body" idx="1"/>
          </p:nvPr>
        </p:nvSpPr>
        <p:spPr/>
        <p:txBody>
          <a:bodyPr/>
          <a:lstStyle/>
          <a:p>
            <a:r>
              <a:rPr lang="en-US" baseline="0" dirty="0" smtClean="0"/>
              <a:t>Increased SW content: Today most designs include so much SW that it now represents more than ½ the total project’s budget.  Yet SW development doesn’t typically go into full swing until after silicon samples (and thus SW development systems) are available.  This leaves SW in the critical path, and often results in poor quality SW with limited QA.</a:t>
            </a:r>
          </a:p>
          <a:p>
            <a:endParaRPr lang="en-US" baseline="0" dirty="0" smtClean="0"/>
          </a:p>
          <a:p>
            <a:r>
              <a:rPr lang="en-US" baseline="0" dirty="0" smtClean="0"/>
              <a:t>What’s sorely needed is the availability of system-level testing and SW development far earlier in the design cycle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DEDC7C-6231-4AC7-8E96-DE342CC7B54F}" type="slidenum">
              <a:rPr lang="en-US"/>
              <a:pPr/>
              <a:t>16</a:t>
            </a:fld>
            <a:endParaRPr lang="en-US" dirty="0"/>
          </a:p>
        </p:txBody>
      </p:sp>
      <p:sp>
        <p:nvSpPr>
          <p:cNvPr id="256002" name="Rectangle 2"/>
          <p:cNvSpPr>
            <a:spLocks noGrp="1" noRot="1" noChangeAspect="1" noChangeArrowheads="1" noTextEdit="1"/>
          </p:cNvSpPr>
          <p:nvPr>
            <p:ph type="sldImg"/>
          </p:nvPr>
        </p:nvSpPr>
        <p:spPr>
          <a:xfrm>
            <a:off x="1180208" y="686405"/>
            <a:ext cx="4502050" cy="3429000"/>
          </a:xfrm>
          <a:ln/>
        </p:spPr>
      </p:sp>
      <p:sp>
        <p:nvSpPr>
          <p:cNvPr id="256003" name="Rectangle 3"/>
          <p:cNvSpPr>
            <a:spLocks noGrp="1" noChangeArrowheads="1"/>
          </p:cNvSpPr>
          <p:nvPr>
            <p:ph type="body" idx="1"/>
          </p:nvPr>
        </p:nvSpPr>
        <p:spPr>
          <a:xfrm>
            <a:off x="913786" y="4341080"/>
            <a:ext cx="5025817" cy="4118169"/>
          </a:xfrm>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mn-lt"/>
              </a:rPr>
              <a:t>.  </a:t>
            </a:r>
          </a:p>
        </p:txBody>
      </p:sp>
      <p:sp>
        <p:nvSpPr>
          <p:cNvPr id="4" name="Slide Number Placeholder 3"/>
          <p:cNvSpPr>
            <a:spLocks noGrp="1"/>
          </p:cNvSpPr>
          <p:nvPr>
            <p:ph type="sldNum" sz="quarter" idx="10"/>
          </p:nvPr>
        </p:nvSpPr>
        <p:spPr/>
        <p:txBody>
          <a:bodyPr/>
          <a:lstStyle/>
          <a:p>
            <a:fld id="{3E40BB10-1784-477F-A255-E7023AFF7FB8}" type="slidenum">
              <a:rPr lang="en-US" smtClean="0"/>
              <a:pPr/>
              <a:t>40</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9404" eaLnBrk="0" fontAlgn="base" hangingPunct="0">
              <a:spcBef>
                <a:spcPct val="30000"/>
              </a:spcBef>
              <a:spcAft>
                <a:spcPct val="0"/>
              </a:spcAft>
              <a:defRPr/>
            </a:pPr>
            <a:endParaRPr lang="en-US" i="0" dirty="0"/>
          </a:p>
        </p:txBody>
      </p:sp>
      <p:sp>
        <p:nvSpPr>
          <p:cNvPr id="4" name="Slide Number Placeholder 3"/>
          <p:cNvSpPr>
            <a:spLocks noGrp="1"/>
          </p:cNvSpPr>
          <p:nvPr>
            <p:ph type="sldNum" sz="quarter" idx="10"/>
          </p:nvPr>
        </p:nvSpPr>
        <p:spPr/>
        <p:txBody>
          <a:bodyPr/>
          <a:lstStyle/>
          <a:p>
            <a:fld id="{691E24F5-7749-41ED-9C78-99A86CF2D682}" type="slidenum">
              <a:rPr lang="en-US" smtClean="0"/>
              <a:pPr/>
              <a:t>41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0D6F1F-F83C-4A15-9D80-00C4FAD0CDFD}" type="slidenum">
              <a:rPr lang="en-US"/>
              <a:pPr/>
              <a:t>42</a:t>
            </a:fld>
            <a:endParaRPr lang="en-US"/>
          </a:p>
        </p:txBody>
      </p:sp>
      <p:sp>
        <p:nvSpPr>
          <p:cNvPr id="507906" name="Rectangle 2"/>
          <p:cNvSpPr>
            <a:spLocks noGrp="1" noRot="1" noChangeAspect="1" noChangeArrowheads="1" noTextEdit="1"/>
          </p:cNvSpPr>
          <p:nvPr>
            <p:ph type="sldImg"/>
          </p:nvPr>
        </p:nvSpPr>
        <p:spPr>
          <a:xfrm>
            <a:off x="1143000" y="685800"/>
            <a:ext cx="4572000" cy="3429000"/>
          </a:xfrm>
          <a:ln/>
        </p:spPr>
      </p:sp>
      <p:sp>
        <p:nvSpPr>
          <p:cNvPr id="507907" name="Rectangle 3"/>
          <p:cNvSpPr>
            <a:spLocks noGrp="1" noChangeArrowheads="1"/>
          </p:cNvSpPr>
          <p:nvPr>
            <p:ph type="body" idx="1"/>
          </p:nvPr>
        </p:nvSpPr>
        <p:spPr>
          <a:xfrm>
            <a:off x="913558" y="4343039"/>
            <a:ext cx="5030887" cy="4115525"/>
          </a:xfrm>
        </p:spPr>
        <p:txBody>
          <a:bodyPr/>
          <a:lstStyle/>
          <a:p>
            <a:pPr marL="228600" indent="-228600"/>
            <a:endParaRPr lang="en-GB">
              <a:ea typeface="Arial Unicode MS" pitchFamily="34" charset="-128"/>
              <a:cs typeface="Arial Unicode MS"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If you are prototyping an FPGA in an ASIC, you will want to have FPGA tool accept ASIC RTL with minimal intervention/manual conversion. In many cases, the RTL has been written for ASICs and thrown over the wall to the verification team who then synthesizes the RTL targeting an FPGA. </a:t>
            </a:r>
          </a:p>
          <a:p>
            <a:r>
              <a:rPr lang="en-US" baseline="0" dirty="0" smtClean="0"/>
              <a:t>The conversion of an ASIC design to an FPGA affords several challenges – Clock implementation, memory conversion, implementing interface and IP, importing ASIC-style project file RTL and constraints, and dealing with ASIC partitions</a:t>
            </a:r>
          </a:p>
          <a:p>
            <a:endParaRPr lang="en-US" baseline="0" dirty="0" smtClean="0"/>
          </a:p>
          <a:p>
            <a:r>
              <a:rPr lang="en-US" u="sng" baseline="0" dirty="0" smtClean="0"/>
              <a:t>Gated </a:t>
            </a:r>
            <a:r>
              <a:rPr lang="en-US" u="sng" baseline="0" dirty="0" err="1" smtClean="0"/>
              <a:t>clk</a:t>
            </a:r>
            <a:r>
              <a:rPr lang="en-US" u="sng" baseline="0" dirty="0" smtClean="0"/>
              <a:t> conversion</a:t>
            </a:r>
          </a:p>
          <a:p>
            <a:r>
              <a:rPr lang="en-US" baseline="0" dirty="0" smtClean="0"/>
              <a:t>FPGA figures out and converts gated </a:t>
            </a:r>
            <a:r>
              <a:rPr lang="en-US" baseline="0" dirty="0" err="1" smtClean="0"/>
              <a:t>clk</a:t>
            </a:r>
            <a:r>
              <a:rPr lang="en-US" baseline="0" dirty="0" smtClean="0"/>
              <a:t> to a register w/ a </a:t>
            </a:r>
            <a:r>
              <a:rPr lang="en-US" baseline="0" dirty="0" err="1" smtClean="0"/>
              <a:t>clk</a:t>
            </a:r>
            <a:r>
              <a:rPr lang="en-US" baseline="0" dirty="0" smtClean="0"/>
              <a:t> enable to maintain the logical structure. If this were not done, hold time violations would result and manual RTL recoding would be necessary.  Can convert </a:t>
            </a:r>
            <a:r>
              <a:rPr lang="en-US" baseline="0" dirty="0" err="1" smtClean="0"/>
              <a:t>clks</a:t>
            </a:r>
            <a:r>
              <a:rPr lang="en-US" baseline="0" dirty="0" smtClean="0"/>
              <a:t> connected to registers or memories.   Cannot convert for </a:t>
            </a:r>
            <a:r>
              <a:rPr lang="en-US" baseline="0" dirty="0" err="1" smtClean="0"/>
              <a:t>clks</a:t>
            </a:r>
            <a:r>
              <a:rPr lang="en-US" baseline="0" dirty="0" smtClean="0"/>
              <a:t> connected to </a:t>
            </a:r>
            <a:r>
              <a:rPr lang="en-US" baseline="0" dirty="0" err="1" smtClean="0"/>
              <a:t>MUXes</a:t>
            </a:r>
            <a:r>
              <a:rPr lang="en-US" baseline="0" dirty="0" smtClean="0"/>
              <a:t> since, to do so, would change the functionality (RTL recode required)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baseline="0" dirty="0" smtClean="0">
                <a:solidFill>
                  <a:schemeClr val="tx1"/>
                </a:solidFill>
                <a:latin typeface="+mn-lt"/>
                <a:ea typeface="+mn-ea"/>
                <a:cs typeface="+mn-cs"/>
              </a:rPr>
              <a:t>Memories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a:t>
            </a:r>
            <a:endParaRPr lang="en-US" sz="1200" kern="1200" dirty="0" smtClean="0">
              <a:solidFill>
                <a:schemeClr val="tx1"/>
              </a:solidFill>
              <a:latin typeface="+mn-lt"/>
              <a:ea typeface="+mn-ea"/>
              <a:cs typeface="+mn-cs"/>
            </a:endParaRPr>
          </a:p>
          <a:p>
            <a:endParaRPr lang="en-US" baseline="0" dirty="0" smtClean="0"/>
          </a:p>
          <a:p>
            <a:r>
              <a:rPr lang="en-US" sz="1200" u="sng" kern="1200" dirty="0" smtClean="0">
                <a:solidFill>
                  <a:schemeClr val="tx1"/>
                </a:solidFill>
                <a:latin typeface="+mn-lt"/>
                <a:ea typeface="+mn-ea"/>
                <a:cs typeface="+mn-cs"/>
              </a:rPr>
              <a:t>Interfaces and IP</a:t>
            </a:r>
          </a:p>
          <a:p>
            <a:pPr lvl="1">
              <a:buFont typeface="Arial" pitchFamily="34" charset="0"/>
              <a:buChar char="•"/>
            </a:pPr>
            <a:r>
              <a:rPr lang="en-US" sz="1200" kern="1200" dirty="0" smtClean="0">
                <a:solidFill>
                  <a:schemeClr val="tx1"/>
                </a:solidFill>
                <a:latin typeface="+mn-lt"/>
                <a:ea typeface="+mn-ea"/>
                <a:cs typeface="+mn-cs"/>
              </a:rPr>
              <a:t>Daughterboard are available from SNPS and 3</a:t>
            </a:r>
            <a:r>
              <a:rPr lang="en-US" sz="1200" kern="1200" baseline="30000" dirty="0" smtClean="0">
                <a:solidFill>
                  <a:schemeClr val="tx1"/>
                </a:solidFill>
                <a:latin typeface="+mn-lt"/>
                <a:ea typeface="+mn-ea"/>
                <a:cs typeface="+mn-cs"/>
              </a:rPr>
              <a:t>rd</a:t>
            </a:r>
            <a:r>
              <a:rPr lang="en-US" sz="1200" kern="1200" dirty="0" smtClean="0">
                <a:solidFill>
                  <a:schemeClr val="tx1"/>
                </a:solidFill>
                <a:latin typeface="+mn-lt"/>
                <a:ea typeface="+mn-ea"/>
                <a:cs typeface="+mn-cs"/>
              </a:rPr>
              <a:t> parties</a:t>
            </a:r>
          </a:p>
          <a:p>
            <a:pPr lvl="1">
              <a:buFont typeface="Arial" pitchFamily="34" charset="0"/>
              <a:buChar char="•"/>
            </a:pPr>
            <a:r>
              <a:rPr lang="en-US" sz="1200" kern="1200" dirty="0" smtClean="0">
                <a:solidFill>
                  <a:schemeClr val="tx1"/>
                </a:solidFill>
                <a:latin typeface="+mn-lt"/>
                <a:ea typeface="+mn-ea"/>
                <a:cs typeface="+mn-cs"/>
              </a:rPr>
              <a:t>DW / </a:t>
            </a:r>
            <a:r>
              <a:rPr lang="en-US" sz="1200" kern="1200" dirty="0" err="1" smtClean="0">
                <a:solidFill>
                  <a:schemeClr val="tx1"/>
                </a:solidFill>
                <a:latin typeface="+mn-lt"/>
                <a:ea typeface="+mn-ea"/>
                <a:cs typeface="+mn-cs"/>
              </a:rPr>
              <a:t>Phy</a:t>
            </a:r>
            <a:r>
              <a:rPr lang="en-US" sz="1200" kern="1200" dirty="0" smtClean="0">
                <a:solidFill>
                  <a:schemeClr val="tx1"/>
                </a:solidFill>
                <a:latin typeface="+mn-lt"/>
                <a:ea typeface="+mn-ea"/>
                <a:cs typeface="+mn-cs"/>
              </a:rPr>
              <a:t> pretested solutions can be provided – </a:t>
            </a:r>
            <a:r>
              <a:rPr lang="en-US" sz="1200" kern="1200" dirty="0" err="1" smtClean="0">
                <a:solidFill>
                  <a:schemeClr val="tx1"/>
                </a:solidFill>
                <a:latin typeface="+mn-lt"/>
                <a:ea typeface="+mn-ea"/>
                <a:cs typeface="+mn-cs"/>
              </a:rPr>
              <a:t>Phy</a:t>
            </a:r>
            <a:r>
              <a:rPr lang="en-US" sz="1200" kern="1200" dirty="0" smtClean="0">
                <a:solidFill>
                  <a:schemeClr val="tx1"/>
                </a:solidFill>
                <a:latin typeface="+mn-lt"/>
                <a:ea typeface="+mn-ea"/>
                <a:cs typeface="+mn-cs"/>
              </a:rPr>
              <a:t> not available</a:t>
            </a:r>
            <a:r>
              <a:rPr lang="en-US" sz="1200" kern="1200" baseline="0" dirty="0" smtClean="0">
                <a:solidFill>
                  <a:schemeClr val="tx1"/>
                </a:solidFill>
                <a:latin typeface="+mn-lt"/>
                <a:ea typeface="+mn-ea"/>
                <a:cs typeface="+mn-cs"/>
              </a:rPr>
              <a:t> as products just yet  (see below)</a:t>
            </a:r>
            <a:endParaRPr lang="en-US" sz="1200" kern="1200" dirty="0" smtClean="0">
              <a:solidFill>
                <a:schemeClr val="tx1"/>
              </a:solidFill>
              <a:latin typeface="+mn-lt"/>
              <a:ea typeface="+mn-ea"/>
              <a:cs typeface="+mn-cs"/>
            </a:endParaRPr>
          </a:p>
          <a:p>
            <a:pPr lvl="1">
              <a:buFont typeface="Arial" pitchFamily="34" charset="0"/>
              <a:buChar char="•"/>
            </a:pPr>
            <a:r>
              <a:rPr lang="en-US" sz="1200" kern="1200" dirty="0" smtClean="0">
                <a:solidFill>
                  <a:schemeClr val="tx1"/>
                </a:solidFill>
                <a:latin typeface="+mn-lt"/>
                <a:ea typeface="+mn-ea"/>
                <a:cs typeface="+mn-cs"/>
              </a:rPr>
              <a:t>Services to create bridges </a:t>
            </a:r>
          </a:p>
          <a:p>
            <a:pPr lvl="1">
              <a:buFont typeface="Arial" pitchFamily="34" charset="0"/>
              <a:buChar char="•"/>
            </a:pPr>
            <a:r>
              <a:rPr lang="en-US" sz="1200" kern="1200" dirty="0" smtClean="0">
                <a:solidFill>
                  <a:schemeClr val="tx1"/>
                </a:solidFill>
                <a:latin typeface="+mn-lt"/>
                <a:ea typeface="+mn-ea"/>
                <a:cs typeface="+mn-cs"/>
              </a:rPr>
              <a:t>Custom </a:t>
            </a:r>
            <a:r>
              <a:rPr lang="en-US" sz="1200" kern="1200" dirty="0" err="1" smtClean="0">
                <a:solidFill>
                  <a:schemeClr val="tx1"/>
                </a:solidFill>
                <a:latin typeface="+mn-lt"/>
                <a:ea typeface="+mn-ea"/>
                <a:cs typeface="+mn-cs"/>
              </a:rPr>
              <a:t>daughterboards</a:t>
            </a:r>
            <a:r>
              <a:rPr lang="en-US" sz="1200" kern="1200" dirty="0" smtClean="0">
                <a:solidFill>
                  <a:schemeClr val="tx1"/>
                </a:solidFill>
                <a:latin typeface="+mn-lt"/>
                <a:ea typeface="+mn-ea"/>
                <a:cs typeface="+mn-cs"/>
              </a:rPr>
              <a:t> – (customer designed, 3</a:t>
            </a:r>
            <a:r>
              <a:rPr lang="en-US" sz="1200" kern="1200" baseline="30000" dirty="0" smtClean="0">
                <a:solidFill>
                  <a:schemeClr val="tx1"/>
                </a:solidFill>
                <a:latin typeface="+mn-lt"/>
                <a:ea typeface="+mn-ea"/>
                <a:cs typeface="+mn-cs"/>
              </a:rPr>
              <a:t>rd</a:t>
            </a:r>
            <a:r>
              <a:rPr lang="en-US" sz="1200" kern="1200" dirty="0" smtClean="0">
                <a:solidFill>
                  <a:schemeClr val="tx1"/>
                </a:solidFill>
                <a:latin typeface="+mn-lt"/>
                <a:ea typeface="+mn-ea"/>
                <a:cs typeface="+mn-cs"/>
              </a:rPr>
              <a:t> party, services, or combinations thereof)</a:t>
            </a:r>
          </a:p>
          <a:p>
            <a:pPr lvl="1">
              <a:buFont typeface="Arial" pitchFamily="34" charset="0"/>
              <a:buChar char="•"/>
            </a:pPr>
            <a:r>
              <a:rPr lang="en-US" sz="1200" kern="1200" dirty="0" err="1" smtClean="0">
                <a:solidFill>
                  <a:schemeClr val="tx1"/>
                </a:solidFill>
                <a:latin typeface="+mn-lt"/>
                <a:ea typeface="+mn-ea"/>
                <a:cs typeface="+mn-cs"/>
              </a:rPr>
              <a:t>Transactors</a:t>
            </a:r>
            <a:endParaRPr lang="en-US" sz="1200" kern="1200" dirty="0" smtClean="0">
              <a:solidFill>
                <a:schemeClr val="tx1"/>
              </a:solidFill>
              <a:latin typeface="+mn-lt"/>
              <a:ea typeface="+mn-ea"/>
              <a:cs typeface="+mn-cs"/>
            </a:endParaRPr>
          </a:p>
          <a:p>
            <a:pPr lvl="1">
              <a:buFont typeface="Arial" pitchFamily="34" charset="0"/>
              <a:buChar char="•"/>
            </a:pPr>
            <a:endParaRPr lang="en-US" sz="1200" kern="1200" dirty="0" smtClean="0">
              <a:solidFill>
                <a:schemeClr val="tx1"/>
              </a:solidFill>
              <a:latin typeface="+mn-lt"/>
              <a:ea typeface="+mn-ea"/>
              <a:cs typeface="+mn-cs"/>
            </a:endParaRPr>
          </a:p>
          <a:p>
            <a:pPr lvl="0">
              <a:buFont typeface="Arial" pitchFamily="34" charset="0"/>
              <a:buNone/>
            </a:pPr>
            <a:r>
              <a:rPr lang="en-US" sz="1200" kern="1200" dirty="0" smtClean="0">
                <a:solidFill>
                  <a:schemeClr val="tx1"/>
                </a:solidFill>
                <a:latin typeface="+mn-lt"/>
                <a:ea typeface="+mn-ea"/>
                <a:cs typeface="+mn-cs"/>
              </a:rPr>
              <a:t>HAPS </a:t>
            </a:r>
            <a:r>
              <a:rPr lang="en-US" sz="1200" kern="1200" dirty="0" err="1" smtClean="0">
                <a:solidFill>
                  <a:schemeClr val="tx1"/>
                </a:solidFill>
                <a:latin typeface="+mn-lt"/>
                <a:ea typeface="+mn-ea"/>
                <a:cs typeface="+mn-cs"/>
              </a:rPr>
              <a:t>daughterboards</a:t>
            </a:r>
            <a:r>
              <a:rPr lang="en-US" sz="1200" kern="1200" dirty="0" smtClean="0">
                <a:solidFill>
                  <a:schemeClr val="tx1"/>
                </a:solidFill>
                <a:latin typeface="+mn-lt"/>
                <a:ea typeface="+mn-ea"/>
                <a:cs typeface="+mn-cs"/>
              </a:rPr>
              <a:t> support high-speed interfaces for IP such as </a:t>
            </a:r>
            <a:r>
              <a:rPr lang="en-US" sz="1200" kern="1200" dirty="0" err="1" smtClean="0">
                <a:solidFill>
                  <a:schemeClr val="tx1"/>
                </a:solidFill>
                <a:latin typeface="+mn-lt"/>
                <a:ea typeface="+mn-ea"/>
                <a:cs typeface="+mn-cs"/>
              </a:rPr>
              <a:t>PCIe</a:t>
            </a:r>
            <a:r>
              <a:rPr lang="en-US" sz="1200" kern="1200" dirty="0" smtClean="0">
                <a:solidFill>
                  <a:schemeClr val="tx1"/>
                </a:solidFill>
                <a:latin typeface="+mn-lt"/>
                <a:ea typeface="+mn-ea"/>
                <a:cs typeface="+mn-cs"/>
              </a:rPr>
              <a:t>, SATA, USB3.0 that are implemented on the HAPS motherboards. We plan to put Synopsys IP (e.g. </a:t>
            </a:r>
            <a:r>
              <a:rPr lang="en-US" sz="1200" kern="1200" dirty="0" err="1" smtClean="0">
                <a:solidFill>
                  <a:schemeClr val="tx1"/>
                </a:solidFill>
                <a:latin typeface="+mn-lt"/>
                <a:ea typeface="+mn-ea"/>
                <a:cs typeface="+mn-cs"/>
              </a:rPr>
              <a:t>PCIe</a:t>
            </a:r>
            <a:r>
              <a:rPr lang="en-US" sz="1200" kern="1200" dirty="0" smtClean="0">
                <a:solidFill>
                  <a:schemeClr val="tx1"/>
                </a:solidFill>
                <a:latin typeface="+mn-lt"/>
                <a:ea typeface="+mn-ea"/>
                <a:cs typeface="+mn-cs"/>
              </a:rPr>
              <a:t> and SATA PHY) on HAPS </a:t>
            </a:r>
            <a:r>
              <a:rPr lang="en-US" sz="1200" kern="1200" dirty="0" err="1" smtClean="0">
                <a:solidFill>
                  <a:schemeClr val="tx1"/>
                </a:solidFill>
                <a:latin typeface="+mn-lt"/>
                <a:ea typeface="+mn-ea"/>
                <a:cs typeface="+mn-cs"/>
              </a:rPr>
              <a:t>daughterboards</a:t>
            </a:r>
            <a:r>
              <a:rPr lang="en-US" sz="1200" kern="1200" dirty="0" smtClean="0">
                <a:solidFill>
                  <a:schemeClr val="tx1"/>
                </a:solidFill>
                <a:latin typeface="+mn-lt"/>
                <a:ea typeface="+mn-ea"/>
                <a:cs typeface="+mn-cs"/>
              </a:rPr>
              <a:t>.  There is a separate</a:t>
            </a:r>
            <a:r>
              <a:rPr lang="en-US" sz="1200" kern="1200" baseline="0" dirty="0" smtClean="0">
                <a:solidFill>
                  <a:schemeClr val="tx1"/>
                </a:solidFill>
                <a:latin typeface="+mn-lt"/>
                <a:ea typeface="+mn-ea"/>
                <a:cs typeface="+mn-cs"/>
              </a:rPr>
              <a:t> presentation on this topic</a:t>
            </a:r>
            <a:endParaRPr lang="en-US" sz="1200" kern="1200" dirty="0" smtClean="0">
              <a:solidFill>
                <a:schemeClr val="tx1"/>
              </a:solidFill>
              <a:latin typeface="+mn-lt"/>
              <a:ea typeface="+mn-ea"/>
              <a:cs typeface="+mn-cs"/>
            </a:endParaRPr>
          </a:p>
          <a:p>
            <a:pPr lvl="1">
              <a:buFont typeface="Arial" pitchFamily="34" charset="0"/>
              <a:buChar char="•"/>
            </a:pP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the digital cores there is often a HAPS daughter card that can be used. DW PHY cards are not products (yet) so only for “special” IP Customers.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As for services to build the </a:t>
            </a:r>
            <a:r>
              <a:rPr lang="en-US" sz="1200" kern="1200" dirty="0" err="1" smtClean="0">
                <a:solidFill>
                  <a:schemeClr val="tx1"/>
                </a:solidFill>
                <a:latin typeface="+mn-lt"/>
                <a:ea typeface="+mn-ea"/>
                <a:cs typeface="+mn-cs"/>
              </a:rPr>
              <a:t>transactors</a:t>
            </a:r>
            <a:r>
              <a:rPr lang="en-US" sz="1200" kern="1200" dirty="0" smtClean="0">
                <a:solidFill>
                  <a:schemeClr val="tx1"/>
                </a:solidFill>
                <a:latin typeface="+mn-lt"/>
                <a:ea typeface="+mn-ea"/>
                <a:cs typeface="+mn-cs"/>
              </a:rPr>
              <a:t>, there</a:t>
            </a:r>
            <a:r>
              <a:rPr lang="en-US" sz="1200" kern="1200" baseline="0" dirty="0" smtClean="0">
                <a:solidFill>
                  <a:schemeClr val="tx1"/>
                </a:solidFill>
                <a:latin typeface="+mn-lt"/>
                <a:ea typeface="+mn-ea"/>
                <a:cs typeface="+mn-cs"/>
              </a:rPr>
              <a:t> are the following options</a:t>
            </a:r>
          </a:p>
          <a:p>
            <a:pPr>
              <a:buFontTx/>
              <a:buChar char="-"/>
            </a:pPr>
            <a:r>
              <a:rPr lang="en-US" sz="1200" kern="1200" dirty="0" smtClean="0">
                <a:solidFill>
                  <a:schemeClr val="tx1"/>
                </a:solidFill>
                <a:latin typeface="+mn-lt"/>
                <a:ea typeface="+mn-ea"/>
                <a:cs typeface="+mn-cs"/>
              </a:rPr>
              <a:t>For a DW Customer we might do as a  SNPS Business unit service,</a:t>
            </a:r>
          </a:p>
          <a:p>
            <a:pPr>
              <a:buFontTx/>
              <a:buChar char="-"/>
            </a:pPr>
            <a:r>
              <a:rPr lang="en-US" sz="1200" kern="1200" dirty="0" smtClean="0">
                <a:solidFill>
                  <a:schemeClr val="tx1"/>
                </a:solidFill>
                <a:latin typeface="+mn-lt"/>
                <a:ea typeface="+mn-ea"/>
                <a:cs typeface="+mn-cs"/>
              </a:rPr>
              <a:t> for non DW customers this</a:t>
            </a:r>
            <a:r>
              <a:rPr lang="en-US" sz="1200" kern="1200" baseline="0" dirty="0" smtClean="0">
                <a:solidFill>
                  <a:schemeClr val="tx1"/>
                </a:solidFill>
                <a:latin typeface="+mn-lt"/>
                <a:ea typeface="+mn-ea"/>
                <a:cs typeface="+mn-cs"/>
              </a:rPr>
              <a:t> may be offered as a Design Consulting service</a:t>
            </a:r>
          </a:p>
          <a:p>
            <a:pPr>
              <a:buFontTx/>
              <a:buChar char="-"/>
            </a:pPr>
            <a:endParaRPr lang="en-US" sz="1200" kern="1200" baseline="0" dirty="0" smtClean="0">
              <a:solidFill>
                <a:schemeClr val="tx1"/>
              </a:solidFill>
              <a:latin typeface="+mn-lt"/>
              <a:ea typeface="+mn-ea"/>
              <a:cs typeface="+mn-cs"/>
            </a:endParaRPr>
          </a:p>
          <a:p>
            <a:pPr>
              <a:buFontTx/>
              <a:buChar char="-"/>
            </a:pPr>
            <a:endParaRPr lang="en-US" sz="1200" kern="1200" baseline="0" dirty="0" smtClean="0">
              <a:solidFill>
                <a:schemeClr val="tx1"/>
              </a:solidFill>
              <a:latin typeface="+mn-lt"/>
              <a:ea typeface="+mn-ea"/>
              <a:cs typeface="+mn-cs"/>
            </a:endParaRPr>
          </a:p>
          <a:p>
            <a:pPr>
              <a:buFontTx/>
              <a:buChar char="-"/>
            </a:pPr>
            <a:r>
              <a:rPr lang="en-US" sz="1200" u="sng" kern="1200" baseline="0" dirty="0" smtClean="0">
                <a:solidFill>
                  <a:schemeClr val="tx1"/>
                </a:solidFill>
                <a:latin typeface="+mn-lt"/>
                <a:ea typeface="+mn-ea"/>
                <a:cs typeface="+mn-cs"/>
              </a:rPr>
              <a:t>Project files</a:t>
            </a:r>
          </a:p>
          <a:p>
            <a:pPr>
              <a:buFontTx/>
              <a:buNone/>
            </a:pPr>
            <a:r>
              <a:rPr lang="en-US" sz="1200" kern="1200" baseline="0" dirty="0" smtClean="0">
                <a:solidFill>
                  <a:schemeClr val="tx1"/>
                </a:solidFill>
                <a:latin typeface="+mn-lt"/>
                <a:ea typeface="+mn-ea"/>
                <a:cs typeface="+mn-cs"/>
              </a:rPr>
              <a:t>….</a:t>
            </a:r>
          </a:p>
          <a:p>
            <a:pPr>
              <a:buFontTx/>
              <a:buChar char="-"/>
            </a:pPr>
            <a:endParaRPr lang="en-US" sz="1200" kern="1200" baseline="0" dirty="0" smtClean="0">
              <a:solidFill>
                <a:schemeClr val="tx1"/>
              </a:solidFill>
              <a:latin typeface="+mn-lt"/>
              <a:ea typeface="+mn-ea"/>
              <a:cs typeface="+mn-cs"/>
            </a:endParaRPr>
          </a:p>
          <a:p>
            <a:pPr>
              <a:buFontTx/>
              <a:buChar char="-"/>
            </a:pPr>
            <a:endParaRPr lang="en-US" sz="1200" kern="1200" baseline="0" dirty="0" smtClean="0">
              <a:solidFill>
                <a:schemeClr val="tx1"/>
              </a:solidFill>
              <a:latin typeface="+mn-lt"/>
              <a:ea typeface="+mn-ea"/>
              <a:cs typeface="+mn-cs"/>
            </a:endParaRPr>
          </a:p>
          <a:p>
            <a:pPr>
              <a:buFontTx/>
              <a:buChar char="-"/>
            </a:pPr>
            <a:r>
              <a:rPr lang="en-US" sz="1200" u="sng" kern="1200" baseline="0" dirty="0" smtClean="0">
                <a:solidFill>
                  <a:schemeClr val="tx1"/>
                </a:solidFill>
                <a:latin typeface="+mn-lt"/>
                <a:ea typeface="+mn-ea"/>
                <a:cs typeface="+mn-cs"/>
              </a:rPr>
              <a:t>Partitions</a:t>
            </a:r>
          </a:p>
          <a:p>
            <a:pPr>
              <a:buFontTx/>
              <a:buNone/>
            </a:pPr>
            <a:r>
              <a:rPr lang="en-US" sz="1200" kern="1200" baseline="0" dirty="0" smtClean="0">
                <a:solidFill>
                  <a:schemeClr val="tx1"/>
                </a:solidFill>
                <a:latin typeface="+mn-lt"/>
                <a:ea typeface="+mn-ea"/>
                <a:cs typeface="+mn-cs"/>
              </a:rPr>
              <a:t>….</a:t>
            </a:r>
            <a:endParaRPr lang="en-US" sz="1200" kern="1200" dirty="0" smtClean="0">
              <a:solidFill>
                <a:schemeClr val="tx1"/>
              </a:solidFill>
              <a:latin typeface="+mn-lt"/>
              <a:ea typeface="+mn-ea"/>
              <a:cs typeface="+mn-cs"/>
            </a:endParaRPr>
          </a:p>
          <a:p>
            <a:pPr lvl="1">
              <a:buFont typeface="Arial" pitchFamily="34" charset="0"/>
              <a:buChar char="•"/>
            </a:pP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9E80BF0-8A7F-422D-ADDD-99688FC71C41}" type="slidenum">
              <a:rPr lang="en-US" smtClean="0"/>
              <a:pPr/>
              <a:t>43</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3100" dirty="0" smtClean="0"/>
              <a:t>Already practiced in isolation by the most successful of prototype users</a:t>
            </a:r>
          </a:p>
          <a:p>
            <a:pPr lvl="1"/>
            <a:r>
              <a:rPr lang="en-GB" sz="2600" dirty="0" smtClean="0"/>
              <a:t>We are committed to promote its wider adoption</a:t>
            </a:r>
          </a:p>
          <a:p>
            <a:endParaRPr lang="en-GB" dirty="0"/>
          </a:p>
        </p:txBody>
      </p:sp>
      <p:sp>
        <p:nvSpPr>
          <p:cNvPr id="4" name="Slide Number Placeholder 3"/>
          <p:cNvSpPr>
            <a:spLocks noGrp="1"/>
          </p:cNvSpPr>
          <p:nvPr>
            <p:ph type="sldNum" sz="quarter" idx="10"/>
          </p:nvPr>
        </p:nvSpPr>
        <p:spPr/>
        <p:txBody>
          <a:bodyPr/>
          <a:lstStyle/>
          <a:p>
            <a:fld id="{B75E3766-4D5D-4C8F-B8F4-B9645FE64E63}" type="slidenum">
              <a:rPr lang="en-GB" smtClean="0"/>
              <a:pPr/>
              <a:t>44</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B75E3766-4D5D-4C8F-B8F4-B9645FE64E63}" type="slidenum">
              <a:rPr lang="en-GB" smtClean="0"/>
              <a:pPr/>
              <a:t>45</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B75E3766-4D5D-4C8F-B8F4-B9645FE64E63}" type="slidenum">
              <a:rPr lang="en-GB" smtClean="0"/>
              <a:pPr/>
              <a:t>46</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B75E3766-4D5D-4C8F-B8F4-B9645FE64E63}" type="slidenum">
              <a:rPr lang="en-GB" smtClean="0"/>
              <a:pPr/>
              <a:t>47</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GB" dirty="0" smtClean="0"/>
              <a:t>Diagram shows how design</a:t>
            </a:r>
            <a:r>
              <a:rPr lang="en-GB" baseline="0" dirty="0" smtClean="0"/>
              <a:t> functionality was partitioning into the four FPGAs for a HAPS 54. The HAPS diagram colouring is just our standard diagram to show voltage region granularity. Anritsu test box was used to generate repeatable test data in place of the Analogue-to-digital portion of the SoC.</a:t>
            </a:r>
          </a:p>
          <a:p>
            <a:endParaRPr lang="en-GB" dirty="0" smtClean="0"/>
          </a:p>
          <a:p>
            <a:r>
              <a:rPr lang="en-GB" dirty="0" smtClean="0"/>
              <a:t>(following is</a:t>
            </a:r>
            <a:r>
              <a:rPr lang="en-GB" baseline="0" dirty="0" smtClean="0"/>
              <a:t> actual </a:t>
            </a:r>
            <a:r>
              <a:rPr lang="en-GB" dirty="0" smtClean="0"/>
              <a:t>excerpt from FPMM)</a:t>
            </a:r>
          </a:p>
          <a:p>
            <a:r>
              <a:rPr lang="en-US" dirty="0" smtClean="0"/>
              <a:t>Only FPGA-Based prototyping breaks the inverse relationship between accuracy and performance inherent in modeling methodologies. By using FPGAs we can achieve speeds up to real-time and yet still be modeling at the full RTL cycle accuracy. This enables the same prototype to be used not only for the accurate models required by low-level software validation but also for the high-speed models needed by the high-level application developers. Indeed, the whole SoC software stack can be modeled on a single FPGA-Based prototype. A very good example of this software validation using FPGAs is seen in a project performed by Scott Constable and his team at Freescale</a:t>
            </a:r>
            <a:r>
              <a:rPr lang="en-US" baseline="30000" dirty="0" smtClean="0"/>
              <a:t>®</a:t>
            </a:r>
            <a:r>
              <a:rPr lang="en-US" dirty="0" smtClean="0"/>
              <a:t> Semiconductor’s Cellular Products Group in Austin, Texas.</a:t>
            </a:r>
            <a:endParaRPr lang="en-GB" dirty="0" smtClean="0"/>
          </a:p>
          <a:p>
            <a:r>
              <a:rPr lang="en-US" dirty="0" smtClean="0"/>
              <a:t>Freescale was very interested in accelerating SoC development because short product life cycles of the cellular market demand that products get to market quickly not only to beat the competition, but also to avoid quickly becoming obsolete. Analyzing the biggest time sinks in its flow, Freescale decided that the greatest benefit would be achieved by accelerating their cellular 3G protocol testing. If this testing could be performed pre-silicon, then Freescale would save considerable months in a project schedule. When compared to a product lifetime that is only one or two years this is very significant indeed.</a:t>
            </a:r>
            <a:endParaRPr lang="en-GB" dirty="0" smtClean="0"/>
          </a:p>
          <a:p>
            <a:r>
              <a:rPr lang="en-US" dirty="0" smtClean="0"/>
              <a:t>Protocol testing is a complex process that even at high real time speeds require a day to complete. Using RTL simulation would take years and running on a faster emulator would still have taken weeks, neither of which was a practical solution. FPGAs were chosen because that was the only way to achieve the necessary clock speed to complete the testing in a timely manner. </a:t>
            </a:r>
            <a:endParaRPr lang="en-GB" dirty="0" smtClean="0"/>
          </a:p>
          <a:p>
            <a:r>
              <a:rPr lang="en-US" dirty="0" smtClean="0"/>
              <a:t>Protocol testing requires the development of various software aspects of the product including hardware drivers, operating system, and protocol stack code. While the main goal was protocol testing, as mentioned, by using FPGAs all of these software developments would be accomplished pre-silicon and greatly accelerate various end product schedules. </a:t>
            </a:r>
            <a:endParaRPr lang="en-GB" dirty="0" smtClean="0"/>
          </a:p>
          <a:p>
            <a:r>
              <a:rPr lang="en-US" dirty="0" smtClean="0"/>
              <a:t>Freescale prototyped a multichip system that included a dual core MXC2 baseband processor plus the digital portion of an RF transceiver chip. The baseband processor included a Freescale </a:t>
            </a:r>
            <a:r>
              <a:rPr lang="en-US" dirty="0" err="1" smtClean="0"/>
              <a:t>StarCore</a:t>
            </a:r>
            <a:r>
              <a:rPr lang="en-US" baseline="30000" dirty="0" smtClean="0"/>
              <a:t>®</a:t>
            </a:r>
            <a:r>
              <a:rPr lang="en-US" dirty="0" smtClean="0"/>
              <a:t> DSP core for modem processing and an ARM926™ core for user application processing, plus more than 60 peripherals. </a:t>
            </a:r>
            <a:endParaRPr lang="en-GB" dirty="0" smtClean="0"/>
          </a:p>
          <a:p>
            <a:r>
              <a:rPr lang="en-US" dirty="0" smtClean="0"/>
              <a:t>A Synopsys HAPS</a:t>
            </a:r>
            <a:r>
              <a:rPr lang="en-US" baseline="30000" dirty="0" smtClean="0"/>
              <a:t>®</a:t>
            </a:r>
            <a:r>
              <a:rPr lang="en-US" dirty="0" smtClean="0"/>
              <a:t>-54 prototype board was used to implement the prototype, as show in Figure 16. The baseband processor was more than five million ASIC gates and Scott’s team used Synopsys Certify</a:t>
            </a:r>
            <a:r>
              <a:rPr lang="en-US" baseline="30000" dirty="0" smtClean="0"/>
              <a:t>®</a:t>
            </a:r>
            <a:r>
              <a:rPr lang="en-US" dirty="0" smtClean="0"/>
              <a:t> tools to partition this into three of the Xilinx</a:t>
            </a:r>
            <a:r>
              <a:rPr lang="en-US" baseline="30000" dirty="0" smtClean="0"/>
              <a:t>®</a:t>
            </a:r>
            <a:r>
              <a:rPr lang="en-US" dirty="0" smtClean="0"/>
              <a:t> Virtex</a:t>
            </a:r>
            <a:r>
              <a:rPr lang="en-US" baseline="30000" dirty="0" smtClean="0"/>
              <a:t>®</a:t>
            </a:r>
            <a:r>
              <a:rPr lang="en-US" dirty="0" smtClean="0"/>
              <a:t>‑5 FPGAs on the board while the digital RF design was placed in the fourth FPGA. Freescale decided not to prototype the analog section but instead delivered cellular network data in digital form directly from an Anritsu™ protocol test box. </a:t>
            </a:r>
            <a:endParaRPr lang="en-GB" dirty="0" smtClean="0"/>
          </a:p>
          <a:p>
            <a:r>
              <a:rPr lang="en-US" dirty="0" smtClean="0"/>
              <a:t>Older cores use some design techniques that are very effective in an ASIC, but they are not very FPGA friendly. In addition, some of the RTL was generated automatically from system-level design code which can also be fairly unfriendly to FPGAs owing to over-complicated clock networks. Therefore, some modifications had to be made to the RTL to make it more FPGA compatible but the rewards were significant.</a:t>
            </a:r>
            <a:endParaRPr lang="en-GB" dirty="0" smtClean="0"/>
          </a:p>
          <a:p>
            <a:r>
              <a:rPr lang="en-US" dirty="0" smtClean="0"/>
              <a:t>Figure 16: The Freescale</a:t>
            </a:r>
            <a:r>
              <a:rPr lang="en-US" baseline="30000" dirty="0" smtClean="0"/>
              <a:t>®</a:t>
            </a:r>
            <a:r>
              <a:rPr lang="en-US" dirty="0" smtClean="0"/>
              <a:t> SoC design partitioned into HAPS</a:t>
            </a:r>
            <a:r>
              <a:rPr lang="en-US" baseline="30000" dirty="0" smtClean="0"/>
              <a:t>®</a:t>
            </a:r>
            <a:r>
              <a:rPr lang="en-US" dirty="0" smtClean="0"/>
              <a:t>-54 board</a:t>
            </a:r>
            <a:endParaRPr lang="en-GB" dirty="0" smtClean="0"/>
          </a:p>
          <a:p>
            <a:r>
              <a:rPr lang="en-GB" dirty="0" smtClean="0"/>
              <a:t/>
            </a:r>
            <a:br>
              <a:rPr lang="en-GB" dirty="0" smtClean="0"/>
            </a:br>
            <a:r>
              <a:rPr lang="en-US" dirty="0" smtClean="0"/>
              <a:t>Besides accelerating protocol testing, by the time Freescale engineers received first silicon they were able to:</a:t>
            </a:r>
            <a:r>
              <a:rPr lang="en-GB" dirty="0" smtClean="0"/>
              <a:t> </a:t>
            </a:r>
            <a:r>
              <a:rPr lang="en-US" dirty="0" smtClean="0"/>
              <a:t>Release debugger software with no major revisions after silicon.</a:t>
            </a:r>
            <a:endParaRPr lang="en-GB" dirty="0" smtClean="0"/>
          </a:p>
          <a:p>
            <a:r>
              <a:rPr lang="en-US" dirty="0" smtClean="0"/>
              <a:t>Complete driver software.</a:t>
            </a:r>
            <a:endParaRPr lang="en-GB" dirty="0" smtClean="0"/>
          </a:p>
          <a:p>
            <a:r>
              <a:rPr lang="en-US" dirty="0" smtClean="0"/>
              <a:t>Boot up the SoC to the OS software prompt.</a:t>
            </a:r>
            <a:endParaRPr lang="en-GB" dirty="0" smtClean="0"/>
          </a:p>
          <a:p>
            <a:r>
              <a:rPr lang="en-US" dirty="0" smtClean="0"/>
              <a:t>Achieve modem camp and registration. </a:t>
            </a:r>
            <a:endParaRPr lang="en-GB" dirty="0" smtClean="0"/>
          </a:p>
          <a:p>
            <a:r>
              <a:rPr lang="en-US" dirty="0" smtClean="0"/>
              <a:t>The Freescale team was able to reach the milestone of making a cellular phone call through the system only one month after receipt of first silicon, accelerating the product schedule by over six months. </a:t>
            </a:r>
            <a:endParaRPr lang="en-GB" dirty="0" smtClean="0"/>
          </a:p>
          <a:p>
            <a:r>
              <a:rPr lang="en-US" dirty="0" smtClean="0"/>
              <a:t>To answer our question about what FPGA-Based prototyping can do for us, let’s hear in Scott Constable’s own words:</a:t>
            </a:r>
            <a:endParaRPr lang="en-GB" dirty="0" smtClean="0"/>
          </a:p>
          <a:p>
            <a:r>
              <a:rPr lang="en-US" i="1" dirty="0" smtClean="0"/>
              <a:t>“In addition to our stated goals of protocol testing, our FPGA system prototype delivered project schedule acceleration in many other areas, proving its worth many times over. And perhaps most important was the immeasurable human benefit of getting engineers involved earlier in the project schedule, and having all teams from design to software to validation to applications very familiar with the product six months before silicon even arrived. The impact of this accelerated product expertise is hard to measure on a Gantt chart, but may be the most beneficial. </a:t>
            </a:r>
            <a:endParaRPr lang="en-GB" i="1" dirty="0" smtClean="0"/>
          </a:p>
          <a:p>
            <a:r>
              <a:rPr lang="en-US" i="1" dirty="0" smtClean="0"/>
              <a:t>“In light of these accomplishments using an FPGA prototype solution to accelerate ASIC schedules is a “no-brainer.” We have since spread this methodology into the Freescale Network and Microcontroller Groups and also use prototypes for new IP validation, driver development, debugger development, and customer demos.”</a:t>
            </a:r>
            <a:endParaRPr lang="en-GB" i="1" dirty="0" smtClean="0"/>
          </a:p>
          <a:p>
            <a:r>
              <a:rPr lang="en-US" dirty="0" smtClean="0"/>
              <a:t>This example shows how FPGA-Based prototyping can be a valuable addition to the software team’s toolbox and brings significant return on investment in terms of product quality and project timescales.</a:t>
            </a:r>
            <a:endParaRPr lang="en-GB" dirty="0" smtClean="0"/>
          </a:p>
          <a:p>
            <a:endParaRPr lang="en-GB" dirty="0"/>
          </a:p>
        </p:txBody>
      </p:sp>
      <p:sp>
        <p:nvSpPr>
          <p:cNvPr id="4" name="Slide Number Placeholder 3"/>
          <p:cNvSpPr>
            <a:spLocks noGrp="1"/>
          </p:cNvSpPr>
          <p:nvPr>
            <p:ph type="sldNum" sz="quarter" idx="10"/>
          </p:nvPr>
        </p:nvSpPr>
        <p:spPr/>
        <p:txBody>
          <a:bodyPr/>
          <a:lstStyle/>
          <a:p>
            <a:fld id="{B75E3766-4D5D-4C8F-B8F4-B9645FE64E63}" type="slidenum">
              <a:rPr lang="en-GB" smtClean="0"/>
              <a:pPr/>
              <a:t>48</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8719" y="686405"/>
            <a:ext cx="4500563"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3BB8A1-E01A-48F9-9C9E-122731626D3B}" type="slidenum">
              <a:rPr lang="en-US" smtClean="0"/>
              <a:pPr/>
              <a:t>6</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This slide for animation demo</a:t>
            </a:r>
            <a:endParaRPr lang="en-GB" dirty="0"/>
          </a:p>
        </p:txBody>
      </p:sp>
      <p:sp>
        <p:nvSpPr>
          <p:cNvPr id="4" name="Slide Number Placeholder 3"/>
          <p:cNvSpPr>
            <a:spLocks noGrp="1"/>
          </p:cNvSpPr>
          <p:nvPr>
            <p:ph type="sldNum" sz="quarter" idx="10"/>
          </p:nvPr>
        </p:nvSpPr>
        <p:spPr/>
        <p:txBody>
          <a:bodyPr/>
          <a:lstStyle/>
          <a:p>
            <a:fld id="{B75E3766-4D5D-4C8F-B8F4-B9645FE64E63}" type="slidenum">
              <a:rPr lang="en-GB" smtClean="0"/>
              <a:pPr/>
              <a:t>50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This slide enables animation only</a:t>
            </a:r>
            <a:endParaRPr lang="en-GB" dirty="0"/>
          </a:p>
        </p:txBody>
      </p:sp>
      <p:sp>
        <p:nvSpPr>
          <p:cNvPr id="4" name="Slide Number Placeholder 3"/>
          <p:cNvSpPr>
            <a:spLocks noGrp="1"/>
          </p:cNvSpPr>
          <p:nvPr>
            <p:ph type="sldNum" sz="quarter" idx="10"/>
          </p:nvPr>
        </p:nvSpPr>
        <p:spPr/>
        <p:txBody>
          <a:bodyPr/>
          <a:lstStyle/>
          <a:p>
            <a:fld id="{B2E0992D-927E-47F0-B2A2-CE70B0CAE584}" type="slidenum">
              <a:rPr lang="en-US" smtClean="0"/>
              <a:pPr/>
              <a:t>53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49">
              <a:defRPr/>
            </a:pPr>
            <a:r>
              <a:rPr lang="en-US" sz="1200" kern="1200" dirty="0" smtClean="0">
                <a:solidFill>
                  <a:schemeClr val="tx1"/>
                </a:solidFill>
                <a:latin typeface="+mn-lt"/>
                <a:ea typeface="+mn-ea"/>
                <a:cs typeface="+mn-cs"/>
              </a:rPr>
              <a:t>Using the calculator for return on investment (ROI) developed by the Global Semiconductor Association (GSA), it can be calculated that if software development and validation started 7 months earlier in our example project, production could have started 3 months earlier and subsequently the time to break even would have been reduced by 5 months. In addition a $50M revenue gain could have been expected over the production volume due to extra first-to-market design-wins for the chip</a:t>
            </a:r>
            <a:endParaRPr lang="en-US" dirty="0"/>
          </a:p>
        </p:txBody>
      </p:sp>
      <p:sp>
        <p:nvSpPr>
          <p:cNvPr id="4" name="Slide Number Placeholder 3"/>
          <p:cNvSpPr>
            <a:spLocks noGrp="1"/>
          </p:cNvSpPr>
          <p:nvPr>
            <p:ph type="sldNum" sz="quarter" idx="10"/>
          </p:nvPr>
        </p:nvSpPr>
        <p:spPr/>
        <p:txBody>
          <a:bodyPr/>
          <a:lstStyle/>
          <a:p>
            <a:fld id="{A4CAF817-E60E-4BEE-A739-50B883FE3779}" type="slidenum">
              <a:rPr lang="en-US" smtClean="0"/>
              <a:pPr/>
              <a:t>55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bwMode="auto">
          <a:xfrm>
            <a:off x="1184672" y="689429"/>
            <a:ext cx="4496098" cy="3425976"/>
          </a:xfrm>
          <a:noFill/>
          <a:ln>
            <a:solidFill>
              <a:srgbClr val="000000"/>
            </a:solidFill>
            <a:miter lim="800000"/>
            <a:headEnd/>
            <a:tailEnd/>
          </a:ln>
        </p:spPr>
      </p:sp>
      <p:sp>
        <p:nvSpPr>
          <p:cNvPr id="16386" name="Rectangle 3"/>
          <p:cNvSpPr>
            <a:spLocks noGrp="1" noChangeArrowheads="1"/>
          </p:cNvSpPr>
          <p:nvPr>
            <p:ph type="body" idx="1"/>
          </p:nvPr>
        </p:nvSpPr>
        <p:spPr bwMode="auto">
          <a:xfrm>
            <a:off x="685801" y="4343408"/>
            <a:ext cx="5486400" cy="4111625"/>
          </a:xfrm>
          <a:noFill/>
        </p:spPr>
        <p:txBody>
          <a:bodyPr wrap="square" numCol="1" anchor="t" anchorCtr="0" compatLnSpc="1">
            <a:prstTxWarp prst="textNoShape">
              <a:avLst/>
            </a:prstTxWarp>
            <a:normAutofit lnSpcReduction="10000"/>
          </a:bodyPr>
          <a:lstStyle/>
          <a:p>
            <a:endParaRPr lang="de-DE" dirty="0" smtClean="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759B5A6-4732-4598-9799-BCE6CC45BD2C}"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graph of latest data</a:t>
            </a:r>
            <a:r>
              <a:rPr lang="en-US" baseline="0" dirty="0" smtClean="0"/>
              <a:t> from the analysts International Business Strategies </a:t>
            </a:r>
            <a:r>
              <a:rPr lang="en-US" dirty="0" smtClean="0"/>
              <a:t>shows very clearly that,</a:t>
            </a:r>
            <a:r>
              <a:rPr lang="en-US" baseline="0" dirty="0" smtClean="0"/>
              <a:t> as ASIC and SoC designs have moved to ever-smaller silicon geometries, their design costs have increased non-linearly to the point where it will soon cost over $100million to complete a substantial SoC project. The vast majority of the design cost is in the verification of the design and in its software content. </a:t>
            </a:r>
          </a:p>
          <a:p>
            <a:r>
              <a:rPr lang="en-US" baseline="0" dirty="0" smtClean="0"/>
              <a:t>(animate) in fact, in many projects, there are now more software engineers in the team than chip designers.</a:t>
            </a:r>
          </a:p>
          <a:p>
            <a:r>
              <a:rPr lang="en-US" baseline="0" dirty="0" err="1" smtClean="0"/>
              <a:t>SoC’s</a:t>
            </a:r>
            <a:r>
              <a:rPr lang="en-US" baseline="0" dirty="0" smtClean="0"/>
              <a:t> today have at least one and probably many CPU’s running embedded software or even complex multi-threaded applications and operating systems. Software is seen as the way to quickly differentiate products and to extend their useful life in the market. Consider the </a:t>
            </a:r>
            <a:r>
              <a:rPr lang="en-US" baseline="0" dirty="0" err="1" smtClean="0"/>
              <a:t>iPhone</a:t>
            </a:r>
            <a:r>
              <a:rPr lang="en-US" baseline="0" dirty="0" smtClean="0"/>
              <a:t> as a prime example where you keep the hardware in the handset but download new functions as software from the Apple App-store.</a:t>
            </a:r>
          </a:p>
          <a:p>
            <a:r>
              <a:rPr lang="en-US" dirty="0" smtClean="0"/>
              <a:t>The</a:t>
            </a:r>
            <a:r>
              <a:rPr lang="en-US" baseline="0" dirty="0" smtClean="0"/>
              <a:t> risk in this strategy is that the software must be tried and tested in situ in order to ensure bug-free operation in the end environment. </a:t>
            </a:r>
          </a:p>
          <a:p>
            <a:r>
              <a:rPr lang="en-US" baseline="0" dirty="0" smtClean="0"/>
              <a:t>(animate)</a:t>
            </a:r>
          </a:p>
          <a:p>
            <a:r>
              <a:rPr lang="en-US" baseline="0" dirty="0" smtClean="0"/>
              <a:t>How does one ensure that the hardware is released as soon as possible but with working software content?</a:t>
            </a:r>
          </a:p>
          <a:p>
            <a:r>
              <a:rPr lang="en-US" dirty="0" smtClean="0"/>
              <a:t>We should also consider</a:t>
            </a:r>
            <a:r>
              <a:rPr lang="en-US" baseline="0" dirty="0" smtClean="0"/>
              <a:t> that not all software is the same. S</a:t>
            </a:r>
            <a:r>
              <a:rPr lang="en-US" dirty="0" smtClean="0"/>
              <a:t>ome software is physical-layer</a:t>
            </a:r>
            <a:r>
              <a:rPr lang="en-US" baseline="0" dirty="0" smtClean="0"/>
              <a:t> and its operation is closely related </a:t>
            </a:r>
            <a:r>
              <a:rPr lang="en-US" dirty="0" smtClean="0"/>
              <a:t>to the hardware upon which it runs, this includes</a:t>
            </a:r>
            <a:r>
              <a:rPr lang="en-US" baseline="0" dirty="0" smtClean="0"/>
              <a:t> device rivers and lower-level Operating System functions. </a:t>
            </a:r>
            <a:r>
              <a:rPr lang="en-US" dirty="0" smtClean="0"/>
              <a:t>Other software is </a:t>
            </a:r>
            <a:r>
              <a:rPr lang="en-US" baseline="0" dirty="0" smtClean="0"/>
              <a:t>application layer and runs with little or no regard to the clock-by-clock operation of the hardware. </a:t>
            </a:r>
          </a:p>
          <a:p>
            <a:r>
              <a:rPr lang="en-US" baseline="0" dirty="0" smtClean="0"/>
              <a:t>The needs of software teams working in these two broad categories are different and come at different times in the project.</a:t>
            </a:r>
          </a:p>
          <a:p>
            <a:endParaRPr lang="en-US" dirty="0"/>
          </a:p>
        </p:txBody>
      </p:sp>
      <p:sp>
        <p:nvSpPr>
          <p:cNvPr id="4" name="Slide Number Placeholder 3"/>
          <p:cNvSpPr>
            <a:spLocks noGrp="1"/>
          </p:cNvSpPr>
          <p:nvPr>
            <p:ph type="sldNum" sz="quarter" idx="10"/>
          </p:nvPr>
        </p:nvSpPr>
        <p:spPr/>
        <p:txBody>
          <a:bodyPr/>
          <a:lstStyle/>
          <a:p>
            <a:pPr>
              <a:defRPr/>
            </a:pPr>
            <a:fld id="{F97504DE-F64C-4E69-9E3C-206949F1281C}" type="slidenum">
              <a:rPr lang="en-US" smtClean="0"/>
              <a:pPr>
                <a:defRPr/>
              </a:pPr>
              <a:t>10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baseline="0" dirty="0" smtClean="0"/>
          </a:p>
        </p:txBody>
      </p:sp>
      <p:sp>
        <p:nvSpPr>
          <p:cNvPr id="4" name="Slide Number Placeholder 3"/>
          <p:cNvSpPr>
            <a:spLocks noGrp="1"/>
          </p:cNvSpPr>
          <p:nvPr>
            <p:ph type="sldNum" sz="quarter" idx="10"/>
          </p:nvPr>
        </p:nvSpPr>
        <p:spPr/>
        <p:txBody>
          <a:bodyPr/>
          <a:lstStyle/>
          <a:p>
            <a:fld id="{F759B5A6-4732-4598-9799-BCE6CC45BD2C}" type="slidenum">
              <a:rPr lang="en-US" smtClean="0"/>
              <a:pPr/>
              <a:t>11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759B5A6-4732-4598-9799-BCE6CC45BD2C}" type="slidenum">
              <a:rPr lang="en-US" smtClean="0"/>
              <a:pPr/>
              <a:t>12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Developers need to account for another level of verification that includes system-integration, system validation and software development in addition to the block and chip-level verification one may be familiar with in the past.</a:t>
            </a:r>
          </a:p>
          <a:p>
            <a:endParaRPr lang="en-US" dirty="0" smtClean="0"/>
          </a:p>
          <a:p>
            <a:r>
              <a:rPr lang="en-US" dirty="0" smtClean="0"/>
              <a:t>Solution: Need product development strategy that allows designers and verification engineers to develop an ASIC or </a:t>
            </a:r>
            <a:r>
              <a:rPr lang="en-US" dirty="0" err="1" smtClean="0"/>
              <a:t>SoC</a:t>
            </a:r>
            <a:r>
              <a:rPr lang="en-US" dirty="0" smtClean="0"/>
              <a:t> for all stages of the product development cycle </a:t>
            </a:r>
          </a:p>
          <a:p>
            <a:pPr lvl="1"/>
            <a:r>
              <a:rPr lang="en-US" dirty="0" smtClean="0"/>
              <a:t>Block-level, chip level verification, system-level integration, system validation, and software development. </a:t>
            </a:r>
          </a:p>
          <a:p>
            <a:endParaRPr lang="en-US" dirty="0" smtClean="0"/>
          </a:p>
          <a:p>
            <a:pPr lvl="0"/>
            <a:r>
              <a:rPr lang="en-US" dirty="0" smtClean="0"/>
              <a:t>As RTL comes closer to maturity, the verification engineers will need to also adapt to what verification strategy must be used.</a:t>
            </a:r>
          </a:p>
          <a:p>
            <a:pPr lvl="1"/>
            <a:r>
              <a:rPr lang="en-US" dirty="0" smtClean="0"/>
              <a:t>Software simulation – block and module level verification</a:t>
            </a:r>
          </a:p>
          <a:p>
            <a:pPr lvl="1"/>
            <a:r>
              <a:rPr lang="en-US" dirty="0" smtClean="0"/>
              <a:t>Acceleration/emulation – module, chip level verification, system integration</a:t>
            </a:r>
          </a:p>
          <a:p>
            <a:pPr lvl="1"/>
            <a:r>
              <a:rPr lang="en-US" dirty="0" smtClean="0"/>
              <a:t>Rapid prototyping – system integration, software development and  system validation</a:t>
            </a:r>
          </a:p>
          <a:p>
            <a:pPr lvl="2"/>
            <a:r>
              <a:rPr lang="en-US" dirty="0" smtClean="0"/>
              <a:t>System integration –  designs with high-speed interfaces,  </a:t>
            </a:r>
          </a:p>
          <a:p>
            <a:pPr lvl="2"/>
            <a:r>
              <a:rPr lang="en-US" dirty="0" smtClean="0"/>
              <a:t>Software development – development of firmware, drivers, software application</a:t>
            </a:r>
          </a:p>
          <a:p>
            <a:pPr lvl="2"/>
            <a:r>
              <a:rPr lang="en-US" dirty="0" smtClean="0"/>
              <a:t>System Validation – Ensure that both software and hardware are seamlessly working together based on specification</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9E80BF0-8A7F-422D-ADDD-99688FC71C41}" type="slidenum">
              <a:rPr lang="en-US" smtClean="0"/>
              <a:pPr/>
              <a:t>13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summarize the benefits of FPGA Prototyping compared with other verification technologies, we can state from previous experience across very</a:t>
            </a:r>
            <a:r>
              <a:rPr lang="en-US" baseline="0" dirty="0" smtClean="0"/>
              <a:t> many projects that Prototyping  . . . </a:t>
            </a:r>
          </a:p>
          <a:p>
            <a:r>
              <a:rPr lang="en-US" baseline="0" dirty="0" smtClean="0"/>
              <a:t> . . . will shorten verification time and allow early testing of algorithms and other novel elements in your designs.</a:t>
            </a:r>
          </a:p>
          <a:p>
            <a:r>
              <a:rPr lang="en-US" baseline="0" dirty="0" smtClean="0"/>
              <a:t> . . . will allow earlier and better testing of the whole ASIC with software integrated</a:t>
            </a:r>
          </a:p>
          <a:p>
            <a:r>
              <a:rPr lang="en-US" baseline="0" dirty="0" smtClean="0"/>
              <a:t> . . . will reduce the risk of ASIC first silicon not functioning correctly in system and avoid re-spin costs</a:t>
            </a:r>
          </a:p>
          <a:p>
            <a:r>
              <a:rPr lang="en-US" baseline="0" dirty="0" smtClean="0"/>
              <a:t> . . . will allow early pre-silicon demonstration of your system to customers, partners, Investors</a:t>
            </a:r>
          </a:p>
          <a:p>
            <a:r>
              <a:rPr lang="en-US" baseline="0" dirty="0" smtClean="0"/>
              <a:t>These are the main reason that FPGA-based prototyping has its place as a mainstream Verification Methodology for the majority of ASIC designs today.</a:t>
            </a:r>
          </a:p>
          <a:p>
            <a:endParaRPr lang="en-US" dirty="0"/>
          </a:p>
        </p:txBody>
      </p:sp>
      <p:sp>
        <p:nvSpPr>
          <p:cNvPr id="4" name="Slide Number Placeholder 3"/>
          <p:cNvSpPr>
            <a:spLocks noGrp="1"/>
          </p:cNvSpPr>
          <p:nvPr>
            <p:ph type="sldNum" sz="quarter" idx="10"/>
          </p:nvPr>
        </p:nvSpPr>
        <p:spPr/>
        <p:txBody>
          <a:bodyPr/>
          <a:lstStyle/>
          <a:p>
            <a:fld id="{0EEC443D-E014-409E-BDD6-1288819EEC2B}" type="slidenum">
              <a:rPr lang="en-US" smtClean="0"/>
              <a:pPr/>
              <a:t>15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useBgFill="1">
        <p:nvSpPr>
          <p:cNvPr id="10" name="Rectangle 9"/>
          <p:cNvSpPr/>
          <p:nvPr/>
        </p:nvSpPr>
        <p:spPr>
          <a:xfrm>
            <a:off x="0" y="6172200"/>
            <a:ext cx="9144000" cy="685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104900" y="1524000"/>
            <a:ext cx="6934200" cy="2209800"/>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hasCustomPrompt="1"/>
          </p:nvPr>
        </p:nvSpPr>
        <p:spPr>
          <a:xfrm>
            <a:off x="2400300" y="3962400"/>
            <a:ext cx="4343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useBgFill="1">
        <p:nvSpPr>
          <p:cNvPr id="8" name="Rectangle 7"/>
          <p:cNvSpPr/>
          <p:nvPr/>
        </p:nvSpPr>
        <p:spPr>
          <a:xfrm>
            <a:off x="0" y="6172200"/>
            <a:ext cx="9144000" cy="685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horiz4b-merge-2c.jpg"/>
          <p:cNvPicPr>
            <a:picLocks noChangeAspect="1"/>
          </p:cNvPicPr>
          <p:nvPr/>
        </p:nvPicPr>
        <p:blipFill>
          <a:blip r:embed="rId2" cstate="print"/>
          <a:stretch>
            <a:fillRect/>
          </a:stretch>
        </p:blipFill>
        <p:spPr>
          <a:xfrm>
            <a:off x="0" y="0"/>
            <a:ext cx="9144000" cy="1161288"/>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a:xfrm>
            <a:off x="0" y="6607175"/>
            <a:ext cx="9144000" cy="250825"/>
          </a:xfrm>
          <a:prstGeom prst="rect">
            <a:avLst/>
          </a:prstGeom>
        </p:spPr>
        <p:txBody>
          <a:bodyPr/>
          <a:lstStyle>
            <a:lvl1pPr>
              <a:defRPr/>
            </a:lvl1pPr>
          </a:lstStyle>
          <a:p>
            <a:r>
              <a:rPr lang="en-US"/>
              <a:t>Copyright © 2007 Synplicity, Inc.</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hasCustomPrompt="1"/>
          </p:nvPr>
        </p:nvSpPr>
        <p:spPr/>
        <p:txBody>
          <a:bodyPr/>
          <a:lstStyle/>
          <a:p>
            <a:r>
              <a:rPr lang="en-US" dirty="0" smtClean="0"/>
              <a:t>Click To Edit Master Title Style</a:t>
            </a:r>
            <a:endParaRPr lang="en-US" dirty="0"/>
          </a:p>
        </p:txBody>
      </p:sp>
      <p:sp>
        <p:nvSpPr>
          <p:cNvPr id="4" name="Footer Placeholder 4"/>
          <p:cNvSpPr>
            <a:spLocks noGrp="1"/>
          </p:cNvSpPr>
          <p:nvPr>
            <p:ph type="ftr" sz="quarter" idx="11"/>
          </p:nvPr>
        </p:nvSpPr>
        <p:spPr>
          <a:xfrm>
            <a:off x="3124200" y="6416675"/>
            <a:ext cx="2895600" cy="365125"/>
          </a:xfrm>
          <a:prstGeom prst="rect">
            <a:avLst/>
          </a:prstGeom>
        </p:spPr>
        <p:txBody>
          <a:bodyPr/>
          <a:lstStyle>
            <a:lvl1pPr algn="ctr">
              <a:defRPr/>
            </a:lvl1pPr>
          </a:lstStyle>
          <a:p>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a:xfrm>
            <a:off x="3124200" y="6416675"/>
            <a:ext cx="2895600" cy="365125"/>
          </a:xfrm>
          <a:prstGeom prst="rect">
            <a:avLst/>
          </a:prstGeom>
        </p:spPr>
        <p:txBody>
          <a:bodyPr/>
          <a:lstStyle>
            <a:lvl1pPr algn="ctr">
              <a:defRPr/>
            </a:lvl1pPr>
          </a:lstStyle>
          <a:p>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lvl1pPr algn="ctr">
              <a:defRPr/>
            </a:lvl1pPr>
          </a:lstStyle>
          <a:p>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xfrm>
            <a:off x="3124200" y="6416675"/>
            <a:ext cx="2895600" cy="365125"/>
          </a:xfrm>
          <a:prstGeom prst="rect">
            <a:avLst/>
          </a:prstGeom>
        </p:spPr>
        <p:txBody>
          <a:bodyPr/>
          <a:lstStyle>
            <a:lvl1pPr algn="ctr">
              <a:defRPr/>
            </a:lvl1pPr>
          </a:lstStyle>
          <a:p>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4" name="Footer Placeholder 3"/>
          <p:cNvSpPr>
            <a:spLocks noGrp="1"/>
          </p:cNvSpPr>
          <p:nvPr>
            <p:ph type="ftr" sz="quarter" idx="11"/>
          </p:nvPr>
        </p:nvSpPr>
        <p:spPr>
          <a:xfrm>
            <a:off x="3124200" y="6416675"/>
            <a:ext cx="2895600" cy="365125"/>
          </a:xfrm>
          <a:prstGeom prst="rect">
            <a:avLst/>
          </a:prstGeom>
        </p:spPr>
        <p:txBody>
          <a:bodyPr/>
          <a:lstStyle>
            <a:lvl1pPr algn="ctr">
              <a:defRPr/>
            </a:lvl1pPr>
          </a:lstStyle>
          <a:p>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124200" y="6416675"/>
            <a:ext cx="2895600" cy="365125"/>
          </a:xfrm>
          <a:prstGeom prst="rect">
            <a:avLst/>
          </a:prstGeom>
        </p:spPr>
        <p:txBody>
          <a:bodyPr/>
          <a:lstStyle>
            <a:lvl1pPr algn="ctr">
              <a:defRPr/>
            </a:lvl1pPr>
          </a:lstStyle>
          <a:p>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lvl1pPr algn="ctr">
              <a:defRPr/>
            </a:lvl1pPr>
          </a:lstStyle>
          <a:p>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p:spPr>
        <p:txBody>
          <a:bodyPr anchor="b"/>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a:xfrm>
            <a:off x="3124200" y="6416675"/>
            <a:ext cx="2895600" cy="365125"/>
          </a:xfrm>
          <a:prstGeom prst="rect">
            <a:avLst/>
          </a:prstGeom>
        </p:spPr>
        <p:txBody>
          <a:bodyPr/>
          <a:lstStyle>
            <a:lvl1pPr algn="ctr">
              <a:defRPr/>
            </a:lvl1pPr>
          </a:lstStyle>
          <a:p>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6200"/>
            <a:ext cx="86868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4478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4" name="Group 8"/>
          <p:cNvGrpSpPr/>
          <p:nvPr/>
        </p:nvGrpSpPr>
        <p:grpSpPr>
          <a:xfrm>
            <a:off x="0" y="6278562"/>
            <a:ext cx="9144000" cy="579438"/>
            <a:chOff x="0" y="6278562"/>
            <a:chExt cx="9144000" cy="579438"/>
          </a:xfrm>
        </p:grpSpPr>
        <p:pic>
          <p:nvPicPr>
            <p:cNvPr id="6" name="Picture 2"/>
            <p:cNvPicPr>
              <a:picLocks noChangeAspect="1" noChangeArrowheads="1"/>
            </p:cNvPicPr>
            <p:nvPr userDrawn="1"/>
          </p:nvPicPr>
          <p:blipFill>
            <a:blip r:embed="rId12" cstate="print"/>
            <a:srcRect/>
            <a:stretch>
              <a:fillRect/>
            </a:stretch>
          </p:blipFill>
          <p:spPr bwMode="auto">
            <a:xfrm>
              <a:off x="0" y="6278562"/>
              <a:ext cx="9144000" cy="579438"/>
            </a:xfrm>
            <a:prstGeom prst="rect">
              <a:avLst/>
            </a:prstGeom>
            <a:noFill/>
            <a:ln w="9525">
              <a:noFill/>
              <a:miter lim="800000"/>
              <a:headEnd/>
              <a:tailEnd/>
            </a:ln>
            <a:effectLst/>
          </p:spPr>
        </p:pic>
        <p:sp>
          <p:nvSpPr>
            <p:cNvPr id="8" name="TextBox 7"/>
            <p:cNvSpPr txBox="1"/>
            <p:nvPr/>
          </p:nvSpPr>
          <p:spPr>
            <a:xfrm>
              <a:off x="2286000" y="6477000"/>
              <a:ext cx="381000" cy="246221"/>
            </a:xfrm>
            <a:prstGeom prst="rect">
              <a:avLst/>
            </a:prstGeom>
            <a:noFill/>
          </p:spPr>
          <p:txBody>
            <a:bodyPr wrap="square" rtlCol="0">
              <a:spAutoFit/>
            </a:bodyPr>
            <a:lstStyle/>
            <a:p>
              <a:fld id="{CAE2347F-76BC-4690-80B5-B24BA0EA7B0A}" type="slidenum">
                <a:rPr lang="en-US" sz="1000" smtClean="0">
                  <a:solidFill>
                    <a:schemeClr val="tx1">
                      <a:lumMod val="65000"/>
                      <a:lumOff val="35000"/>
                    </a:schemeClr>
                  </a:solidFill>
                </a:rPr>
                <a:pPr/>
                <a:t>‹#›</a:t>
              </a:fld>
              <a:endParaRPr lang="en-US" sz="1000" dirty="0">
                <a:solidFill>
                  <a:schemeClr val="tx1">
                    <a:lumMod val="65000"/>
                    <a:lumOff val="35000"/>
                  </a:schemeClr>
                </a:solidFill>
              </a:endParaRPr>
            </a:p>
          </p:txBody>
        </p:sp>
        <p:sp>
          <p:nvSpPr>
            <p:cNvPr id="7" name="TextBox 6"/>
            <p:cNvSpPr txBox="1"/>
            <p:nvPr userDrawn="1"/>
          </p:nvSpPr>
          <p:spPr>
            <a:xfrm>
              <a:off x="381000" y="6477000"/>
              <a:ext cx="1600200" cy="246221"/>
            </a:xfrm>
            <a:prstGeom prst="rect">
              <a:avLst/>
            </a:prstGeom>
            <a:noFill/>
          </p:spPr>
          <p:txBody>
            <a:bodyPr wrap="square" rtlCol="0">
              <a:spAutoFit/>
            </a:bodyPr>
            <a:lstStyle/>
            <a:p>
              <a:r>
                <a:rPr lang="en-US" sz="1000" dirty="0" smtClean="0">
                  <a:solidFill>
                    <a:schemeClr val="tx1">
                      <a:lumMod val="65000"/>
                      <a:lumOff val="35000"/>
                    </a:schemeClr>
                  </a:solidFill>
                </a:rPr>
                <a:t>©</a:t>
              </a:r>
              <a:r>
                <a:rPr lang="en-US" sz="1000" baseline="0" dirty="0" smtClean="0">
                  <a:solidFill>
                    <a:schemeClr val="tx1">
                      <a:lumMod val="65000"/>
                      <a:lumOff val="35000"/>
                    </a:schemeClr>
                  </a:solidFill>
                </a:rPr>
                <a:t> </a:t>
              </a:r>
              <a:r>
                <a:rPr lang="en-US" sz="1000" dirty="0" smtClean="0">
                  <a:solidFill>
                    <a:schemeClr val="tx1">
                      <a:lumMod val="65000"/>
                      <a:lumOff val="35000"/>
                    </a:schemeClr>
                  </a:solidFill>
                </a:rPr>
                <a:t>Synopsys 2011</a:t>
              </a:r>
              <a:endParaRPr lang="en-US" sz="1000" dirty="0">
                <a:solidFill>
                  <a:schemeClr val="tx1">
                    <a:lumMod val="65000"/>
                    <a:lumOff val="35000"/>
                  </a:schemeClr>
                </a:solidFill>
              </a:endParaRPr>
            </a:p>
          </p:txBody>
        </p:sp>
      </p:grpSp>
    </p:spTree>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35" r:id="rId10"/>
  </p:sldLayoutIdLst>
  <p:timing>
    <p:tnLst>
      <p:par>
        <p:cTn id="1" dur="indefinite" restart="never" nodeType="tmRoot"/>
      </p:par>
    </p:tnLst>
  </p:timing>
  <p:txStyles>
    <p:titleStyle>
      <a:lvl1pPr algn="l" defTabSz="914400" rtl="0" eaLnBrk="1" latinLnBrk="0" hangingPunct="1">
        <a:spcBef>
          <a:spcPct val="0"/>
        </a:spcBef>
        <a:buNone/>
        <a:defRPr sz="3400" b="1"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5.png"/><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2.emf"/><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37.emf"/><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10.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38.png"/><Relationship Id="rId2" Type="http://schemas.openxmlformats.org/officeDocument/2006/relationships/diagramData" Target="../diagrams/data8.xml"/><Relationship Id="rId1" Type="http://schemas.openxmlformats.org/officeDocument/2006/relationships/slideLayout" Target="../slideLayouts/slideLayout10.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0.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0.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39.wmf"/><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9.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microsoft.com/office/2007/relationships/hdphoto" Target="../media/hdphoto6.wdp"/><Relationship Id="rId3" Type="http://schemas.microsoft.com/office/2007/relationships/hdphoto" Target="../media/hdphoto4.wdp"/><Relationship Id="rId7"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www.imec.be/ScientificReport/SR2007/html/1384296.html" TargetMode="External"/><Relationship Id="rId5" Type="http://schemas.microsoft.com/office/2007/relationships/hdphoto" Target="../media/hdphoto5.wdp"/><Relationship Id="rId10" Type="http://schemas.openxmlformats.org/officeDocument/2006/relationships/image" Target="../media/image6.png"/><Relationship Id="rId4" Type="http://schemas.openxmlformats.org/officeDocument/2006/relationships/image" Target="../media/image4.png"/><Relationship Id="rId9" Type="http://schemas.openxmlformats.org/officeDocument/2006/relationships/hyperlink" Target="http://bwdbci.synopsys.com:9951/sap/bw/BEx?cmd=ldoc&amp;template_id=ZNEW_COMB_BKNG_MASTER_VIEW&amp;sap-language=EN" TargetMode="Externa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0.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0.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4.xml"/><Relationship Id="rId7" Type="http://schemas.openxmlformats.org/officeDocument/2006/relationships/image" Target="../media/image41.jpeg"/><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0.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5.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diagramLayout" Target="../diagrams/layout16.xml"/><Relationship Id="rId7" Type="http://schemas.openxmlformats.org/officeDocument/2006/relationships/image" Target="../media/image43.png"/><Relationship Id="rId2" Type="http://schemas.openxmlformats.org/officeDocument/2006/relationships/diagramData" Target="../diagrams/data16.xml"/><Relationship Id="rId1" Type="http://schemas.openxmlformats.org/officeDocument/2006/relationships/slideLayout" Target="../slideLayouts/slideLayout10.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6.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diagramLayout" Target="../diagrams/layout17.xml"/><Relationship Id="rId7" Type="http://schemas.openxmlformats.org/officeDocument/2006/relationships/image" Target="../media/image45.png"/><Relationship Id="rId2" Type="http://schemas.openxmlformats.org/officeDocument/2006/relationships/diagramData" Target="../diagrams/data17.xml"/><Relationship Id="rId1" Type="http://schemas.openxmlformats.org/officeDocument/2006/relationships/slideLayout" Target="../slideLayouts/slideLayout10.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10.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10.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wmf"/><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52.wmf"/><Relationship Id="rId5" Type="http://schemas.openxmlformats.org/officeDocument/2006/relationships/image" Target="../media/image51.png"/><Relationship Id="rId4" Type="http://schemas.openxmlformats.org/officeDocument/2006/relationships/image" Target="../media/image50.jpeg"/></Relationships>
</file>

<file path=ppt/slides/_rels/slide44.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5.emf"/></Relationships>
</file>

<file path=ppt/slides/_rels/slide45.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chart" Target="../charts/char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hyperlink" Target="http://www.ti.com/" TargetMode="External"/><Relationship Id="rId7" Type="http://schemas.openxmlformats.org/officeDocument/2006/relationships/image" Target="../media/image17.png"/><Relationship Id="rId2" Type="http://schemas.openxmlformats.org/officeDocument/2006/relationships/hyperlink" Target="http://bwdbci.synopsys.com:9951/sap/bw/BEx?cmd=ldoc&amp;template_id=ZNEW_COMB_BKNG_MASTER_VIEW&amp;sap-language=EN" TargetMode="External"/><Relationship Id="rId1" Type="http://schemas.openxmlformats.org/officeDocument/2006/relationships/slideLayout" Target="../slideLayouts/slideLayout2.xml"/><Relationship Id="rId6" Type="http://schemas.microsoft.com/office/2007/relationships/hdphoto" Target="../media/hdphoto7.wdp"/><Relationship Id="rId11" Type="http://schemas.openxmlformats.org/officeDocument/2006/relationships/image" Target="../media/image19.png"/><Relationship Id="rId5" Type="http://schemas.openxmlformats.org/officeDocument/2006/relationships/image" Target="../media/image16.jpeg"/><Relationship Id="rId10" Type="http://schemas.microsoft.com/office/2007/relationships/hdphoto" Target="../media/hdphoto9.wdp"/><Relationship Id="rId4" Type="http://schemas.openxmlformats.org/officeDocument/2006/relationships/hyperlink" Target="http://www.android.com/" TargetMode="External"/><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400" dirty="0" smtClean="0"/>
              <a:t>FPGA-Based Prototyping</a:t>
            </a:r>
            <a:br>
              <a:rPr lang="en-US" sz="4400" dirty="0" smtClean="0"/>
            </a:br>
            <a:r>
              <a:rPr lang="en-US" sz="4400" dirty="0" smtClean="0"/>
              <a:t>Part 1</a:t>
            </a:r>
            <a:endParaRPr lang="en-US" sz="4400" dirty="0"/>
          </a:p>
        </p:txBody>
      </p:sp>
      <p:sp>
        <p:nvSpPr>
          <p:cNvPr id="3" name="Subtitle 2"/>
          <p:cNvSpPr>
            <a:spLocks noGrp="1"/>
          </p:cNvSpPr>
          <p:nvPr>
            <p:ph type="subTitle" idx="1"/>
          </p:nvPr>
        </p:nvSpPr>
        <p:spPr/>
        <p:txBody>
          <a:bodyPr/>
          <a:lstStyle/>
          <a:p>
            <a:r>
              <a:rPr lang="es-CL" dirty="0" smtClean="0"/>
              <a:t>Victor Grimblatt</a:t>
            </a:r>
          </a:p>
          <a:p>
            <a:r>
              <a:rPr lang="es-CL" dirty="0" smtClean="0"/>
              <a:t>SPL – 2011</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hart 14"/>
          <p:cNvGraphicFramePr/>
          <p:nvPr/>
        </p:nvGraphicFramePr>
        <p:xfrm>
          <a:off x="533400" y="1295400"/>
          <a:ext cx="80772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16387" name="Title 1"/>
          <p:cNvSpPr>
            <a:spLocks noGrp="1"/>
          </p:cNvSpPr>
          <p:nvPr>
            <p:ph type="title"/>
          </p:nvPr>
        </p:nvSpPr>
        <p:spPr/>
        <p:txBody>
          <a:bodyPr/>
          <a:lstStyle/>
          <a:p>
            <a:r>
              <a:rPr lang="en-US" dirty="0" smtClean="0"/>
              <a:t>Expanding Verification Challenges</a:t>
            </a:r>
            <a:r>
              <a:rPr lang="en-US" sz="3200" dirty="0" smtClean="0"/>
              <a:t/>
            </a:r>
            <a:br>
              <a:rPr lang="en-US" sz="3200" dirty="0" smtClean="0"/>
            </a:br>
            <a:r>
              <a:rPr lang="en-US" sz="2100" i="1" dirty="0" smtClean="0">
                <a:solidFill>
                  <a:schemeClr val="accent1">
                    <a:lumMod val="75000"/>
                  </a:schemeClr>
                </a:solidFill>
              </a:rPr>
              <a:t>Software and Device Verification Dominate</a:t>
            </a:r>
          </a:p>
        </p:txBody>
      </p:sp>
      <p:sp>
        <p:nvSpPr>
          <p:cNvPr id="16" name="TextBox 1"/>
          <p:cNvSpPr txBox="1"/>
          <p:nvPr/>
        </p:nvSpPr>
        <p:spPr>
          <a:xfrm>
            <a:off x="7391400" y="4343400"/>
            <a:ext cx="914400" cy="304800"/>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100" dirty="0" smtClean="0">
                <a:solidFill>
                  <a:schemeClr val="bg1"/>
                </a:solidFill>
              </a:rPr>
              <a:t>Verification</a:t>
            </a:r>
            <a:endParaRPr lang="en-GB" sz="1100" dirty="0">
              <a:solidFill>
                <a:schemeClr val="bg1"/>
              </a:solidFill>
            </a:endParaRPr>
          </a:p>
        </p:txBody>
      </p:sp>
      <p:sp>
        <p:nvSpPr>
          <p:cNvPr id="17" name="TextBox 16"/>
          <p:cNvSpPr txBox="1"/>
          <p:nvPr/>
        </p:nvSpPr>
        <p:spPr bwMode="auto">
          <a:xfrm>
            <a:off x="2286000" y="1752600"/>
            <a:ext cx="2819400" cy="120032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ctr" anchorCtr="0" compatLnSpc="1">
            <a:prstTxWarp prst="textNoShape">
              <a:avLst/>
            </a:prstTxWarp>
            <a:spAutoFit/>
          </a:bodyPr>
          <a:lstStyle/>
          <a:p>
            <a:pPr marR="0" algn="ctr" defTabSz="914400" rtl="0" eaLnBrk="0" fontAlgn="base" latinLnBrk="0" hangingPunct="0">
              <a:lnSpc>
                <a:spcPct val="100000"/>
              </a:lnSpc>
              <a:spcBef>
                <a:spcPct val="20000"/>
              </a:spcBef>
              <a:spcAft>
                <a:spcPct val="0"/>
              </a:spcAft>
              <a:buClrTx/>
              <a:buSzTx/>
              <a:buFont typeface="Arial" charset="0"/>
              <a:buNone/>
              <a:tabLst/>
            </a:pPr>
            <a:r>
              <a:rPr kumimoji="0" lang="en-GB" b="0" i="0" u="none" strike="noStrike" kern="1200" cap="none" spc="0" normalizeH="0" baseline="0" noProof="0" dirty="0" smtClean="0">
                <a:ln>
                  <a:noFill/>
                </a:ln>
                <a:solidFill>
                  <a:schemeClr val="bg1"/>
                </a:solidFill>
                <a:effectLst/>
                <a:uLnTx/>
                <a:uFillTx/>
                <a:latin typeface="+mn-lt"/>
                <a:ea typeface="+mn-ea"/>
                <a:cs typeface="+mn-cs"/>
              </a:rPr>
              <a:t>How can we speed-up software development?</a:t>
            </a:r>
          </a:p>
        </p:txBody>
      </p:sp>
    </p:spTree>
  </p:cSld>
  <p:clrMapOvr>
    <a:masterClrMapping/>
  </p:clrMapOvr>
  <p:transition advTm="115063">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00600" y="914400"/>
            <a:ext cx="1645920" cy="5303520"/>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Arial"/>
              <a:ea typeface="+mn-ea"/>
              <a:cs typeface="+mn-cs"/>
            </a:endParaRPr>
          </a:p>
        </p:txBody>
      </p:sp>
      <p:sp>
        <p:nvSpPr>
          <p:cNvPr id="5" name="Rectangle 4"/>
          <p:cNvSpPr/>
          <p:nvPr/>
        </p:nvSpPr>
        <p:spPr>
          <a:xfrm>
            <a:off x="6553200" y="914400"/>
            <a:ext cx="1645920" cy="530352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Arial"/>
              <a:ea typeface="+mn-ea"/>
              <a:cs typeface="+mn-cs"/>
            </a:endParaRPr>
          </a:p>
        </p:txBody>
      </p:sp>
      <p:sp>
        <p:nvSpPr>
          <p:cNvPr id="6" name="Rectangle 5"/>
          <p:cNvSpPr/>
          <p:nvPr/>
        </p:nvSpPr>
        <p:spPr>
          <a:xfrm>
            <a:off x="3057064" y="914400"/>
            <a:ext cx="1645920" cy="530352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Arial"/>
              <a:ea typeface="+mn-ea"/>
              <a:cs typeface="+mn-cs"/>
            </a:endParaRPr>
          </a:p>
        </p:txBody>
      </p:sp>
      <p:sp>
        <p:nvSpPr>
          <p:cNvPr id="3" name="Title 2"/>
          <p:cNvSpPr>
            <a:spLocks noGrp="1"/>
          </p:cNvSpPr>
          <p:nvPr>
            <p:ph type="title"/>
          </p:nvPr>
        </p:nvSpPr>
        <p:spPr>
          <a:xfrm>
            <a:off x="0" y="76200"/>
            <a:ext cx="9144000" cy="1143000"/>
          </a:xfrm>
        </p:spPr>
        <p:txBody>
          <a:bodyPr/>
          <a:lstStyle/>
          <a:p>
            <a:pPr algn="ctr"/>
            <a:r>
              <a:rPr lang="en-US" dirty="0" smtClean="0"/>
              <a:t>Common HW-assisted Verification Modes</a:t>
            </a:r>
            <a:endParaRPr lang="en-US" dirty="0"/>
          </a:p>
        </p:txBody>
      </p:sp>
      <p:grpSp>
        <p:nvGrpSpPr>
          <p:cNvPr id="2" name="Group 172"/>
          <p:cNvGrpSpPr/>
          <p:nvPr/>
        </p:nvGrpSpPr>
        <p:grpSpPr>
          <a:xfrm>
            <a:off x="457200" y="1769216"/>
            <a:ext cx="8382000" cy="841248"/>
            <a:chOff x="76200" y="1769216"/>
            <a:chExt cx="8942832" cy="841248"/>
          </a:xfrm>
        </p:grpSpPr>
        <p:sp>
          <p:nvSpPr>
            <p:cNvPr id="61" name="Rectangle 60"/>
            <p:cNvSpPr/>
            <p:nvPr/>
          </p:nvSpPr>
          <p:spPr>
            <a:xfrm>
              <a:off x="76200" y="1769216"/>
              <a:ext cx="8942832" cy="841248"/>
            </a:xfrm>
            <a:prstGeom prst="rect">
              <a:avLst/>
            </a:prstGeom>
            <a:solidFill>
              <a:schemeClr val="bg1">
                <a:alpha val="5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kern="1200" dirty="0">
                <a:solidFill>
                  <a:prstClr val="white"/>
                </a:solidFill>
                <a:latin typeface="Arial"/>
                <a:ea typeface="+mn-ea"/>
                <a:cs typeface="+mn-cs"/>
              </a:endParaRPr>
            </a:p>
          </p:txBody>
        </p:sp>
        <p:sp>
          <p:nvSpPr>
            <p:cNvPr id="64" name="TextBox 63"/>
            <p:cNvSpPr txBox="1"/>
            <p:nvPr/>
          </p:nvSpPr>
          <p:spPr>
            <a:xfrm>
              <a:off x="597488" y="1989785"/>
              <a:ext cx="1383712" cy="400110"/>
            </a:xfrm>
            <a:prstGeom prst="rect">
              <a:avLst/>
            </a:prstGeom>
            <a:noFill/>
          </p:spPr>
          <p:txBody>
            <a:bodyPr wrap="none" rtlCol="0" anchor="ctr" anchorCtr="1">
              <a:spAutoFit/>
            </a:bodyPr>
            <a:lstStyle/>
            <a:p>
              <a:pPr algn="l" rtl="0"/>
              <a:r>
                <a:rPr lang="en-US" sz="2000" i="1" kern="1200" dirty="0">
                  <a:solidFill>
                    <a:prstClr val="black"/>
                  </a:solidFill>
                  <a:latin typeface="Arial"/>
                  <a:ea typeface="+mn-ea"/>
                  <a:cs typeface="+mn-cs"/>
                </a:rPr>
                <a:t>Simulation</a:t>
              </a:r>
            </a:p>
          </p:txBody>
        </p:sp>
      </p:grpSp>
      <p:grpSp>
        <p:nvGrpSpPr>
          <p:cNvPr id="10" name="Group 177"/>
          <p:cNvGrpSpPr/>
          <p:nvPr/>
        </p:nvGrpSpPr>
        <p:grpSpPr>
          <a:xfrm>
            <a:off x="457200" y="2687829"/>
            <a:ext cx="8382000" cy="841248"/>
            <a:chOff x="76200" y="2687829"/>
            <a:chExt cx="8942832" cy="841248"/>
          </a:xfrm>
        </p:grpSpPr>
        <p:sp>
          <p:nvSpPr>
            <p:cNvPr id="62" name="Rectangle 61"/>
            <p:cNvSpPr/>
            <p:nvPr/>
          </p:nvSpPr>
          <p:spPr>
            <a:xfrm>
              <a:off x="76200" y="2687829"/>
              <a:ext cx="8942832" cy="841248"/>
            </a:xfrm>
            <a:prstGeom prst="rect">
              <a:avLst/>
            </a:prstGeom>
            <a:solidFill>
              <a:schemeClr val="accent6">
                <a:lumMod val="75000"/>
                <a:alpha val="5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kern="1200">
                <a:solidFill>
                  <a:prstClr val="white"/>
                </a:solidFill>
                <a:latin typeface="Arial"/>
                <a:ea typeface="+mn-ea"/>
                <a:cs typeface="+mn-cs"/>
              </a:endParaRPr>
            </a:p>
          </p:txBody>
        </p:sp>
        <p:sp>
          <p:nvSpPr>
            <p:cNvPr id="65" name="TextBox 64"/>
            <p:cNvSpPr txBox="1"/>
            <p:nvPr/>
          </p:nvSpPr>
          <p:spPr>
            <a:xfrm>
              <a:off x="381000" y="2908398"/>
              <a:ext cx="1754005" cy="400110"/>
            </a:xfrm>
            <a:prstGeom prst="rect">
              <a:avLst/>
            </a:prstGeom>
            <a:noFill/>
          </p:spPr>
          <p:txBody>
            <a:bodyPr wrap="none" rtlCol="0" anchor="ctr" anchorCtr="1">
              <a:spAutoFit/>
            </a:bodyPr>
            <a:lstStyle/>
            <a:p>
              <a:pPr algn="ctr" rtl="0"/>
              <a:r>
                <a:rPr lang="en-US" sz="2000" i="1" kern="1200" dirty="0">
                  <a:solidFill>
                    <a:prstClr val="black"/>
                  </a:solidFill>
                  <a:latin typeface="Arial"/>
                  <a:ea typeface="+mn-ea"/>
                  <a:cs typeface="+mn-cs"/>
                </a:rPr>
                <a:t>Co-simulation</a:t>
              </a:r>
            </a:p>
          </p:txBody>
        </p:sp>
      </p:grpSp>
      <p:grpSp>
        <p:nvGrpSpPr>
          <p:cNvPr id="12" name="Group 175"/>
          <p:cNvGrpSpPr/>
          <p:nvPr/>
        </p:nvGrpSpPr>
        <p:grpSpPr>
          <a:xfrm>
            <a:off x="457200" y="4508202"/>
            <a:ext cx="8382000" cy="841248"/>
            <a:chOff x="76200" y="4508202"/>
            <a:chExt cx="8942832" cy="841248"/>
          </a:xfrm>
        </p:grpSpPr>
        <p:sp>
          <p:nvSpPr>
            <p:cNvPr id="79" name="Rectangle 78"/>
            <p:cNvSpPr/>
            <p:nvPr/>
          </p:nvSpPr>
          <p:spPr>
            <a:xfrm>
              <a:off x="76200" y="4508202"/>
              <a:ext cx="8942832" cy="841248"/>
            </a:xfrm>
            <a:prstGeom prst="rect">
              <a:avLst/>
            </a:prstGeom>
            <a:solidFill>
              <a:schemeClr val="accent6">
                <a:lumMod val="75000"/>
                <a:alpha val="5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kern="1200">
                <a:solidFill>
                  <a:prstClr val="white"/>
                </a:solidFill>
                <a:latin typeface="Arial"/>
                <a:ea typeface="+mn-ea"/>
                <a:cs typeface="+mn-cs"/>
              </a:endParaRPr>
            </a:p>
          </p:txBody>
        </p:sp>
        <p:sp>
          <p:nvSpPr>
            <p:cNvPr id="81" name="TextBox 80"/>
            <p:cNvSpPr txBox="1"/>
            <p:nvPr/>
          </p:nvSpPr>
          <p:spPr>
            <a:xfrm>
              <a:off x="320398" y="4574883"/>
              <a:ext cx="1965602" cy="707886"/>
            </a:xfrm>
            <a:prstGeom prst="rect">
              <a:avLst/>
            </a:prstGeom>
            <a:noFill/>
          </p:spPr>
          <p:txBody>
            <a:bodyPr wrap="none" rtlCol="0" anchor="ctr" anchorCtr="1">
              <a:spAutoFit/>
            </a:bodyPr>
            <a:lstStyle/>
            <a:p>
              <a:pPr algn="ctr" rtl="0"/>
              <a:r>
                <a:rPr lang="en-US" sz="2000" i="1" kern="1200" dirty="0">
                  <a:solidFill>
                    <a:prstClr val="black"/>
                  </a:solidFill>
                  <a:latin typeface="Arial"/>
                  <a:ea typeface="+mn-ea"/>
                  <a:cs typeface="+mn-cs"/>
                </a:rPr>
                <a:t>In-circuit</a:t>
              </a:r>
            </a:p>
            <a:p>
              <a:pPr algn="ctr" rtl="0"/>
              <a:r>
                <a:rPr lang="en-US" sz="2000" i="1" kern="1200" dirty="0">
                  <a:solidFill>
                    <a:prstClr val="black"/>
                  </a:solidFill>
                  <a:latin typeface="Arial"/>
                  <a:ea typeface="+mn-ea"/>
                  <a:cs typeface="+mn-cs"/>
                </a:rPr>
                <a:t>emulation (ICE)</a:t>
              </a:r>
            </a:p>
          </p:txBody>
        </p:sp>
      </p:grpSp>
      <p:grpSp>
        <p:nvGrpSpPr>
          <p:cNvPr id="15" name="Group 180"/>
          <p:cNvGrpSpPr/>
          <p:nvPr/>
        </p:nvGrpSpPr>
        <p:grpSpPr>
          <a:xfrm>
            <a:off x="4810648" y="4545873"/>
            <a:ext cx="2870312" cy="711825"/>
            <a:chOff x="4114800" y="4572913"/>
            <a:chExt cx="2870312" cy="711825"/>
          </a:xfrm>
        </p:grpSpPr>
        <p:grpSp>
          <p:nvGrpSpPr>
            <p:cNvPr id="21" name="Group 172"/>
            <p:cNvGrpSpPr/>
            <p:nvPr/>
          </p:nvGrpSpPr>
          <p:grpSpPr>
            <a:xfrm>
              <a:off x="4114800" y="4572913"/>
              <a:ext cx="1626744" cy="711825"/>
              <a:chOff x="4114800" y="4572913"/>
              <a:chExt cx="1626744" cy="711825"/>
            </a:xfrm>
          </p:grpSpPr>
          <p:grpSp>
            <p:nvGrpSpPr>
              <p:cNvPr id="26" name="Group 32"/>
              <p:cNvGrpSpPr/>
              <p:nvPr/>
            </p:nvGrpSpPr>
            <p:grpSpPr>
              <a:xfrm>
                <a:off x="4114800" y="4572913"/>
                <a:ext cx="731520" cy="711825"/>
                <a:chOff x="5573332" y="2641600"/>
                <a:chExt cx="731520" cy="838200"/>
              </a:xfrm>
            </p:grpSpPr>
            <p:sp>
              <p:nvSpPr>
                <p:cNvPr id="99" name="AutoShape 10"/>
                <p:cNvSpPr>
                  <a:spLocks noChangeArrowheads="1"/>
                </p:cNvSpPr>
                <p:nvPr/>
              </p:nvSpPr>
              <p:spPr bwMode="auto">
                <a:xfrm>
                  <a:off x="5573332" y="2641600"/>
                  <a:ext cx="731520" cy="838200"/>
                </a:xfrm>
                <a:prstGeom prst="roundRect">
                  <a:avLst>
                    <a:gd name="adj" fmla="val 5634"/>
                  </a:avLst>
                </a:prstGeom>
                <a:ln w="2857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b" anchorCtr="1"/>
                <a:lstStyle/>
                <a:p>
                  <a:pPr algn="ctr" rtl="0"/>
                  <a:r>
                    <a:rPr lang="de-DE" sz="900" kern="1200" dirty="0">
                      <a:solidFill>
                        <a:prstClr val="white"/>
                      </a:solidFill>
                      <a:latin typeface="Arial"/>
                      <a:ea typeface="+mn-ea"/>
                      <a:cs typeface="+mn-cs"/>
                    </a:rPr>
                    <a:t>Emulator</a:t>
                  </a:r>
                </a:p>
              </p:txBody>
            </p:sp>
            <p:sp>
              <p:nvSpPr>
                <p:cNvPr id="100" name="AutoShape 10"/>
                <p:cNvSpPr>
                  <a:spLocks noChangeArrowheads="1"/>
                </p:cNvSpPr>
                <p:nvPr/>
              </p:nvSpPr>
              <p:spPr bwMode="auto">
                <a:xfrm>
                  <a:off x="5651500" y="2737678"/>
                  <a:ext cx="548640" cy="457200"/>
                </a:xfrm>
                <a:prstGeom prst="roundRect">
                  <a:avLst>
                    <a:gd name="adj" fmla="val 5634"/>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16200000" scaled="1"/>
                  <a:tileRect/>
                </a:gradFill>
                <a:ln w="952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rtl="0"/>
                  <a:r>
                    <a:rPr lang="de-DE" sz="900" b="1" kern="1200" dirty="0">
                      <a:solidFill>
                        <a:prstClr val="white"/>
                      </a:solidFill>
                      <a:latin typeface="Arial"/>
                      <a:ea typeface="+mn-ea"/>
                      <a:cs typeface="+mn-cs"/>
                    </a:rPr>
                    <a:t>DUT</a:t>
                  </a:r>
                </a:p>
              </p:txBody>
            </p:sp>
          </p:grpSp>
          <p:grpSp>
            <p:nvGrpSpPr>
              <p:cNvPr id="32" name="Group 79"/>
              <p:cNvGrpSpPr/>
              <p:nvPr/>
            </p:nvGrpSpPr>
            <p:grpSpPr>
              <a:xfrm>
                <a:off x="4953000" y="4572913"/>
                <a:ext cx="788544" cy="711825"/>
                <a:chOff x="5531548" y="2641600"/>
                <a:chExt cx="788544" cy="838200"/>
              </a:xfrm>
            </p:grpSpPr>
            <p:sp>
              <p:nvSpPr>
                <p:cNvPr id="97" name="AutoShape 10"/>
                <p:cNvSpPr>
                  <a:spLocks noChangeArrowheads="1"/>
                </p:cNvSpPr>
                <p:nvPr/>
              </p:nvSpPr>
              <p:spPr bwMode="auto">
                <a:xfrm>
                  <a:off x="5531548" y="2641600"/>
                  <a:ext cx="788544" cy="838200"/>
                </a:xfrm>
                <a:prstGeom prst="roundRect">
                  <a:avLst>
                    <a:gd name="adj" fmla="val 5634"/>
                  </a:avLst>
                </a:prstGeom>
                <a:ln w="2857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b" anchorCtr="1"/>
                <a:lstStyle/>
                <a:p>
                  <a:pPr algn="ctr" rtl="0"/>
                  <a:r>
                    <a:rPr lang="de-DE" sz="900" kern="1200" dirty="0">
                      <a:solidFill>
                        <a:prstClr val="white"/>
                      </a:solidFill>
                      <a:latin typeface="Arial"/>
                      <a:ea typeface="+mn-ea"/>
                      <a:cs typeface="+mn-cs"/>
                    </a:rPr>
                    <a:t>SpeedBridge</a:t>
                  </a:r>
                </a:p>
              </p:txBody>
            </p:sp>
            <p:sp>
              <p:nvSpPr>
                <p:cNvPr id="98" name="AutoShape 10"/>
                <p:cNvSpPr>
                  <a:spLocks noChangeArrowheads="1"/>
                </p:cNvSpPr>
                <p:nvPr/>
              </p:nvSpPr>
              <p:spPr bwMode="auto">
                <a:xfrm>
                  <a:off x="5651500" y="2737678"/>
                  <a:ext cx="548640" cy="457200"/>
                </a:xfrm>
                <a:prstGeom prst="roundRect">
                  <a:avLst>
                    <a:gd name="adj" fmla="val 5634"/>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16200000" scaled="1"/>
                  <a:tileRect/>
                </a:gradFill>
                <a:ln w="952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rtl="0"/>
                  <a:r>
                    <a:rPr lang="de-DE" sz="900" b="1" kern="1200" dirty="0">
                      <a:solidFill>
                        <a:prstClr val="white"/>
                      </a:solidFill>
                      <a:latin typeface="Arial"/>
                      <a:ea typeface="+mn-ea"/>
                      <a:cs typeface="+mn-cs"/>
                    </a:rPr>
                    <a:t>Buffer</a:t>
                  </a:r>
                </a:p>
              </p:txBody>
            </p:sp>
          </p:grpSp>
          <p:grpSp>
            <p:nvGrpSpPr>
              <p:cNvPr id="33" name="Group 34"/>
              <p:cNvGrpSpPr/>
              <p:nvPr/>
            </p:nvGrpSpPr>
            <p:grpSpPr>
              <a:xfrm>
                <a:off x="4744476" y="4733343"/>
                <a:ext cx="320040" cy="260194"/>
                <a:chOff x="5681332" y="1600200"/>
                <a:chExt cx="524536" cy="306388"/>
              </a:xfrm>
            </p:grpSpPr>
            <p:cxnSp>
              <p:nvCxnSpPr>
                <p:cNvPr id="92" name="Straight Connector 91"/>
                <p:cNvCxnSpPr/>
                <p:nvPr/>
              </p:nvCxnSpPr>
              <p:spPr>
                <a:xfrm>
                  <a:off x="5681332" y="17526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5681332" y="19050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5681332" y="18288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5681332" y="16002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5681332" y="16764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84" name="Elbow Connector 83"/>
            <p:cNvCxnSpPr>
              <a:stCxn id="98" idx="3"/>
              <a:endCxn id="91" idx="0"/>
            </p:cNvCxnSpPr>
            <p:nvPr/>
          </p:nvCxnSpPr>
          <p:spPr>
            <a:xfrm>
              <a:off x="5621592" y="4848639"/>
              <a:ext cx="1134920" cy="274321"/>
            </a:xfrm>
            <a:prstGeom prst="bentConnector2">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5400000">
              <a:off x="6551790" y="5212762"/>
              <a:ext cx="7765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6742290" y="5212762"/>
              <a:ext cx="7765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5400000">
              <a:off x="6805790" y="5212762"/>
              <a:ext cx="7765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6678790" y="5212762"/>
              <a:ext cx="7765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6869290" y="5212762"/>
              <a:ext cx="7765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5400000">
              <a:off x="6615290" y="5212762"/>
              <a:ext cx="7765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Rectangle 90"/>
            <p:cNvSpPr/>
            <p:nvPr/>
          </p:nvSpPr>
          <p:spPr>
            <a:xfrm>
              <a:off x="6527912" y="5122960"/>
              <a:ext cx="457200" cy="64711"/>
            </a:xfrm>
            <a:prstGeom prst="rect">
              <a:avLst/>
            </a:prstGeom>
            <a:solidFill>
              <a:schemeClr val="bg1">
                <a:lumMod val="50000"/>
              </a:schemeClr>
            </a:solidFill>
            <a:ln>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kern="1200">
                <a:solidFill>
                  <a:prstClr val="white"/>
                </a:solidFill>
                <a:latin typeface="Arial"/>
                <a:ea typeface="+mn-ea"/>
                <a:cs typeface="+mn-cs"/>
              </a:endParaRPr>
            </a:p>
          </p:txBody>
        </p:sp>
      </p:grpSp>
      <p:grpSp>
        <p:nvGrpSpPr>
          <p:cNvPr id="34" name="Group 176"/>
          <p:cNvGrpSpPr/>
          <p:nvPr/>
        </p:nvGrpSpPr>
        <p:grpSpPr>
          <a:xfrm>
            <a:off x="457200" y="5426816"/>
            <a:ext cx="8382000" cy="841248"/>
            <a:chOff x="76200" y="5426816"/>
            <a:chExt cx="8942832" cy="841248"/>
          </a:xfrm>
        </p:grpSpPr>
        <p:sp>
          <p:nvSpPr>
            <p:cNvPr id="102" name="Rectangle 101"/>
            <p:cNvSpPr/>
            <p:nvPr/>
          </p:nvSpPr>
          <p:spPr>
            <a:xfrm>
              <a:off x="76200" y="5426816"/>
              <a:ext cx="8942832" cy="841248"/>
            </a:xfrm>
            <a:prstGeom prst="rect">
              <a:avLst/>
            </a:prstGeom>
            <a:solidFill>
              <a:schemeClr val="bg1">
                <a:alpha val="5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kern="1200">
                <a:solidFill>
                  <a:prstClr val="white"/>
                </a:solidFill>
                <a:latin typeface="Arial"/>
                <a:ea typeface="+mn-ea"/>
                <a:cs typeface="+mn-cs"/>
              </a:endParaRPr>
            </a:p>
          </p:txBody>
        </p:sp>
        <p:sp>
          <p:nvSpPr>
            <p:cNvPr id="104" name="TextBox 103"/>
            <p:cNvSpPr txBox="1"/>
            <p:nvPr/>
          </p:nvSpPr>
          <p:spPr>
            <a:xfrm>
              <a:off x="228600" y="5647385"/>
              <a:ext cx="1994457" cy="400110"/>
            </a:xfrm>
            <a:prstGeom prst="rect">
              <a:avLst/>
            </a:prstGeom>
            <a:noFill/>
          </p:spPr>
          <p:txBody>
            <a:bodyPr wrap="none" rtlCol="0" anchor="ctr" anchorCtr="1">
              <a:spAutoFit/>
            </a:bodyPr>
            <a:lstStyle/>
            <a:p>
              <a:pPr algn="ctr" rtl="0"/>
              <a:r>
                <a:rPr lang="en-US" sz="2000" i="1" kern="1200" dirty="0">
                  <a:solidFill>
                    <a:prstClr val="black"/>
                  </a:solidFill>
                  <a:latin typeface="Arial"/>
                  <a:ea typeface="+mn-ea"/>
                  <a:cs typeface="+mn-cs"/>
                </a:rPr>
                <a:t>Rapid prototype</a:t>
              </a:r>
            </a:p>
          </p:txBody>
        </p:sp>
      </p:grpSp>
      <p:grpSp>
        <p:nvGrpSpPr>
          <p:cNvPr id="35" name="Group 181"/>
          <p:cNvGrpSpPr/>
          <p:nvPr/>
        </p:nvGrpSpPr>
        <p:grpSpPr>
          <a:xfrm>
            <a:off x="5257800" y="5464487"/>
            <a:ext cx="2423160" cy="711825"/>
            <a:chOff x="4561952" y="5491527"/>
            <a:chExt cx="2423160" cy="711825"/>
          </a:xfrm>
        </p:grpSpPr>
        <p:grpSp>
          <p:nvGrpSpPr>
            <p:cNvPr id="36" name="Group 36"/>
            <p:cNvGrpSpPr/>
            <p:nvPr/>
          </p:nvGrpSpPr>
          <p:grpSpPr>
            <a:xfrm>
              <a:off x="4561952" y="5491527"/>
              <a:ext cx="731520" cy="711825"/>
              <a:chOff x="5553668" y="2641600"/>
              <a:chExt cx="731520" cy="838200"/>
            </a:xfrm>
          </p:grpSpPr>
          <p:sp>
            <p:nvSpPr>
              <p:cNvPr id="113" name="AutoShape 10"/>
              <p:cNvSpPr>
                <a:spLocks noChangeArrowheads="1"/>
              </p:cNvSpPr>
              <p:nvPr/>
            </p:nvSpPr>
            <p:spPr bwMode="auto">
              <a:xfrm>
                <a:off x="5553668" y="2641600"/>
                <a:ext cx="731520" cy="838200"/>
              </a:xfrm>
              <a:prstGeom prst="roundRect">
                <a:avLst>
                  <a:gd name="adj" fmla="val 5634"/>
                </a:avLst>
              </a:prstGeom>
              <a:ln w="2857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b" anchorCtr="1"/>
              <a:lstStyle/>
              <a:p>
                <a:pPr algn="ctr" rtl="0"/>
                <a:r>
                  <a:rPr lang="de-DE" sz="900" kern="1200" dirty="0">
                    <a:solidFill>
                      <a:prstClr val="white"/>
                    </a:solidFill>
                    <a:latin typeface="Arial"/>
                    <a:ea typeface="+mn-ea"/>
                    <a:cs typeface="+mn-cs"/>
                  </a:rPr>
                  <a:t>Prototype</a:t>
                </a:r>
              </a:p>
            </p:txBody>
          </p:sp>
          <p:sp>
            <p:nvSpPr>
              <p:cNvPr id="114" name="AutoShape 10"/>
              <p:cNvSpPr>
                <a:spLocks noChangeArrowheads="1"/>
              </p:cNvSpPr>
              <p:nvPr/>
            </p:nvSpPr>
            <p:spPr bwMode="auto">
              <a:xfrm>
                <a:off x="5651500" y="2737678"/>
                <a:ext cx="548640" cy="457200"/>
              </a:xfrm>
              <a:prstGeom prst="roundRect">
                <a:avLst>
                  <a:gd name="adj" fmla="val 5634"/>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16200000" scaled="1"/>
                <a:tileRect/>
              </a:gradFill>
              <a:ln w="952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rtl="0"/>
                <a:r>
                  <a:rPr lang="de-DE" sz="900" b="1" kern="1200" dirty="0">
                    <a:solidFill>
                      <a:prstClr val="white"/>
                    </a:solidFill>
                    <a:latin typeface="Arial"/>
                    <a:ea typeface="+mn-ea"/>
                    <a:cs typeface="+mn-cs"/>
                  </a:rPr>
                  <a:t>DUT</a:t>
                </a:r>
              </a:p>
            </p:txBody>
          </p:sp>
        </p:grpSp>
        <p:cxnSp>
          <p:nvCxnSpPr>
            <p:cNvPr id="105" name="Elbow Connector 104"/>
            <p:cNvCxnSpPr>
              <a:stCxn id="114" idx="3"/>
              <a:endCxn id="112" idx="0"/>
            </p:cNvCxnSpPr>
            <p:nvPr/>
          </p:nvCxnSpPr>
          <p:spPr>
            <a:xfrm>
              <a:off x="5208424" y="5767253"/>
              <a:ext cx="1548088" cy="241965"/>
            </a:xfrm>
            <a:prstGeom prst="bentConnector2">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rot="5400000">
              <a:off x="6551790" y="6099020"/>
              <a:ext cx="7765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rot="5400000">
              <a:off x="6742290" y="6099020"/>
              <a:ext cx="7765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5400000">
              <a:off x="6805790" y="6099020"/>
              <a:ext cx="7765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5400000">
              <a:off x="6678790" y="6099020"/>
              <a:ext cx="7765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rot="5400000">
              <a:off x="6869290" y="6099020"/>
              <a:ext cx="7765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rot="5400000">
              <a:off x="6615290" y="6099020"/>
              <a:ext cx="7765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Rectangle 111"/>
            <p:cNvSpPr/>
            <p:nvPr/>
          </p:nvSpPr>
          <p:spPr>
            <a:xfrm>
              <a:off x="6527912" y="6009218"/>
              <a:ext cx="457200" cy="64711"/>
            </a:xfrm>
            <a:prstGeom prst="rect">
              <a:avLst/>
            </a:prstGeom>
            <a:solidFill>
              <a:schemeClr val="bg1">
                <a:lumMod val="50000"/>
              </a:schemeClr>
            </a:solidFill>
            <a:ln>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kern="1200">
                <a:solidFill>
                  <a:prstClr val="white"/>
                </a:solidFill>
                <a:latin typeface="Arial"/>
                <a:ea typeface="+mn-ea"/>
                <a:cs typeface="+mn-cs"/>
              </a:endParaRPr>
            </a:p>
          </p:txBody>
        </p:sp>
      </p:grpSp>
      <p:grpSp>
        <p:nvGrpSpPr>
          <p:cNvPr id="37" name="Group 174"/>
          <p:cNvGrpSpPr/>
          <p:nvPr/>
        </p:nvGrpSpPr>
        <p:grpSpPr>
          <a:xfrm>
            <a:off x="457200" y="3612615"/>
            <a:ext cx="8382000" cy="812049"/>
            <a:chOff x="76200" y="3612615"/>
            <a:chExt cx="8942832" cy="812049"/>
          </a:xfrm>
        </p:grpSpPr>
        <p:sp>
          <p:nvSpPr>
            <p:cNvPr id="121" name="Rectangle 120"/>
            <p:cNvSpPr/>
            <p:nvPr/>
          </p:nvSpPr>
          <p:spPr>
            <a:xfrm>
              <a:off x="76200" y="3612615"/>
              <a:ext cx="8942832" cy="812049"/>
            </a:xfrm>
            <a:prstGeom prst="rect">
              <a:avLst/>
            </a:prstGeom>
            <a:solidFill>
              <a:schemeClr val="bg1">
                <a:alpha val="5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kern="1200">
                <a:solidFill>
                  <a:prstClr val="white"/>
                </a:solidFill>
                <a:latin typeface="Arial"/>
                <a:ea typeface="+mn-ea"/>
                <a:cs typeface="+mn-cs"/>
              </a:endParaRPr>
            </a:p>
          </p:txBody>
        </p:sp>
        <p:sp>
          <p:nvSpPr>
            <p:cNvPr id="123" name="TextBox 122"/>
            <p:cNvSpPr txBox="1"/>
            <p:nvPr/>
          </p:nvSpPr>
          <p:spPr>
            <a:xfrm>
              <a:off x="76200" y="3664696"/>
              <a:ext cx="2289601" cy="707887"/>
            </a:xfrm>
            <a:prstGeom prst="rect">
              <a:avLst/>
            </a:prstGeom>
            <a:noFill/>
          </p:spPr>
          <p:txBody>
            <a:bodyPr wrap="none" rtlCol="0" anchor="ctr" anchorCtr="1">
              <a:spAutoFit/>
            </a:bodyPr>
            <a:lstStyle/>
            <a:p>
              <a:pPr algn="ctr" rtl="0"/>
              <a:r>
                <a:rPr lang="en-US" sz="2000" i="1" kern="1200" dirty="0">
                  <a:solidFill>
                    <a:prstClr val="black"/>
                  </a:solidFill>
                  <a:latin typeface="Arial"/>
                  <a:ea typeface="+mn-ea"/>
                  <a:cs typeface="+mn-cs"/>
                </a:rPr>
                <a:t>Transaction-based</a:t>
              </a:r>
            </a:p>
            <a:p>
              <a:pPr algn="ctr" rtl="0"/>
              <a:r>
                <a:rPr lang="en-US" sz="2000" i="1" kern="1200" dirty="0">
                  <a:solidFill>
                    <a:prstClr val="black"/>
                  </a:solidFill>
                  <a:latin typeface="Arial"/>
                  <a:ea typeface="+mn-ea"/>
                  <a:cs typeface="+mn-cs"/>
                </a:rPr>
                <a:t>Verification (TBV)</a:t>
              </a:r>
            </a:p>
          </p:txBody>
        </p:sp>
      </p:grpSp>
      <p:sp>
        <p:nvSpPr>
          <p:cNvPr id="7" name="Rounded Rectangle 6"/>
          <p:cNvSpPr/>
          <p:nvPr/>
        </p:nvSpPr>
        <p:spPr>
          <a:xfrm>
            <a:off x="3132280" y="1079088"/>
            <a:ext cx="1490472" cy="533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rtl="0"/>
            <a:r>
              <a:rPr lang="en-US" sz="1800" kern="1200" dirty="0">
                <a:solidFill>
                  <a:prstClr val="black"/>
                </a:solidFill>
                <a:latin typeface="Arial"/>
                <a:ea typeface="+mn-ea"/>
                <a:cs typeface="+mn-cs"/>
              </a:rPr>
              <a:t>Host workstation</a:t>
            </a:r>
          </a:p>
        </p:txBody>
      </p:sp>
      <p:sp>
        <p:nvSpPr>
          <p:cNvPr id="8" name="Rounded Rectangle 7"/>
          <p:cNvSpPr/>
          <p:nvPr/>
        </p:nvSpPr>
        <p:spPr>
          <a:xfrm>
            <a:off x="4878324" y="1079088"/>
            <a:ext cx="1490472" cy="533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rtl="0"/>
            <a:r>
              <a:rPr lang="en-US" sz="1800" kern="1200" dirty="0">
                <a:solidFill>
                  <a:prstClr val="black"/>
                </a:solidFill>
                <a:latin typeface="Arial"/>
                <a:ea typeface="+mn-ea"/>
                <a:cs typeface="+mn-cs"/>
              </a:rPr>
              <a:t>External HW</a:t>
            </a:r>
          </a:p>
        </p:txBody>
      </p:sp>
      <p:sp>
        <p:nvSpPr>
          <p:cNvPr id="9" name="Rounded Rectangle 8"/>
          <p:cNvSpPr/>
          <p:nvPr/>
        </p:nvSpPr>
        <p:spPr>
          <a:xfrm>
            <a:off x="6624088" y="1079088"/>
            <a:ext cx="1490472" cy="533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rtl="0"/>
            <a:r>
              <a:rPr lang="en-US" sz="1800" kern="1200" dirty="0">
                <a:solidFill>
                  <a:prstClr val="black"/>
                </a:solidFill>
                <a:latin typeface="Arial"/>
                <a:ea typeface="+mn-ea"/>
                <a:cs typeface="+mn-cs"/>
              </a:rPr>
              <a:t>Target system</a:t>
            </a:r>
          </a:p>
        </p:txBody>
      </p:sp>
      <p:grpSp>
        <p:nvGrpSpPr>
          <p:cNvPr id="38" name="Group 9"/>
          <p:cNvGrpSpPr/>
          <p:nvPr/>
        </p:nvGrpSpPr>
        <p:grpSpPr>
          <a:xfrm>
            <a:off x="3134248" y="1806887"/>
            <a:ext cx="1491552" cy="711825"/>
            <a:chOff x="4390104" y="1371600"/>
            <a:chExt cx="1491552" cy="838200"/>
          </a:xfrm>
        </p:grpSpPr>
        <p:sp>
          <p:nvSpPr>
            <p:cNvPr id="11" name="AutoShape 10"/>
            <p:cNvSpPr>
              <a:spLocks noChangeArrowheads="1"/>
            </p:cNvSpPr>
            <p:nvPr/>
          </p:nvSpPr>
          <p:spPr bwMode="auto">
            <a:xfrm>
              <a:off x="4390104" y="1371600"/>
              <a:ext cx="1491552" cy="838200"/>
            </a:xfrm>
            <a:prstGeom prst="roundRect">
              <a:avLst>
                <a:gd name="adj" fmla="val 5634"/>
              </a:avLst>
            </a:prstGeom>
            <a:ln w="2857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b" anchorCtr="1"/>
            <a:lstStyle/>
            <a:p>
              <a:pPr algn="ctr" rtl="0"/>
              <a:r>
                <a:rPr lang="de-DE" sz="900" kern="1200" dirty="0">
                  <a:solidFill>
                    <a:prstClr val="white"/>
                  </a:solidFill>
                  <a:latin typeface="Arial"/>
                  <a:ea typeface="+mn-ea"/>
                  <a:cs typeface="+mn-cs"/>
                </a:rPr>
                <a:t>Simulator</a:t>
              </a:r>
            </a:p>
          </p:txBody>
        </p:sp>
        <p:grpSp>
          <p:nvGrpSpPr>
            <p:cNvPr id="39" name="Group 65"/>
            <p:cNvGrpSpPr/>
            <p:nvPr/>
          </p:nvGrpSpPr>
          <p:grpSpPr>
            <a:xfrm>
              <a:off x="4442460" y="1467678"/>
              <a:ext cx="1386840" cy="457200"/>
              <a:chOff x="4724400" y="1467678"/>
              <a:chExt cx="1386840" cy="457200"/>
            </a:xfrm>
          </p:grpSpPr>
          <p:sp>
            <p:nvSpPr>
              <p:cNvPr id="13" name="AutoShape 10"/>
              <p:cNvSpPr>
                <a:spLocks noChangeArrowheads="1"/>
              </p:cNvSpPr>
              <p:nvPr/>
            </p:nvSpPr>
            <p:spPr bwMode="auto">
              <a:xfrm>
                <a:off x="4724400" y="1467678"/>
                <a:ext cx="548640" cy="457200"/>
              </a:xfrm>
              <a:prstGeom prst="roundRect">
                <a:avLst>
                  <a:gd name="adj" fmla="val 5634"/>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16200000" scaled="1"/>
                <a:tileRect/>
              </a:gradFill>
              <a:ln w="952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rtl="0"/>
                <a:r>
                  <a:rPr lang="de-DE" sz="900" b="1" kern="1200" dirty="0">
                    <a:solidFill>
                      <a:prstClr val="white"/>
                    </a:solidFill>
                    <a:latin typeface="Arial"/>
                    <a:ea typeface="+mn-ea"/>
                    <a:cs typeface="+mn-cs"/>
                  </a:rPr>
                  <a:t>Test</a:t>
                </a:r>
              </a:p>
              <a:p>
                <a:pPr algn="ctr" rtl="0"/>
                <a:r>
                  <a:rPr lang="de-DE" sz="900" b="1" kern="1200" dirty="0">
                    <a:solidFill>
                      <a:prstClr val="white"/>
                    </a:solidFill>
                    <a:latin typeface="Arial"/>
                    <a:ea typeface="+mn-ea"/>
                    <a:cs typeface="+mn-cs"/>
                  </a:rPr>
                  <a:t>bench</a:t>
                </a:r>
              </a:p>
            </p:txBody>
          </p:sp>
          <p:sp>
            <p:nvSpPr>
              <p:cNvPr id="14" name="AutoShape 10"/>
              <p:cNvSpPr>
                <a:spLocks noChangeArrowheads="1"/>
              </p:cNvSpPr>
              <p:nvPr/>
            </p:nvSpPr>
            <p:spPr bwMode="auto">
              <a:xfrm>
                <a:off x="5562600" y="1467678"/>
                <a:ext cx="548640" cy="457200"/>
              </a:xfrm>
              <a:prstGeom prst="roundRect">
                <a:avLst>
                  <a:gd name="adj" fmla="val 5634"/>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16200000" scaled="1"/>
                <a:tileRect/>
              </a:gradFill>
              <a:ln w="952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rtl="0"/>
                <a:r>
                  <a:rPr lang="de-DE" sz="900" b="1" kern="1200" dirty="0">
                    <a:solidFill>
                      <a:prstClr val="white"/>
                    </a:solidFill>
                    <a:latin typeface="Arial"/>
                    <a:ea typeface="+mn-ea"/>
                    <a:cs typeface="+mn-cs"/>
                  </a:rPr>
                  <a:t>DUT</a:t>
                </a:r>
              </a:p>
            </p:txBody>
          </p:sp>
          <p:grpSp>
            <p:nvGrpSpPr>
              <p:cNvPr id="40" name="Group 30"/>
              <p:cNvGrpSpPr/>
              <p:nvPr/>
            </p:nvGrpSpPr>
            <p:grpSpPr>
              <a:xfrm>
                <a:off x="5277930" y="1543084"/>
                <a:ext cx="274320" cy="306388"/>
                <a:chOff x="5681332" y="1600200"/>
                <a:chExt cx="524536" cy="306388"/>
              </a:xfrm>
            </p:grpSpPr>
            <p:cxnSp>
              <p:nvCxnSpPr>
                <p:cNvPr id="16" name="Straight Connector 15"/>
                <p:cNvCxnSpPr/>
                <p:nvPr/>
              </p:nvCxnSpPr>
              <p:spPr>
                <a:xfrm>
                  <a:off x="5681332" y="17526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681332" y="19050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681332" y="18288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681332" y="16002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681332" y="16764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41" name="Group 123"/>
          <p:cNvGrpSpPr/>
          <p:nvPr/>
        </p:nvGrpSpPr>
        <p:grpSpPr>
          <a:xfrm>
            <a:off x="3515248" y="2725500"/>
            <a:ext cx="2474072" cy="1615835"/>
            <a:chOff x="3515248" y="2725500"/>
            <a:chExt cx="2474072" cy="1615835"/>
          </a:xfrm>
        </p:grpSpPr>
        <p:grpSp>
          <p:nvGrpSpPr>
            <p:cNvPr id="42" name="Group 178"/>
            <p:cNvGrpSpPr/>
            <p:nvPr/>
          </p:nvGrpSpPr>
          <p:grpSpPr>
            <a:xfrm>
              <a:off x="3515248" y="2725500"/>
              <a:ext cx="2474072" cy="711825"/>
              <a:chOff x="2819400" y="2752540"/>
              <a:chExt cx="2474072" cy="711825"/>
            </a:xfrm>
          </p:grpSpPr>
          <p:grpSp>
            <p:nvGrpSpPr>
              <p:cNvPr id="43" name="Group 31"/>
              <p:cNvGrpSpPr/>
              <p:nvPr/>
            </p:nvGrpSpPr>
            <p:grpSpPr>
              <a:xfrm>
                <a:off x="2819400" y="2752540"/>
                <a:ext cx="729552" cy="711825"/>
                <a:chOff x="4418044" y="2641600"/>
                <a:chExt cx="729552" cy="838200"/>
              </a:xfrm>
            </p:grpSpPr>
            <p:sp>
              <p:nvSpPr>
                <p:cNvPr id="23" name="AutoShape 10"/>
                <p:cNvSpPr>
                  <a:spLocks noChangeArrowheads="1"/>
                </p:cNvSpPr>
                <p:nvPr/>
              </p:nvSpPr>
              <p:spPr bwMode="auto">
                <a:xfrm>
                  <a:off x="4418044" y="2641600"/>
                  <a:ext cx="729552" cy="838200"/>
                </a:xfrm>
                <a:prstGeom prst="roundRect">
                  <a:avLst>
                    <a:gd name="adj" fmla="val 5634"/>
                  </a:avLst>
                </a:prstGeom>
                <a:ln w="2857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b" anchorCtr="1"/>
                <a:lstStyle/>
                <a:p>
                  <a:pPr algn="ctr" rtl="0"/>
                  <a:r>
                    <a:rPr lang="de-DE" sz="900" kern="1200" dirty="0">
                      <a:solidFill>
                        <a:prstClr val="white"/>
                      </a:solidFill>
                      <a:latin typeface="Arial"/>
                      <a:ea typeface="+mn-ea"/>
                      <a:cs typeface="+mn-cs"/>
                    </a:rPr>
                    <a:t>Simulator</a:t>
                  </a:r>
                </a:p>
              </p:txBody>
            </p:sp>
            <p:sp>
              <p:nvSpPr>
                <p:cNvPr id="24" name="AutoShape 10"/>
                <p:cNvSpPr>
                  <a:spLocks noChangeArrowheads="1"/>
                </p:cNvSpPr>
                <p:nvPr/>
              </p:nvSpPr>
              <p:spPr bwMode="auto">
                <a:xfrm>
                  <a:off x="4508500" y="2737678"/>
                  <a:ext cx="548640" cy="457200"/>
                </a:xfrm>
                <a:prstGeom prst="roundRect">
                  <a:avLst>
                    <a:gd name="adj" fmla="val 5634"/>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16200000" scaled="1"/>
                  <a:tileRect/>
                </a:gradFill>
                <a:ln w="952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rtl="0"/>
                  <a:r>
                    <a:rPr lang="de-DE" sz="900" b="1" kern="1200" dirty="0">
                      <a:solidFill>
                        <a:prstClr val="white"/>
                      </a:solidFill>
                      <a:latin typeface="Arial"/>
                      <a:ea typeface="+mn-ea"/>
                      <a:cs typeface="+mn-cs"/>
                    </a:rPr>
                    <a:t>Test</a:t>
                  </a:r>
                </a:p>
                <a:p>
                  <a:pPr algn="ctr" rtl="0"/>
                  <a:r>
                    <a:rPr lang="de-DE" sz="900" b="1" kern="1200" dirty="0">
                      <a:solidFill>
                        <a:prstClr val="white"/>
                      </a:solidFill>
                      <a:latin typeface="Arial"/>
                      <a:ea typeface="+mn-ea"/>
                      <a:cs typeface="+mn-cs"/>
                    </a:rPr>
                    <a:t>bench</a:t>
                  </a:r>
                </a:p>
              </p:txBody>
            </p:sp>
          </p:grpSp>
          <p:grpSp>
            <p:nvGrpSpPr>
              <p:cNvPr id="44" name="Group 32"/>
              <p:cNvGrpSpPr/>
              <p:nvPr/>
            </p:nvGrpSpPr>
            <p:grpSpPr>
              <a:xfrm>
                <a:off x="4561952" y="2752540"/>
                <a:ext cx="731520" cy="711825"/>
                <a:chOff x="5559040" y="2641600"/>
                <a:chExt cx="731520" cy="838200"/>
              </a:xfrm>
            </p:grpSpPr>
            <p:sp>
              <p:nvSpPr>
                <p:cNvPr id="22" name="AutoShape 10"/>
                <p:cNvSpPr>
                  <a:spLocks noChangeArrowheads="1"/>
                </p:cNvSpPr>
                <p:nvPr/>
              </p:nvSpPr>
              <p:spPr bwMode="auto">
                <a:xfrm>
                  <a:off x="5559040" y="2641600"/>
                  <a:ext cx="731520" cy="838200"/>
                </a:xfrm>
                <a:prstGeom prst="roundRect">
                  <a:avLst>
                    <a:gd name="adj" fmla="val 5634"/>
                  </a:avLst>
                </a:prstGeom>
                <a:ln w="2857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b" anchorCtr="1"/>
                <a:lstStyle/>
                <a:p>
                  <a:pPr algn="ctr" rtl="0"/>
                  <a:r>
                    <a:rPr lang="de-DE" sz="900" kern="1200" dirty="0">
                      <a:solidFill>
                        <a:prstClr val="white"/>
                      </a:solidFill>
                      <a:latin typeface="Arial"/>
                      <a:ea typeface="+mn-ea"/>
                      <a:cs typeface="+mn-cs"/>
                    </a:rPr>
                    <a:t>HW</a:t>
                  </a:r>
                </a:p>
              </p:txBody>
            </p:sp>
            <p:sp>
              <p:nvSpPr>
                <p:cNvPr id="25" name="AutoShape 10"/>
                <p:cNvSpPr>
                  <a:spLocks noChangeArrowheads="1"/>
                </p:cNvSpPr>
                <p:nvPr/>
              </p:nvSpPr>
              <p:spPr bwMode="auto">
                <a:xfrm>
                  <a:off x="5651500" y="2737678"/>
                  <a:ext cx="548640" cy="457200"/>
                </a:xfrm>
                <a:prstGeom prst="roundRect">
                  <a:avLst>
                    <a:gd name="adj" fmla="val 5634"/>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16200000" scaled="1"/>
                  <a:tileRect/>
                </a:gradFill>
                <a:ln w="952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rtl="0"/>
                  <a:r>
                    <a:rPr lang="de-DE" sz="900" b="1" kern="1200" dirty="0">
                      <a:solidFill>
                        <a:prstClr val="white"/>
                      </a:solidFill>
                      <a:latin typeface="Arial"/>
                      <a:ea typeface="+mn-ea"/>
                      <a:cs typeface="+mn-cs"/>
                    </a:rPr>
                    <a:t>DUT</a:t>
                  </a:r>
                </a:p>
              </p:txBody>
            </p:sp>
          </p:grpSp>
          <p:grpSp>
            <p:nvGrpSpPr>
              <p:cNvPr id="45" name="Group 34"/>
              <p:cNvGrpSpPr/>
              <p:nvPr/>
            </p:nvGrpSpPr>
            <p:grpSpPr>
              <a:xfrm>
                <a:off x="3568140" y="2898169"/>
                <a:ext cx="969264" cy="260194"/>
                <a:chOff x="5681332" y="1600200"/>
                <a:chExt cx="524536" cy="306388"/>
              </a:xfrm>
            </p:grpSpPr>
            <p:cxnSp>
              <p:nvCxnSpPr>
                <p:cNvPr id="27" name="Straight Connector 26"/>
                <p:cNvCxnSpPr/>
                <p:nvPr/>
              </p:nvCxnSpPr>
              <p:spPr>
                <a:xfrm>
                  <a:off x="5681332" y="17526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681332" y="19050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681332" y="18288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681332" y="16002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681332" y="16764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6" name="Group 179"/>
            <p:cNvGrpSpPr/>
            <p:nvPr/>
          </p:nvGrpSpPr>
          <p:grpSpPr>
            <a:xfrm>
              <a:off x="3515248" y="3654216"/>
              <a:ext cx="2474072" cy="687119"/>
              <a:chOff x="2819400" y="3681256"/>
              <a:chExt cx="2474072" cy="687119"/>
            </a:xfrm>
          </p:grpSpPr>
          <p:grpSp>
            <p:nvGrpSpPr>
              <p:cNvPr id="47" name="Group 33"/>
              <p:cNvGrpSpPr/>
              <p:nvPr/>
            </p:nvGrpSpPr>
            <p:grpSpPr>
              <a:xfrm>
                <a:off x="2819400" y="3681257"/>
                <a:ext cx="729552" cy="687118"/>
                <a:chOff x="4418044" y="2641600"/>
                <a:chExt cx="729552" cy="838200"/>
              </a:xfrm>
            </p:grpSpPr>
            <p:sp>
              <p:nvSpPr>
                <p:cNvPr id="140" name="AutoShape 10"/>
                <p:cNvSpPr>
                  <a:spLocks noChangeArrowheads="1"/>
                </p:cNvSpPr>
                <p:nvPr/>
              </p:nvSpPr>
              <p:spPr bwMode="auto">
                <a:xfrm>
                  <a:off x="4418044" y="2641600"/>
                  <a:ext cx="729552" cy="838200"/>
                </a:xfrm>
                <a:prstGeom prst="roundRect">
                  <a:avLst>
                    <a:gd name="adj" fmla="val 5634"/>
                  </a:avLst>
                </a:prstGeom>
                <a:ln w="2857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b" anchorCtr="1"/>
                <a:lstStyle/>
                <a:p>
                  <a:pPr algn="ctr" rtl="0"/>
                  <a:r>
                    <a:rPr lang="de-DE" sz="900" kern="1200" dirty="0">
                      <a:solidFill>
                        <a:prstClr val="white"/>
                      </a:solidFill>
                      <a:latin typeface="Arial"/>
                      <a:ea typeface="+mn-ea"/>
                      <a:cs typeface="+mn-cs"/>
                    </a:rPr>
                    <a:t>Simulator</a:t>
                  </a:r>
                </a:p>
              </p:txBody>
            </p:sp>
            <p:sp>
              <p:nvSpPr>
                <p:cNvPr id="141" name="AutoShape 10"/>
                <p:cNvSpPr>
                  <a:spLocks noChangeArrowheads="1"/>
                </p:cNvSpPr>
                <p:nvPr/>
              </p:nvSpPr>
              <p:spPr bwMode="auto">
                <a:xfrm>
                  <a:off x="4508500" y="2737678"/>
                  <a:ext cx="548640" cy="457200"/>
                </a:xfrm>
                <a:prstGeom prst="roundRect">
                  <a:avLst>
                    <a:gd name="adj" fmla="val 5634"/>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16200000" scaled="1"/>
                  <a:tileRect/>
                </a:gradFill>
                <a:ln w="952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rtl="0"/>
                  <a:r>
                    <a:rPr lang="de-DE" sz="900" b="1" kern="1200" dirty="0">
                      <a:solidFill>
                        <a:prstClr val="white"/>
                      </a:solidFill>
                      <a:latin typeface="Arial"/>
                      <a:ea typeface="+mn-ea"/>
                      <a:cs typeface="+mn-cs"/>
                    </a:rPr>
                    <a:t>Test</a:t>
                  </a:r>
                </a:p>
                <a:p>
                  <a:pPr algn="ctr" rtl="0"/>
                  <a:r>
                    <a:rPr lang="de-DE" sz="900" b="1" kern="1200" dirty="0">
                      <a:solidFill>
                        <a:prstClr val="white"/>
                      </a:solidFill>
                      <a:latin typeface="Arial"/>
                      <a:ea typeface="+mn-ea"/>
                      <a:cs typeface="+mn-cs"/>
                    </a:rPr>
                    <a:t>bench</a:t>
                  </a:r>
                </a:p>
              </p:txBody>
            </p:sp>
          </p:grpSp>
          <p:grpSp>
            <p:nvGrpSpPr>
              <p:cNvPr id="48" name="Group 36"/>
              <p:cNvGrpSpPr/>
              <p:nvPr/>
            </p:nvGrpSpPr>
            <p:grpSpPr>
              <a:xfrm>
                <a:off x="4561952" y="3681256"/>
                <a:ext cx="731520" cy="687118"/>
                <a:chOff x="5564904" y="2641600"/>
                <a:chExt cx="731520" cy="838200"/>
              </a:xfrm>
            </p:grpSpPr>
            <p:sp>
              <p:nvSpPr>
                <p:cNvPr id="138" name="AutoShape 10"/>
                <p:cNvSpPr>
                  <a:spLocks noChangeArrowheads="1"/>
                </p:cNvSpPr>
                <p:nvPr/>
              </p:nvSpPr>
              <p:spPr bwMode="auto">
                <a:xfrm>
                  <a:off x="5564904" y="2641600"/>
                  <a:ext cx="731520" cy="838200"/>
                </a:xfrm>
                <a:prstGeom prst="roundRect">
                  <a:avLst>
                    <a:gd name="adj" fmla="val 5634"/>
                  </a:avLst>
                </a:prstGeom>
                <a:ln w="2857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b" anchorCtr="1"/>
                <a:lstStyle/>
                <a:p>
                  <a:pPr algn="ctr" rtl="0"/>
                  <a:r>
                    <a:rPr lang="de-DE" sz="900" kern="1200" dirty="0">
                      <a:solidFill>
                        <a:prstClr val="white"/>
                      </a:solidFill>
                      <a:latin typeface="Arial"/>
                      <a:ea typeface="+mn-ea"/>
                      <a:cs typeface="+mn-cs"/>
                    </a:rPr>
                    <a:t>HW</a:t>
                  </a:r>
                </a:p>
              </p:txBody>
            </p:sp>
            <p:sp>
              <p:nvSpPr>
                <p:cNvPr id="139" name="AutoShape 10"/>
                <p:cNvSpPr>
                  <a:spLocks noChangeArrowheads="1"/>
                </p:cNvSpPr>
                <p:nvPr/>
              </p:nvSpPr>
              <p:spPr bwMode="auto">
                <a:xfrm>
                  <a:off x="5651500" y="2737678"/>
                  <a:ext cx="548640" cy="457200"/>
                </a:xfrm>
                <a:prstGeom prst="roundRect">
                  <a:avLst>
                    <a:gd name="adj" fmla="val 5634"/>
                  </a:avLst>
                </a:prstGeom>
                <a:gradFill flip="none" rotWithShape="1">
                  <a:gsLst>
                    <a:gs pos="0">
                      <a:schemeClr val="accent2">
                        <a:lumMod val="50000"/>
                        <a:shade val="30000"/>
                        <a:satMod val="115000"/>
                      </a:schemeClr>
                    </a:gs>
                    <a:gs pos="50000">
                      <a:schemeClr val="accent2">
                        <a:lumMod val="50000"/>
                        <a:shade val="67500"/>
                        <a:satMod val="115000"/>
                      </a:schemeClr>
                    </a:gs>
                    <a:gs pos="100000">
                      <a:schemeClr val="accent2">
                        <a:lumMod val="50000"/>
                        <a:shade val="100000"/>
                        <a:satMod val="115000"/>
                      </a:schemeClr>
                    </a:gs>
                  </a:gsLst>
                  <a:lin ang="16200000" scaled="1"/>
                  <a:tileRect/>
                </a:gradFill>
                <a:ln w="9525">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rtl="0"/>
                  <a:r>
                    <a:rPr lang="de-DE" sz="900" b="1" kern="1200" dirty="0">
                      <a:solidFill>
                        <a:prstClr val="white"/>
                      </a:solidFill>
                      <a:latin typeface="Arial"/>
                      <a:ea typeface="+mn-ea"/>
                      <a:cs typeface="+mn-cs"/>
                    </a:rPr>
                    <a:t>DUT</a:t>
                  </a:r>
                </a:p>
              </p:txBody>
            </p:sp>
          </p:grpSp>
          <p:grpSp>
            <p:nvGrpSpPr>
              <p:cNvPr id="49" name="Group 34"/>
              <p:cNvGrpSpPr/>
              <p:nvPr/>
            </p:nvGrpSpPr>
            <p:grpSpPr>
              <a:xfrm>
                <a:off x="3574004" y="3821837"/>
                <a:ext cx="969264" cy="251163"/>
                <a:chOff x="5681332" y="1600200"/>
                <a:chExt cx="524536" cy="306388"/>
              </a:xfrm>
            </p:grpSpPr>
            <p:cxnSp>
              <p:nvCxnSpPr>
                <p:cNvPr id="133" name="Straight Connector 132"/>
                <p:cNvCxnSpPr/>
                <p:nvPr/>
              </p:nvCxnSpPr>
              <p:spPr>
                <a:xfrm>
                  <a:off x="5681332" y="17526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5681332" y="19050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5681332" y="18288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5681332" y="16002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5681332" y="1676400"/>
                  <a:ext cx="52453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0" name="Group 50"/>
              <p:cNvGrpSpPr/>
              <p:nvPr/>
            </p:nvGrpSpPr>
            <p:grpSpPr>
              <a:xfrm>
                <a:off x="3563494" y="3825713"/>
                <a:ext cx="979095" cy="292663"/>
                <a:chOff x="5429614" y="3557811"/>
                <a:chExt cx="554928" cy="357013"/>
              </a:xfrm>
            </p:grpSpPr>
            <p:grpSp>
              <p:nvGrpSpPr>
                <p:cNvPr id="51" name="Group 66"/>
                <p:cNvGrpSpPr/>
                <p:nvPr/>
              </p:nvGrpSpPr>
              <p:grpSpPr>
                <a:xfrm>
                  <a:off x="5429614" y="3557811"/>
                  <a:ext cx="554928" cy="306388"/>
                  <a:chOff x="5562600" y="3824511"/>
                  <a:chExt cx="554928" cy="306388"/>
                </a:xfrm>
              </p:grpSpPr>
              <p:sp>
                <p:nvSpPr>
                  <p:cNvPr id="130" name="Rectangle 129"/>
                  <p:cNvSpPr/>
                  <p:nvPr/>
                </p:nvSpPr>
                <p:spPr>
                  <a:xfrm>
                    <a:off x="5568888" y="3825305"/>
                    <a:ext cx="548640" cy="30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050" kern="1200" dirty="0">
                      <a:solidFill>
                        <a:prstClr val="black"/>
                      </a:solidFill>
                      <a:latin typeface="Arial"/>
                      <a:ea typeface="+mn-ea"/>
                      <a:cs typeface="+mn-cs"/>
                    </a:endParaRPr>
                  </a:p>
                </p:txBody>
              </p:sp>
              <p:cxnSp>
                <p:nvCxnSpPr>
                  <p:cNvPr id="131" name="Straight Connector 130"/>
                  <p:cNvCxnSpPr/>
                  <p:nvPr/>
                </p:nvCxnSpPr>
                <p:spPr>
                  <a:xfrm>
                    <a:off x="5562600" y="4129311"/>
                    <a:ext cx="54864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5562600" y="3824511"/>
                    <a:ext cx="54864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9" name="TextBox 128"/>
                <p:cNvSpPr txBox="1"/>
                <p:nvPr/>
              </p:nvSpPr>
              <p:spPr>
                <a:xfrm>
                  <a:off x="5611599" y="3581400"/>
                  <a:ext cx="197938" cy="333424"/>
                </a:xfrm>
                <a:prstGeom prst="rect">
                  <a:avLst/>
                </a:prstGeom>
                <a:noFill/>
              </p:spPr>
              <p:txBody>
                <a:bodyPr wrap="none" rtlCol="0">
                  <a:spAutoFit/>
                </a:bodyPr>
                <a:lstStyle/>
                <a:p>
                  <a:pPr algn="ctr" rtl="0"/>
                  <a:r>
                    <a:rPr lang="en-US" sz="900" b="1" kern="1200" dirty="0">
                      <a:solidFill>
                        <a:prstClr val="black"/>
                      </a:solidFill>
                      <a:latin typeface="Arial"/>
                      <a:ea typeface="+mn-ea"/>
                      <a:cs typeface="+mn-cs"/>
                    </a:rPr>
                    <a:t>SCEMI</a:t>
                  </a:r>
                </a:p>
              </p:txBody>
            </p:sp>
          </p:gr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dissolve">
                                      <p:cBhvr>
                                        <p:cTn id="1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Different Types Of Software</a:t>
            </a:r>
            <a:endParaRPr lang="en-GB" dirty="0"/>
          </a:p>
        </p:txBody>
      </p:sp>
      <p:grpSp>
        <p:nvGrpSpPr>
          <p:cNvPr id="2" name="Group 11"/>
          <p:cNvGrpSpPr/>
          <p:nvPr/>
        </p:nvGrpSpPr>
        <p:grpSpPr>
          <a:xfrm>
            <a:off x="685800" y="1143000"/>
            <a:ext cx="4648200" cy="4925199"/>
            <a:chOff x="685800" y="1143000"/>
            <a:chExt cx="4648200" cy="4925199"/>
          </a:xfrm>
        </p:grpSpPr>
        <p:pic>
          <p:nvPicPr>
            <p:cNvPr id="228356" name="Picture 4"/>
            <p:cNvPicPr>
              <a:picLocks noChangeAspect="1" noChangeArrowheads="1"/>
            </p:cNvPicPr>
            <p:nvPr/>
          </p:nvPicPr>
          <p:blipFill>
            <a:blip r:embed="rId3" cstate="print"/>
            <a:srcRect b="20635"/>
            <a:stretch>
              <a:fillRect/>
            </a:stretch>
          </p:blipFill>
          <p:spPr bwMode="auto">
            <a:xfrm>
              <a:off x="685800" y="1143000"/>
              <a:ext cx="4648200" cy="4572000"/>
            </a:xfrm>
            <a:prstGeom prst="rect">
              <a:avLst/>
            </a:prstGeom>
            <a:noFill/>
            <a:ln w="9525">
              <a:noFill/>
              <a:miter lim="800000"/>
              <a:headEnd/>
              <a:tailEnd/>
            </a:ln>
          </p:spPr>
        </p:pic>
        <p:sp>
          <p:nvSpPr>
            <p:cNvPr id="8" name="TextBox 7"/>
            <p:cNvSpPr txBox="1"/>
            <p:nvPr/>
          </p:nvSpPr>
          <p:spPr>
            <a:xfrm>
              <a:off x="3124200" y="5791200"/>
              <a:ext cx="2206053" cy="276999"/>
            </a:xfrm>
            <a:prstGeom prst="rect">
              <a:avLst/>
            </a:prstGeom>
            <a:noFill/>
          </p:spPr>
          <p:txBody>
            <a:bodyPr wrap="none" rtlCol="0">
              <a:spAutoFit/>
            </a:bodyPr>
            <a:lstStyle/>
            <a:p>
              <a:r>
                <a:rPr lang="en-GB" sz="1200" dirty="0" smtClean="0"/>
                <a:t>Android phone software stack</a:t>
              </a:r>
              <a:endParaRPr lang="en-GB" sz="1200" dirty="0"/>
            </a:p>
          </p:txBody>
        </p:sp>
        <p:sp>
          <p:nvSpPr>
            <p:cNvPr id="10" name="Rectangle 9"/>
            <p:cNvSpPr/>
            <p:nvPr/>
          </p:nvSpPr>
          <p:spPr>
            <a:xfrm>
              <a:off x="1419226" y="5534025"/>
              <a:ext cx="3905250" cy="295275"/>
            </a:xfrm>
            <a:prstGeom prst="rect">
              <a:avLst/>
            </a:prstGeom>
            <a:solidFill>
              <a:srgbClr val="FFC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rgbClr val="002060"/>
                  </a:solidFill>
                </a:rPr>
                <a:t>SoC Hardware</a:t>
              </a:r>
              <a:endParaRPr lang="en-GB" sz="1000" dirty="0">
                <a:solidFill>
                  <a:srgbClr val="002060"/>
                </a:solidFill>
              </a:endParaRPr>
            </a:p>
          </p:txBody>
        </p:sp>
        <p:sp>
          <p:nvSpPr>
            <p:cNvPr id="11" name="Rectangle 10"/>
            <p:cNvSpPr/>
            <p:nvPr/>
          </p:nvSpPr>
          <p:spPr>
            <a:xfrm>
              <a:off x="1447799" y="5257799"/>
              <a:ext cx="3848101" cy="257176"/>
            </a:xfrm>
            <a:prstGeom prst="rect">
              <a:avLst/>
            </a:prstGeom>
            <a:solidFill>
              <a:srgbClr val="FF7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rgbClr val="002060"/>
                  </a:solidFill>
                </a:rPr>
                <a:t>BIOS or BSP</a:t>
              </a:r>
              <a:endParaRPr lang="en-GB" sz="1000" dirty="0">
                <a:solidFill>
                  <a:srgbClr val="002060"/>
                </a:solidFill>
              </a:endParaRPr>
            </a:p>
          </p:txBody>
        </p:sp>
      </p:grpSp>
      <p:sp>
        <p:nvSpPr>
          <p:cNvPr id="15" name="Down Arrow 14"/>
          <p:cNvSpPr/>
          <p:nvPr/>
        </p:nvSpPr>
        <p:spPr>
          <a:xfrm rot="10800000">
            <a:off x="6096000" y="1143000"/>
            <a:ext cx="609600" cy="4648200"/>
          </a:xfrm>
          <a:prstGeom prst="downArrow">
            <a:avLst/>
          </a:prstGeom>
          <a:gradFill>
            <a:gsLst>
              <a:gs pos="0">
                <a:schemeClr val="accent4"/>
              </a:gs>
              <a:gs pos="35000">
                <a:schemeClr val="accent2">
                  <a:tint val="37000"/>
                  <a:satMod val="300000"/>
                </a:schemeClr>
              </a:gs>
              <a:gs pos="100000">
                <a:schemeClr val="accent2">
                  <a:tint val="15000"/>
                  <a:satMod val="350000"/>
                  <a:alpha val="0"/>
                </a:schemeClr>
              </a:gs>
            </a:gsLst>
          </a:gradFill>
          <a:ln>
            <a:noFill/>
          </a:ln>
        </p:spPr>
        <p:style>
          <a:lnRef idx="1">
            <a:schemeClr val="accent2"/>
          </a:lnRef>
          <a:fillRef idx="2">
            <a:schemeClr val="accent2"/>
          </a:fillRef>
          <a:effectRef idx="1">
            <a:schemeClr val="accent2"/>
          </a:effectRef>
          <a:fontRef idx="minor">
            <a:schemeClr val="dk1"/>
          </a:fontRef>
        </p:style>
        <p:txBody>
          <a:bodyPr vert="vert" rtlCol="0" anchor="ctr"/>
          <a:lstStyle/>
          <a:p>
            <a:pPr algn="ctr"/>
            <a:r>
              <a:rPr lang="en-GB" sz="1800" dirty="0" smtClean="0"/>
              <a:t>need more speed</a:t>
            </a:r>
            <a:endParaRPr lang="en-GB" sz="1800" dirty="0"/>
          </a:p>
        </p:txBody>
      </p:sp>
      <p:grpSp>
        <p:nvGrpSpPr>
          <p:cNvPr id="4" name="Group 25"/>
          <p:cNvGrpSpPr/>
          <p:nvPr/>
        </p:nvGrpSpPr>
        <p:grpSpPr>
          <a:xfrm>
            <a:off x="7543800" y="1143000"/>
            <a:ext cx="1313629" cy="1115199"/>
            <a:chOff x="7467600" y="1143000"/>
            <a:chExt cx="1313629" cy="1115199"/>
          </a:xfrm>
        </p:grpSpPr>
        <p:pic>
          <p:nvPicPr>
            <p:cNvPr id="16" name="Picture 9" descr="VPMP_block"/>
            <p:cNvPicPr>
              <a:picLocks noChangeAspect="1" noChangeArrowheads="1"/>
            </p:cNvPicPr>
            <p:nvPr/>
          </p:nvPicPr>
          <p:blipFill>
            <a:blip r:embed="rId4" cstate="print"/>
            <a:srcRect/>
            <a:stretch>
              <a:fillRect/>
            </a:stretch>
          </p:blipFill>
          <p:spPr bwMode="auto">
            <a:xfrm>
              <a:off x="7585223" y="1143000"/>
              <a:ext cx="1066026" cy="838201"/>
            </a:xfrm>
            <a:prstGeom prst="rect">
              <a:avLst/>
            </a:prstGeom>
            <a:noFill/>
            <a:ln w="12700">
              <a:solidFill>
                <a:schemeClr val="tx1"/>
              </a:solidFill>
              <a:miter lim="800000"/>
              <a:headEnd/>
              <a:tailEnd/>
            </a:ln>
            <a:effectLst>
              <a:outerShdw blurRad="50800" dist="50800" dir="2760000" algn="ctr" rotWithShape="0">
                <a:schemeClr val="accent1"/>
              </a:outerShdw>
            </a:effectLst>
          </p:spPr>
        </p:pic>
        <p:sp>
          <p:nvSpPr>
            <p:cNvPr id="17" name="TextBox 16"/>
            <p:cNvSpPr txBox="1"/>
            <p:nvPr/>
          </p:nvSpPr>
          <p:spPr>
            <a:xfrm>
              <a:off x="7467600" y="1981200"/>
              <a:ext cx="1313629" cy="276999"/>
            </a:xfrm>
            <a:prstGeom prst="rect">
              <a:avLst/>
            </a:prstGeom>
            <a:noFill/>
          </p:spPr>
          <p:txBody>
            <a:bodyPr wrap="none" rtlCol="0">
              <a:spAutoFit/>
            </a:bodyPr>
            <a:lstStyle/>
            <a:p>
              <a:r>
                <a:rPr lang="en-GB" sz="1200" dirty="0" smtClean="0"/>
                <a:t>Virtual Modelling</a:t>
              </a:r>
              <a:endParaRPr lang="en-GB" sz="1200" dirty="0"/>
            </a:p>
          </p:txBody>
        </p:sp>
      </p:grpSp>
      <p:grpSp>
        <p:nvGrpSpPr>
          <p:cNvPr id="5" name="Group 28"/>
          <p:cNvGrpSpPr/>
          <p:nvPr/>
        </p:nvGrpSpPr>
        <p:grpSpPr>
          <a:xfrm>
            <a:off x="6629400" y="2971800"/>
            <a:ext cx="2240220" cy="1010404"/>
            <a:chOff x="6629400" y="2971800"/>
            <a:chExt cx="2240220" cy="1010404"/>
          </a:xfrm>
        </p:grpSpPr>
        <p:pic>
          <p:nvPicPr>
            <p:cNvPr id="18" name="Picture 9" descr="Chipit-iso-1"/>
            <p:cNvPicPr>
              <a:picLocks noChangeAspect="1" noChangeArrowheads="1"/>
            </p:cNvPicPr>
            <p:nvPr/>
          </p:nvPicPr>
          <p:blipFill>
            <a:blip r:embed="rId5" cstate="print">
              <a:clrChange>
                <a:clrFrom>
                  <a:srgbClr val="FFFFFF"/>
                </a:clrFrom>
                <a:clrTo>
                  <a:srgbClr val="FFFFFF">
                    <a:alpha val="0"/>
                  </a:srgbClr>
                </a:clrTo>
              </a:clrChange>
              <a:lum/>
            </a:blip>
            <a:srcRect/>
            <a:stretch>
              <a:fillRect/>
            </a:stretch>
          </p:blipFill>
          <p:spPr bwMode="auto">
            <a:xfrm>
              <a:off x="6629400" y="3124200"/>
              <a:ext cx="1142636" cy="858004"/>
            </a:xfrm>
            <a:prstGeom prst="rect">
              <a:avLst/>
            </a:prstGeom>
            <a:noFill/>
            <a:ln w="9525">
              <a:noFill/>
              <a:miter lim="800000"/>
              <a:headEnd/>
              <a:tailEnd/>
            </a:ln>
          </p:spPr>
        </p:pic>
        <p:pic>
          <p:nvPicPr>
            <p:cNvPr id="19" name="Picture 19" descr="haps-54_1_400"/>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7772400" y="3276600"/>
              <a:ext cx="1097220" cy="622160"/>
            </a:xfrm>
            <a:prstGeom prst="rect">
              <a:avLst/>
            </a:prstGeom>
            <a:noFill/>
            <a:ln w="9525">
              <a:noFill/>
              <a:miter lim="800000"/>
              <a:headEnd/>
              <a:tailEnd/>
            </a:ln>
          </p:spPr>
        </p:pic>
        <p:sp>
          <p:nvSpPr>
            <p:cNvPr id="21" name="TextBox 20"/>
            <p:cNvSpPr txBox="1"/>
            <p:nvPr/>
          </p:nvSpPr>
          <p:spPr>
            <a:xfrm>
              <a:off x="7848600" y="2971800"/>
              <a:ext cx="960519" cy="276999"/>
            </a:xfrm>
            <a:prstGeom prst="rect">
              <a:avLst/>
            </a:prstGeom>
            <a:noFill/>
          </p:spPr>
          <p:txBody>
            <a:bodyPr wrap="none" rtlCol="0">
              <a:spAutoFit/>
            </a:bodyPr>
            <a:lstStyle/>
            <a:p>
              <a:r>
                <a:rPr lang="en-GB" sz="1200" dirty="0" smtClean="0"/>
                <a:t>Prototyping</a:t>
              </a:r>
              <a:endParaRPr lang="en-GB" sz="1200" dirty="0"/>
            </a:p>
          </p:txBody>
        </p:sp>
      </p:grpSp>
      <p:grpSp>
        <p:nvGrpSpPr>
          <p:cNvPr id="6" name="Group 26"/>
          <p:cNvGrpSpPr/>
          <p:nvPr/>
        </p:nvGrpSpPr>
        <p:grpSpPr>
          <a:xfrm>
            <a:off x="7788728" y="4876800"/>
            <a:ext cx="1202871" cy="1295400"/>
            <a:chOff x="7788728" y="4876800"/>
            <a:chExt cx="1202871" cy="1295400"/>
          </a:xfrm>
        </p:grpSpPr>
        <p:sp>
          <p:nvSpPr>
            <p:cNvPr id="23" name="TextBox 22"/>
            <p:cNvSpPr txBox="1"/>
            <p:nvPr/>
          </p:nvSpPr>
          <p:spPr>
            <a:xfrm>
              <a:off x="8001000" y="4876800"/>
              <a:ext cx="899605" cy="276999"/>
            </a:xfrm>
            <a:prstGeom prst="rect">
              <a:avLst/>
            </a:prstGeom>
            <a:noFill/>
          </p:spPr>
          <p:txBody>
            <a:bodyPr wrap="none" rtlCol="0">
              <a:spAutoFit/>
            </a:bodyPr>
            <a:lstStyle/>
            <a:p>
              <a:r>
                <a:rPr lang="en-GB" sz="1200" dirty="0" smtClean="0"/>
                <a:t>Simulation</a:t>
              </a:r>
              <a:endParaRPr lang="en-GB" sz="1200" dirty="0"/>
            </a:p>
          </p:txBody>
        </p:sp>
        <p:pic>
          <p:nvPicPr>
            <p:cNvPr id="24" name="Picture 4" descr="dve_waves_2"/>
            <p:cNvPicPr>
              <a:picLocks noChangeAspect="1" noChangeArrowheads="1"/>
            </p:cNvPicPr>
            <p:nvPr/>
          </p:nvPicPr>
          <p:blipFill>
            <a:blip r:embed="rId7" cstate="print"/>
            <a:srcRect/>
            <a:stretch>
              <a:fillRect/>
            </a:stretch>
          </p:blipFill>
          <p:spPr bwMode="auto">
            <a:xfrm>
              <a:off x="7788728" y="5181600"/>
              <a:ext cx="1202871" cy="990600"/>
            </a:xfrm>
            <a:prstGeom prst="rect">
              <a:avLst/>
            </a:prstGeom>
            <a:noFill/>
          </p:spPr>
        </p:pic>
      </p:grpSp>
      <p:grpSp>
        <p:nvGrpSpPr>
          <p:cNvPr id="7" name="Group 27"/>
          <p:cNvGrpSpPr/>
          <p:nvPr/>
        </p:nvGrpSpPr>
        <p:grpSpPr>
          <a:xfrm>
            <a:off x="6629400" y="4876800"/>
            <a:ext cx="1027289" cy="1295400"/>
            <a:chOff x="6629400" y="4876800"/>
            <a:chExt cx="1027289" cy="1295400"/>
          </a:xfrm>
        </p:grpSpPr>
        <p:pic>
          <p:nvPicPr>
            <p:cNvPr id="22" name="Picture 2"/>
            <p:cNvPicPr>
              <a:picLocks noChangeAspect="1" noChangeArrowheads="1"/>
            </p:cNvPicPr>
            <p:nvPr/>
          </p:nvPicPr>
          <p:blipFill>
            <a:blip r:embed="rId8" cstate="print"/>
            <a:srcRect l="77035" t="45305" r="9954" b="28689"/>
            <a:stretch>
              <a:fillRect/>
            </a:stretch>
          </p:blipFill>
          <p:spPr bwMode="auto">
            <a:xfrm>
              <a:off x="6629400" y="5105400"/>
              <a:ext cx="1027289" cy="1066800"/>
            </a:xfrm>
            <a:prstGeom prst="rect">
              <a:avLst/>
            </a:prstGeom>
            <a:noFill/>
            <a:ln w="9525">
              <a:noFill/>
              <a:miter lim="800000"/>
              <a:headEnd/>
              <a:tailEnd/>
            </a:ln>
          </p:spPr>
        </p:pic>
        <p:sp>
          <p:nvSpPr>
            <p:cNvPr id="25" name="TextBox 24"/>
            <p:cNvSpPr txBox="1"/>
            <p:nvPr/>
          </p:nvSpPr>
          <p:spPr>
            <a:xfrm>
              <a:off x="6705600" y="4876800"/>
              <a:ext cx="865943" cy="276999"/>
            </a:xfrm>
            <a:prstGeom prst="rect">
              <a:avLst/>
            </a:prstGeom>
            <a:noFill/>
          </p:spPr>
          <p:txBody>
            <a:bodyPr wrap="none" rtlCol="0">
              <a:spAutoFit/>
            </a:bodyPr>
            <a:lstStyle/>
            <a:p>
              <a:r>
                <a:rPr lang="en-GB" sz="1200" dirty="0" smtClean="0"/>
                <a:t>Emulation</a:t>
              </a:r>
              <a:endParaRPr lang="en-GB" sz="1200" dirty="0"/>
            </a:p>
          </p:txBody>
        </p:sp>
      </p:grpSp>
      <p:sp>
        <p:nvSpPr>
          <p:cNvPr id="30" name="Up-Down Arrow 29"/>
          <p:cNvSpPr/>
          <p:nvPr/>
        </p:nvSpPr>
        <p:spPr>
          <a:xfrm>
            <a:off x="5486400" y="2743200"/>
            <a:ext cx="685800" cy="3048000"/>
          </a:xfrm>
          <a:prstGeom prst="up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sz="1800" dirty="0" smtClean="0"/>
              <a:t>Needs Cycle-accuracy</a:t>
            </a:r>
            <a:endParaRPr lang="en-GB"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3"/>
          <p:cNvGrpSpPr/>
          <p:nvPr/>
        </p:nvGrpSpPr>
        <p:grpSpPr>
          <a:xfrm>
            <a:off x="4038600" y="1524000"/>
            <a:ext cx="3505200" cy="4623375"/>
            <a:chOff x="4038600" y="1524000"/>
            <a:chExt cx="3581400" cy="4623375"/>
          </a:xfrm>
        </p:grpSpPr>
        <p:sp>
          <p:nvSpPr>
            <p:cNvPr id="16" name="Rectangle 15"/>
            <p:cNvSpPr/>
            <p:nvPr/>
          </p:nvSpPr>
          <p:spPr>
            <a:xfrm>
              <a:off x="4038600" y="1524000"/>
              <a:ext cx="3581400" cy="381000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0" name="TextBox 19"/>
            <p:cNvSpPr txBox="1"/>
            <p:nvPr/>
          </p:nvSpPr>
          <p:spPr>
            <a:xfrm>
              <a:off x="4817165" y="5562600"/>
              <a:ext cx="2335696" cy="58477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1600" dirty="0" smtClean="0">
                  <a:solidFill>
                    <a:schemeClr val="bg2"/>
                  </a:solidFill>
                </a:rPr>
                <a:t>FPGA-based </a:t>
              </a:r>
              <a:br>
                <a:rPr lang="en-US" sz="1600" dirty="0" smtClean="0">
                  <a:solidFill>
                    <a:schemeClr val="bg2"/>
                  </a:solidFill>
                </a:rPr>
              </a:br>
              <a:r>
                <a:rPr lang="en-US" sz="1600" dirty="0" smtClean="0">
                  <a:solidFill>
                    <a:schemeClr val="bg2"/>
                  </a:solidFill>
                </a:rPr>
                <a:t>Prototyping</a:t>
              </a:r>
              <a:endParaRPr lang="en-US" sz="1600" dirty="0">
                <a:solidFill>
                  <a:schemeClr val="bg2"/>
                </a:solidFill>
              </a:endParaRPr>
            </a:p>
          </p:txBody>
        </p:sp>
      </p:grpSp>
      <p:grpSp>
        <p:nvGrpSpPr>
          <p:cNvPr id="4" name="Group 22"/>
          <p:cNvGrpSpPr/>
          <p:nvPr/>
        </p:nvGrpSpPr>
        <p:grpSpPr>
          <a:xfrm>
            <a:off x="1981200" y="1524000"/>
            <a:ext cx="2057400" cy="4623375"/>
            <a:chOff x="1981200" y="1524000"/>
            <a:chExt cx="2057400" cy="4623375"/>
          </a:xfrm>
        </p:grpSpPr>
        <p:sp>
          <p:nvSpPr>
            <p:cNvPr id="15" name="Rectangle 14"/>
            <p:cNvSpPr/>
            <p:nvPr/>
          </p:nvSpPr>
          <p:spPr>
            <a:xfrm>
              <a:off x="1981200" y="1524000"/>
              <a:ext cx="2057400" cy="38100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9" name="TextBox 18"/>
            <p:cNvSpPr txBox="1"/>
            <p:nvPr/>
          </p:nvSpPr>
          <p:spPr>
            <a:xfrm>
              <a:off x="2362200" y="5562600"/>
              <a:ext cx="1369286" cy="584775"/>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pPr algn="ctr"/>
              <a:r>
                <a:rPr lang="en-US" sz="1600" dirty="0" smtClean="0">
                  <a:solidFill>
                    <a:schemeClr val="bg2"/>
                  </a:solidFill>
                </a:rPr>
                <a:t>Acceleration/</a:t>
              </a:r>
              <a:br>
                <a:rPr lang="en-US" sz="1600" dirty="0" smtClean="0">
                  <a:solidFill>
                    <a:schemeClr val="bg2"/>
                  </a:solidFill>
                </a:rPr>
              </a:br>
              <a:r>
                <a:rPr lang="en-US" sz="1600" dirty="0" smtClean="0">
                  <a:solidFill>
                    <a:schemeClr val="bg2"/>
                  </a:solidFill>
                </a:rPr>
                <a:t>Emulation</a:t>
              </a:r>
              <a:endParaRPr lang="en-US" sz="1600" dirty="0">
                <a:solidFill>
                  <a:schemeClr val="bg2"/>
                </a:solidFill>
              </a:endParaRPr>
            </a:p>
          </p:txBody>
        </p:sp>
      </p:grpSp>
      <p:grpSp>
        <p:nvGrpSpPr>
          <p:cNvPr id="7" name="Group 17"/>
          <p:cNvGrpSpPr/>
          <p:nvPr/>
        </p:nvGrpSpPr>
        <p:grpSpPr>
          <a:xfrm>
            <a:off x="685800" y="1524000"/>
            <a:ext cx="1295400" cy="4592598"/>
            <a:chOff x="685800" y="1524000"/>
            <a:chExt cx="1295400" cy="4592598"/>
          </a:xfrm>
        </p:grpSpPr>
        <p:sp>
          <p:nvSpPr>
            <p:cNvPr id="14" name="Rectangle 13"/>
            <p:cNvSpPr/>
            <p:nvPr/>
          </p:nvSpPr>
          <p:spPr>
            <a:xfrm>
              <a:off x="685800" y="1524000"/>
              <a:ext cx="1295400" cy="3810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685800" y="5562600"/>
              <a:ext cx="1295400" cy="553998"/>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sz="1600" dirty="0" smtClean="0">
                  <a:solidFill>
                    <a:schemeClr val="bg2"/>
                  </a:solidFill>
                </a:rPr>
                <a:t>Simulation</a:t>
              </a:r>
            </a:p>
            <a:p>
              <a:pPr algn="ctr"/>
              <a:endParaRPr lang="en-US" sz="1400" dirty="0">
                <a:solidFill>
                  <a:schemeClr val="bg2"/>
                </a:solidFill>
              </a:endParaRPr>
            </a:p>
          </p:txBody>
        </p:sp>
      </p:grpSp>
      <p:graphicFrame>
        <p:nvGraphicFramePr>
          <p:cNvPr id="12" name="Content Placeholder 11"/>
          <p:cNvGraphicFramePr>
            <a:graphicFrameLocks noGrp="1"/>
          </p:cNvGraphicFramePr>
          <p:nvPr>
            <p:ph idx="1"/>
          </p:nvPr>
        </p:nvGraphicFramePr>
        <p:xfrm>
          <a:off x="228600" y="1189037"/>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ormAutofit/>
          </a:bodyPr>
          <a:lstStyle/>
          <a:p>
            <a:r>
              <a:rPr lang="en-US" dirty="0" smtClean="0"/>
              <a:t>Usage changes as project matures</a:t>
            </a:r>
            <a:endParaRPr lang="en-US" i="1" dirty="0">
              <a:solidFill>
                <a:schemeClr val="accent1"/>
              </a:solidFill>
            </a:endParaRPr>
          </a:p>
        </p:txBody>
      </p:sp>
      <p:grpSp>
        <p:nvGrpSpPr>
          <p:cNvPr id="8" name="Group 16"/>
          <p:cNvGrpSpPr/>
          <p:nvPr/>
        </p:nvGrpSpPr>
        <p:grpSpPr>
          <a:xfrm>
            <a:off x="457995" y="4596825"/>
            <a:ext cx="8338842" cy="738763"/>
            <a:chOff x="457995" y="4596825"/>
            <a:chExt cx="8338842" cy="738763"/>
          </a:xfrm>
        </p:grpSpPr>
        <p:sp>
          <p:nvSpPr>
            <p:cNvPr id="5" name="Rectangle 49"/>
            <p:cNvSpPr>
              <a:spLocks noChangeArrowheads="1"/>
            </p:cNvSpPr>
            <p:nvPr/>
          </p:nvSpPr>
          <p:spPr bwMode="auto">
            <a:xfrm>
              <a:off x="7714489" y="4596825"/>
              <a:ext cx="1082348" cy="646331"/>
            </a:xfrm>
            <a:prstGeom prst="rect">
              <a:avLst/>
            </a:prstGeom>
            <a:noFill/>
            <a:ln w="9525">
              <a:noFill/>
              <a:miter lim="800000"/>
              <a:headEnd/>
              <a:tailEnd/>
            </a:ln>
          </p:spPr>
          <p:txBody>
            <a:bodyPr wrap="none">
              <a:spAutoFit/>
            </a:bodyPr>
            <a:lstStyle/>
            <a:p>
              <a:pPr algn="ctr"/>
              <a:r>
                <a:rPr lang="de-DE" sz="1800" b="1" dirty="0" smtClean="0">
                  <a:solidFill>
                    <a:schemeClr val="tx2"/>
                  </a:solidFill>
                </a:rPr>
                <a:t>RTL</a:t>
              </a:r>
            </a:p>
            <a:p>
              <a:pPr algn="ctr"/>
              <a:r>
                <a:rPr lang="de-DE" sz="1800" b="1" dirty="0" smtClean="0">
                  <a:solidFill>
                    <a:schemeClr val="tx2"/>
                  </a:solidFill>
                </a:rPr>
                <a:t>Maturity</a:t>
              </a:r>
              <a:endParaRPr lang="de-DE" sz="1800" b="1" dirty="0">
                <a:solidFill>
                  <a:schemeClr val="tx2"/>
                </a:solidFill>
              </a:endParaRPr>
            </a:p>
          </p:txBody>
        </p:sp>
        <p:cxnSp>
          <p:nvCxnSpPr>
            <p:cNvPr id="6" name="Straight Connector 5"/>
            <p:cNvCxnSpPr/>
            <p:nvPr/>
          </p:nvCxnSpPr>
          <p:spPr>
            <a:xfrm>
              <a:off x="457995" y="5334000"/>
              <a:ext cx="8076405" cy="1588"/>
            </a:xfrm>
            <a:prstGeom prst="line">
              <a:avLst/>
            </a:prstGeom>
            <a:ln w="76200">
              <a:tailEnd type="triangle"/>
            </a:ln>
          </p:spPr>
          <p:style>
            <a:lnRef idx="3">
              <a:schemeClr val="dk1"/>
            </a:lnRef>
            <a:fillRef idx="0">
              <a:schemeClr val="dk1"/>
            </a:fillRef>
            <a:effectRef idx="2">
              <a:schemeClr val="dk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4525963"/>
          </a:xfrm>
        </p:spPr>
        <p:txBody>
          <a:bodyPr>
            <a:normAutofit/>
          </a:bodyPr>
          <a:lstStyle/>
          <a:p>
            <a:r>
              <a:rPr lang="en-GB" sz="2400" dirty="0" smtClean="0"/>
              <a:t>Large, high-performance FPGAs</a:t>
            </a:r>
          </a:p>
          <a:p>
            <a:pPr lvl="1"/>
            <a:r>
              <a:rPr lang="en-GB" sz="2000" dirty="0" smtClean="0"/>
              <a:t>Xilinx</a:t>
            </a:r>
            <a:r>
              <a:rPr lang="en-GB" sz="1600" baseline="30000" dirty="0" smtClean="0"/>
              <a:t>®</a:t>
            </a:r>
            <a:r>
              <a:rPr lang="en-GB" sz="2000" dirty="0" smtClean="0"/>
              <a:t> Virtex</a:t>
            </a:r>
            <a:r>
              <a:rPr lang="en-GB" sz="1600" baseline="30000" dirty="0" smtClean="0"/>
              <a:t>®</a:t>
            </a:r>
            <a:r>
              <a:rPr lang="en-GB" sz="2000" dirty="0" smtClean="0"/>
              <a:t>-6 LX760 is excellent for prototyping</a:t>
            </a:r>
          </a:p>
          <a:p>
            <a:pPr lvl="1"/>
            <a:r>
              <a:rPr lang="en-GB" sz="2000" dirty="0" smtClean="0"/>
              <a:t>Synopsys has designed LX760 into all new platforms	</a:t>
            </a:r>
          </a:p>
          <a:p>
            <a:r>
              <a:rPr lang="en-GB" sz="2400" dirty="0" smtClean="0"/>
              <a:t>Reliable commercial prototyping hardware platforms</a:t>
            </a:r>
          </a:p>
          <a:p>
            <a:r>
              <a:rPr lang="en-GB" sz="2400" dirty="0" smtClean="0"/>
              <a:t>Powerful software tools</a:t>
            </a:r>
          </a:p>
          <a:p>
            <a:pPr lvl="1"/>
            <a:r>
              <a:rPr lang="en-GB" sz="2000" dirty="0" smtClean="0"/>
              <a:t>Partitioning with high-speed serial TDM interconnect</a:t>
            </a:r>
          </a:p>
          <a:p>
            <a:pPr lvl="1"/>
            <a:r>
              <a:rPr lang="en-GB" sz="2000" dirty="0" smtClean="0"/>
              <a:t>Incremental and parallel implementation</a:t>
            </a:r>
          </a:p>
          <a:p>
            <a:pPr lvl="1"/>
            <a:r>
              <a:rPr lang="en-GB" sz="2000" dirty="0" smtClean="0"/>
              <a:t>High debug visibility</a:t>
            </a:r>
          </a:p>
        </p:txBody>
      </p:sp>
      <p:sp>
        <p:nvSpPr>
          <p:cNvPr id="3" name="Title 2"/>
          <p:cNvSpPr>
            <a:spLocks noGrp="1"/>
          </p:cNvSpPr>
          <p:nvPr>
            <p:ph type="title"/>
          </p:nvPr>
        </p:nvSpPr>
        <p:spPr/>
        <p:txBody>
          <a:bodyPr>
            <a:normAutofit/>
          </a:bodyPr>
          <a:lstStyle/>
          <a:p>
            <a:r>
              <a:rPr lang="en-GB" sz="2800" dirty="0" smtClean="0"/>
              <a:t>There has never been a better time to prototype</a:t>
            </a:r>
            <a:endParaRPr lang="en-GB" sz="2800" dirty="0"/>
          </a:p>
        </p:txBody>
      </p:sp>
      <p:pic>
        <p:nvPicPr>
          <p:cNvPr id="6" name="Picture 5" descr="haps-64_1.JPG"/>
          <p:cNvPicPr>
            <a:picLocks noChangeAspect="1"/>
          </p:cNvPicPr>
          <p:nvPr/>
        </p:nvPicPr>
        <p:blipFill>
          <a:blip r:embed="rId2" cstate="print"/>
          <a:stretch>
            <a:fillRect/>
          </a:stretch>
        </p:blipFill>
        <p:spPr>
          <a:xfrm>
            <a:off x="3581400" y="4495800"/>
            <a:ext cx="2246629" cy="1524000"/>
          </a:xfrm>
          <a:prstGeom prst="rect">
            <a:avLst/>
          </a:prstGeom>
        </p:spPr>
      </p:pic>
      <p:grpSp>
        <p:nvGrpSpPr>
          <p:cNvPr id="4" name="Group 12"/>
          <p:cNvGrpSpPr/>
          <p:nvPr/>
        </p:nvGrpSpPr>
        <p:grpSpPr>
          <a:xfrm>
            <a:off x="6324600" y="3810000"/>
            <a:ext cx="1905000" cy="2188429"/>
            <a:chOff x="7595235" y="3886200"/>
            <a:chExt cx="1447800" cy="1959829"/>
          </a:xfrm>
        </p:grpSpPr>
        <p:pic>
          <p:nvPicPr>
            <p:cNvPr id="11" name="Picture 10"/>
            <p:cNvPicPr/>
            <p:nvPr/>
          </p:nvPicPr>
          <p:blipFill>
            <a:blip r:embed="rId3" cstate="screen"/>
            <a:srcRect/>
            <a:stretch>
              <a:fillRect/>
            </a:stretch>
          </p:blipFill>
          <p:spPr bwMode="auto">
            <a:xfrm>
              <a:off x="7595235" y="3886200"/>
              <a:ext cx="1285875" cy="1097639"/>
            </a:xfrm>
            <a:prstGeom prst="rect">
              <a:avLst/>
            </a:prstGeom>
            <a:noFill/>
            <a:ln w="9525">
              <a:noFill/>
              <a:miter lim="800000"/>
              <a:headEnd/>
              <a:tailEnd/>
            </a:ln>
          </p:spPr>
        </p:pic>
        <p:pic>
          <p:nvPicPr>
            <p:cNvPr id="8" name="Picture 7" descr="certify screenshot.PNG"/>
            <p:cNvPicPr/>
            <p:nvPr/>
          </p:nvPicPr>
          <p:blipFill>
            <a:blip r:embed="rId4" cstate="screen"/>
            <a:stretch>
              <a:fillRect/>
            </a:stretch>
          </p:blipFill>
          <p:spPr>
            <a:xfrm>
              <a:off x="7772400" y="4648200"/>
              <a:ext cx="1270635" cy="1197829"/>
            </a:xfrm>
            <a:prstGeom prst="rect">
              <a:avLst/>
            </a:prstGeom>
          </p:spPr>
        </p:pic>
      </p:grpSp>
      <p:pic>
        <p:nvPicPr>
          <p:cNvPr id="21506" name="Picture 2" descr="http://eecatalog.com/dsp/files/2010/09/pg_34.jpg"/>
          <p:cNvPicPr>
            <a:picLocks noChangeAspect="1" noChangeArrowheads="1"/>
          </p:cNvPicPr>
          <p:nvPr/>
        </p:nvPicPr>
        <p:blipFill>
          <a:blip r:embed="rId5" cstate="print"/>
          <a:srcRect/>
          <a:stretch>
            <a:fillRect/>
          </a:stretch>
        </p:blipFill>
        <p:spPr bwMode="auto">
          <a:xfrm>
            <a:off x="1676400" y="4572000"/>
            <a:ext cx="1295400" cy="12565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50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752600" y="1066800"/>
          <a:ext cx="57912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a:xfrm>
            <a:off x="228600" y="0"/>
            <a:ext cx="7620000" cy="1143000"/>
          </a:xfrm>
        </p:spPr>
        <p:txBody>
          <a:bodyPr/>
          <a:lstStyle/>
          <a:p>
            <a:pPr lvl="0"/>
            <a:r>
              <a:rPr lang="en-GB" sz="3200" dirty="0" smtClean="0"/>
              <a:t>FPGA Prototypes Will Significantly . . .</a:t>
            </a:r>
            <a:endParaRPr lang="en-GB" sz="3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FPMMbookImage-3D.jpg"/>
          <p:cNvPicPr>
            <a:picLocks noChangeAspect="1"/>
          </p:cNvPicPr>
          <p:nvPr/>
        </p:nvPicPr>
        <p:blipFill>
          <a:blip r:embed="rId3" cstate="print"/>
          <a:stretch>
            <a:fillRect/>
          </a:stretch>
        </p:blipFill>
        <p:spPr>
          <a:xfrm>
            <a:off x="467544" y="3140968"/>
            <a:ext cx="2709296" cy="2576118"/>
          </a:xfrm>
          <a:prstGeom prst="rect">
            <a:avLst/>
          </a:prstGeom>
        </p:spPr>
      </p:pic>
      <p:sp>
        <p:nvSpPr>
          <p:cNvPr id="50" name="Rectangle 19"/>
          <p:cNvSpPr>
            <a:spLocks noChangeArrowheads="1"/>
          </p:cNvSpPr>
          <p:nvPr/>
        </p:nvSpPr>
        <p:spPr bwMode="auto">
          <a:xfrm>
            <a:off x="155575" y="107950"/>
            <a:ext cx="8226425" cy="882650"/>
          </a:xfrm>
          <a:prstGeom prst="rect">
            <a:avLst/>
          </a:prstGeom>
          <a:noFill/>
          <a:ln w="9525" algn="ctr">
            <a:noFill/>
            <a:miter lim="800000"/>
            <a:headEnd/>
            <a:tailEnd/>
          </a:ln>
          <a:effectLst/>
        </p:spPr>
        <p:txBody>
          <a:bodyPr anchor="ctr"/>
          <a:lstStyle/>
          <a:p>
            <a:endParaRPr lang="en-US" sz="2800" b="1" i="1" u="none" dirty="0" smtClean="0">
              <a:cs typeface="Arial" charset="0"/>
            </a:endParaRPr>
          </a:p>
        </p:txBody>
      </p:sp>
      <p:sp>
        <p:nvSpPr>
          <p:cNvPr id="84" name="Content Placeholder 83"/>
          <p:cNvSpPr>
            <a:spLocks noGrp="1"/>
          </p:cNvSpPr>
          <p:nvPr>
            <p:ph idx="1"/>
          </p:nvPr>
        </p:nvSpPr>
        <p:spPr>
          <a:xfrm>
            <a:off x="395536" y="1340768"/>
            <a:ext cx="8153400" cy="1676400"/>
          </a:xfrm>
        </p:spPr>
        <p:txBody>
          <a:bodyPr>
            <a:normAutofit lnSpcReduction="10000"/>
          </a:bodyPr>
          <a:lstStyle/>
          <a:p>
            <a:pPr>
              <a:buNone/>
            </a:pPr>
            <a:r>
              <a:rPr lang="en-GB" sz="2400" i="1" dirty="0" smtClean="0"/>
              <a:t>“Best Practice in Design-for-Prototyping”</a:t>
            </a:r>
          </a:p>
          <a:p>
            <a:pPr>
              <a:buNone/>
            </a:pPr>
            <a:endParaRPr lang="en-GB" sz="2400" i="1" dirty="0" smtClean="0"/>
          </a:p>
          <a:p>
            <a:pPr lvl="1">
              <a:buNone/>
            </a:pPr>
            <a:r>
              <a:rPr lang="en-GB" sz="2200" dirty="0" smtClean="0"/>
              <a:t>Collaboration between Synopsys and Xilinx</a:t>
            </a:r>
          </a:p>
          <a:p>
            <a:pPr lvl="1">
              <a:buNone/>
            </a:pPr>
            <a:r>
              <a:rPr lang="en-GB" sz="2200" dirty="0" smtClean="0"/>
              <a:t>with many other user contributions</a:t>
            </a:r>
            <a:endParaRPr lang="en-GB" sz="2000" dirty="0"/>
          </a:p>
        </p:txBody>
      </p:sp>
      <p:sp>
        <p:nvSpPr>
          <p:cNvPr id="83" name="Title 82"/>
          <p:cNvSpPr>
            <a:spLocks noGrp="1"/>
          </p:cNvSpPr>
          <p:nvPr>
            <p:ph type="title"/>
          </p:nvPr>
        </p:nvSpPr>
        <p:spPr/>
        <p:txBody>
          <a:bodyPr>
            <a:normAutofit fontScale="90000"/>
          </a:bodyPr>
          <a:lstStyle/>
          <a:p>
            <a:r>
              <a:rPr lang="en-GB" dirty="0" smtClean="0">
                <a:solidFill>
                  <a:schemeClr val="tx1">
                    <a:lumMod val="95000"/>
                    <a:lumOff val="5000"/>
                  </a:schemeClr>
                </a:solidFill>
                <a:cs typeface="Arial" charset="0"/>
              </a:rPr>
              <a:t>The FPMM</a:t>
            </a:r>
            <a:br>
              <a:rPr lang="en-GB" dirty="0" smtClean="0">
                <a:solidFill>
                  <a:schemeClr val="tx1">
                    <a:lumMod val="95000"/>
                    <a:lumOff val="5000"/>
                  </a:schemeClr>
                </a:solidFill>
                <a:cs typeface="Arial" charset="0"/>
              </a:rPr>
            </a:br>
            <a:r>
              <a:rPr lang="en-US" sz="2800" i="1" dirty="0" smtClean="0">
                <a:solidFill>
                  <a:schemeClr val="accent1"/>
                </a:solidFill>
                <a:cs typeface="Arial" charset="0"/>
              </a:rPr>
              <a:t>The FPGA-based Prototyping Methodology </a:t>
            </a:r>
            <a:r>
              <a:rPr lang="en-GB" sz="2800" i="1" dirty="0" smtClean="0">
                <a:solidFill>
                  <a:schemeClr val="accent1"/>
                </a:solidFill>
                <a:cs typeface="Arial" charset="0"/>
              </a:rPr>
              <a:t>Manual </a:t>
            </a:r>
          </a:p>
        </p:txBody>
      </p:sp>
      <p:grpSp>
        <p:nvGrpSpPr>
          <p:cNvPr id="2" name="Group 13"/>
          <p:cNvGrpSpPr/>
          <p:nvPr/>
        </p:nvGrpSpPr>
        <p:grpSpPr>
          <a:xfrm>
            <a:off x="3131840" y="3068960"/>
            <a:ext cx="1125860" cy="2030432"/>
            <a:chOff x="3201327" y="1911610"/>
            <a:chExt cx="1371023" cy="2691267"/>
          </a:xfrm>
        </p:grpSpPr>
        <p:pic>
          <p:nvPicPr>
            <p:cNvPr id="12" name="Picture 2"/>
            <p:cNvPicPr>
              <a:picLocks noChangeAspect="1" noChangeArrowheads="1"/>
            </p:cNvPicPr>
            <p:nvPr/>
          </p:nvPicPr>
          <p:blipFill>
            <a:blip r:embed="rId4" cstate="print"/>
            <a:srcRect/>
            <a:stretch>
              <a:fillRect/>
            </a:stretch>
          </p:blipFill>
          <p:spPr bwMode="auto">
            <a:xfrm rot="21380124">
              <a:off x="3201327" y="1911610"/>
              <a:ext cx="1371023" cy="2691267"/>
            </a:xfrm>
            <a:prstGeom prst="rect">
              <a:avLst/>
            </a:prstGeom>
            <a:solidFill>
              <a:schemeClr val="bg2"/>
            </a:solidFill>
            <a:ln w="9525">
              <a:noFill/>
              <a:miter lim="800000"/>
              <a:headEnd/>
              <a:tailEnd/>
            </a:ln>
          </p:spPr>
        </p:pic>
        <p:pic>
          <p:nvPicPr>
            <p:cNvPr id="13" name="Picture 12"/>
            <p:cNvPicPr>
              <a:picLocks noChangeAspect="1" noChangeArrowheads="1"/>
            </p:cNvPicPr>
            <p:nvPr/>
          </p:nvPicPr>
          <p:blipFill>
            <a:blip r:embed="rId5" cstate="print"/>
            <a:srcRect/>
            <a:stretch>
              <a:fillRect/>
            </a:stretch>
          </p:blipFill>
          <p:spPr bwMode="auto">
            <a:xfrm>
              <a:off x="3255598" y="2133600"/>
              <a:ext cx="1316402"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RightFacing" fov="3600000">
                <a:rot lat="324354" lon="18945008" rev="210643"/>
              </a:camera>
              <a:lightRig rig="threePt" dir="t"/>
            </a:scene3d>
          </p:spPr>
        </p:pic>
      </p:grpSp>
      <p:pic>
        <p:nvPicPr>
          <p:cNvPr id="14" name="Picture 13"/>
          <p:cNvPicPr>
            <a:picLocks noChangeAspect="1" noChangeArrowheads="1"/>
          </p:cNvPicPr>
          <p:nvPr/>
        </p:nvPicPr>
        <p:blipFill>
          <a:blip r:embed="rId6" cstate="print"/>
          <a:srcRect/>
          <a:stretch>
            <a:fillRect/>
          </a:stretch>
        </p:blipFill>
        <p:spPr bwMode="auto">
          <a:xfrm>
            <a:off x="4666834" y="2924944"/>
            <a:ext cx="4226948" cy="320952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143000" y="1295400"/>
          <a:ext cx="6934200" cy="4800601"/>
        </p:xfrm>
        <a:graphic>
          <a:graphicData uri="http://schemas.openxmlformats.org/drawingml/2006/table">
            <a:tbl>
              <a:tblPr bandRow="1">
                <a:tableStyleId>{FABFCF23-3B69-468F-B69F-88F6DE6A72F2}</a:tableStyleId>
              </a:tblPr>
              <a:tblGrid>
                <a:gridCol w="859766"/>
                <a:gridCol w="2710133"/>
                <a:gridCol w="3364301"/>
              </a:tblGrid>
              <a:tr h="349618">
                <a:tc>
                  <a:txBody>
                    <a:bodyPr/>
                    <a:lstStyle/>
                    <a:p>
                      <a:pPr marL="0" marR="0" algn="just">
                        <a:spcBef>
                          <a:spcPts val="0"/>
                        </a:spcBef>
                        <a:spcAft>
                          <a:spcPts val="600"/>
                        </a:spcAft>
                      </a:pPr>
                      <a:r>
                        <a:rPr lang="en-US" sz="1400" dirty="0"/>
                        <a:t>Phase </a:t>
                      </a:r>
                      <a:endParaRPr lang="en-GB" sz="1400" dirty="0">
                        <a:latin typeface="Times New Roman"/>
                        <a:ea typeface="Times New Roman"/>
                      </a:endParaRPr>
                    </a:p>
                  </a:txBody>
                  <a:tcPr marL="68580" marR="68580" marT="0" marB="0">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marL="0" marR="0" algn="just">
                        <a:spcBef>
                          <a:spcPts val="0"/>
                        </a:spcBef>
                        <a:spcAft>
                          <a:spcPts val="600"/>
                        </a:spcAft>
                      </a:pPr>
                      <a:r>
                        <a:rPr lang="en-US" sz="1400" dirty="0"/>
                        <a:t>Tasks </a:t>
                      </a:r>
                      <a:endParaRPr lang="en-GB" sz="1400" dirty="0">
                        <a:latin typeface="Times New Roman"/>
                        <a:ea typeface="Times New Roman"/>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marL="0" marR="0" algn="just">
                        <a:spcBef>
                          <a:spcPts val="0"/>
                        </a:spcBef>
                        <a:spcAft>
                          <a:spcPts val="600"/>
                        </a:spcAft>
                      </a:pPr>
                      <a:r>
                        <a:rPr lang="en-US" sz="1400" dirty="0"/>
                        <a:t>Considerations </a:t>
                      </a:r>
                      <a:endParaRPr lang="en-GB" sz="1400" dirty="0">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r>
              <a:tr h="311794">
                <a:tc>
                  <a:txBody>
                    <a:bodyPr/>
                    <a:lstStyle/>
                    <a:p>
                      <a:pPr marL="0" marR="0" algn="just">
                        <a:spcBef>
                          <a:spcPts val="0"/>
                        </a:spcBef>
                        <a:spcAft>
                          <a:spcPts val="600"/>
                        </a:spcAft>
                      </a:pPr>
                      <a:r>
                        <a:rPr lang="en-US" sz="1400" dirty="0"/>
                        <a:t>Set-Up </a:t>
                      </a:r>
                      <a:endParaRPr lang="en-GB" sz="1400" dirty="0">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marL="0" marR="0" algn="l">
                        <a:spcBef>
                          <a:spcPts val="0"/>
                        </a:spcBef>
                        <a:spcAft>
                          <a:spcPts val="600"/>
                        </a:spcAft>
                      </a:pPr>
                      <a:r>
                        <a:rPr lang="en-US" sz="1400" dirty="0"/>
                        <a:t>Choose FPGAs</a:t>
                      </a:r>
                      <a:endParaRPr lang="en-GB" sz="1400" dirty="0">
                        <a:latin typeface="Times New Roman"/>
                        <a:ea typeface="Times New Roman"/>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marL="0" marR="0" algn="l">
                        <a:spcBef>
                          <a:spcPts val="0"/>
                        </a:spcBef>
                        <a:spcAft>
                          <a:spcPts val="600"/>
                        </a:spcAft>
                      </a:pPr>
                      <a:r>
                        <a:rPr lang="en-US" sz="1400"/>
                        <a:t> How much capacity, speed, IO?</a:t>
                      </a:r>
                      <a:endParaRPr lang="en-GB" sz="1400">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r>
              <a:tr h="928226">
                <a:tc>
                  <a:txBody>
                    <a:bodyPr/>
                    <a:lstStyle/>
                    <a:p>
                      <a:endParaRPr lang="en-GB" sz="1400" dirty="0">
                        <a:latin typeface="Times New Roman"/>
                      </a:endParaRPr>
                    </a:p>
                  </a:txBody>
                  <a:tcPr marL="68580" marR="6858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tc>
                  <a:txBody>
                    <a:bodyPr/>
                    <a:lstStyle/>
                    <a:p>
                      <a:pPr marL="0" marR="0" algn="l">
                        <a:spcBef>
                          <a:spcPts val="0"/>
                        </a:spcBef>
                        <a:spcAft>
                          <a:spcPts val="600"/>
                        </a:spcAft>
                      </a:pPr>
                      <a:r>
                        <a:rPr lang="en-US" sz="1400" dirty="0"/>
                        <a:t>Build boards or buy boards </a:t>
                      </a:r>
                      <a:endParaRPr lang="en-GB" sz="1400" dirty="0">
                        <a:latin typeface="Times New Roman"/>
                        <a:ea typeface="Times New Roman"/>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l">
                        <a:spcBef>
                          <a:spcPts val="0"/>
                        </a:spcBef>
                        <a:spcAft>
                          <a:spcPts val="600"/>
                        </a:spcAft>
                      </a:pPr>
                      <a:r>
                        <a:rPr lang="en-US" sz="1400"/>
                        <a:t>What expertise exists in-house?</a:t>
                      </a:r>
                      <a:br>
                        <a:rPr lang="en-US" sz="1400"/>
                      </a:br>
                      <a:r>
                        <a:rPr lang="en-US" sz="1400"/>
                        <a:t>How much time is there?</a:t>
                      </a:r>
                      <a:br>
                        <a:rPr lang="en-US" sz="1400"/>
                      </a:br>
                      <a:r>
                        <a:rPr lang="en-US" sz="1400"/>
                        <a:t>Does total cost fit in the budget?</a:t>
                      </a:r>
                      <a:endParaRPr lang="en-GB" sz="1400">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757505">
                <a:tc>
                  <a:txBody>
                    <a:bodyPr/>
                    <a:lstStyle/>
                    <a:p>
                      <a:endParaRPr lang="en-GB" sz="1400" dirty="0">
                        <a:latin typeface="Times New Roman"/>
                      </a:endParaRPr>
                    </a:p>
                  </a:txBody>
                  <a:tcPr marL="68580" marR="6858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marL="0" marR="0" algn="l">
                        <a:spcBef>
                          <a:spcPts val="0"/>
                        </a:spcBef>
                        <a:spcAft>
                          <a:spcPts val="600"/>
                        </a:spcAft>
                      </a:pPr>
                      <a:r>
                        <a:rPr lang="en-US" sz="1400" dirty="0"/>
                        <a:t>Get the design into FPGA</a:t>
                      </a:r>
                      <a:endParaRPr lang="en-GB" sz="1400" dirty="0">
                        <a:latin typeface="Times New Roman"/>
                        <a:ea typeface="Times New Roman"/>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marL="0" marR="0" algn="l">
                        <a:spcBef>
                          <a:spcPts val="0"/>
                        </a:spcBef>
                        <a:spcAft>
                          <a:spcPts val="600"/>
                        </a:spcAft>
                      </a:pPr>
                      <a:r>
                        <a:rPr lang="en-US" sz="1400" dirty="0"/>
                        <a:t>The “three laws of prototyping”</a:t>
                      </a:r>
                      <a:br>
                        <a:rPr lang="en-US" sz="1400" dirty="0"/>
                      </a:br>
                      <a:r>
                        <a:rPr lang="en-US" sz="1400" dirty="0"/>
                        <a:t>How to minimize design changes</a:t>
                      </a:r>
                      <a:br>
                        <a:rPr lang="en-US" sz="1400" dirty="0"/>
                      </a:br>
                      <a:r>
                        <a:rPr lang="en-US" sz="1400" dirty="0"/>
                        <a:t>How to track builds and revisions</a:t>
                      </a:r>
                      <a:endParaRPr lang="en-GB" sz="1400" dirty="0">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r>
              <a:tr h="981384">
                <a:tc>
                  <a:txBody>
                    <a:bodyPr/>
                    <a:lstStyle/>
                    <a:p>
                      <a:pPr marL="0" marR="0" algn="just">
                        <a:spcBef>
                          <a:spcPts val="0"/>
                        </a:spcBef>
                        <a:spcAft>
                          <a:spcPts val="600"/>
                        </a:spcAft>
                      </a:pPr>
                      <a:r>
                        <a:rPr lang="en-US" sz="1400" dirty="0"/>
                        <a:t>Usage</a:t>
                      </a:r>
                      <a:endParaRPr lang="en-GB" sz="1400" dirty="0">
                        <a:latin typeface="Times New Roman"/>
                        <a:ea typeface="Times New Roman"/>
                      </a:endParaRPr>
                    </a:p>
                  </a:txBody>
                  <a:tcPr marL="68580" marR="68580" marT="0" marB="0">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marL="0" marR="0" algn="l">
                        <a:spcBef>
                          <a:spcPts val="0"/>
                        </a:spcBef>
                        <a:spcAft>
                          <a:spcPts val="600"/>
                        </a:spcAft>
                      </a:pPr>
                      <a:r>
                        <a:rPr lang="en-US" sz="1400" dirty="0"/>
                        <a:t>Bring-up prototype and find bugs </a:t>
                      </a:r>
                      <a:endParaRPr lang="en-GB" sz="1400" dirty="0">
                        <a:latin typeface="Times New Roman"/>
                        <a:ea typeface="Times New Roman"/>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marL="0" marR="0" algn="l">
                        <a:spcBef>
                          <a:spcPts val="0"/>
                        </a:spcBef>
                        <a:spcAft>
                          <a:spcPts val="600"/>
                        </a:spcAft>
                      </a:pPr>
                      <a:r>
                        <a:rPr lang="en-US" sz="1400"/>
                        <a:t>What instrumentation do we need?</a:t>
                      </a:r>
                      <a:br>
                        <a:rPr lang="en-US" sz="1400"/>
                      </a:br>
                      <a:r>
                        <a:rPr lang="en-US" sz="1400"/>
                        <a:t>Can prototypes be shared?</a:t>
                      </a:r>
                      <a:br>
                        <a:rPr lang="en-US" sz="1400"/>
                      </a:br>
                      <a:r>
                        <a:rPr lang="en-US" sz="1400"/>
                        <a:t>Is remote debug or configuration needed? </a:t>
                      </a:r>
                      <a:endParaRPr lang="en-GB" sz="1400">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r>
              <a:tr h="736037">
                <a:tc>
                  <a:txBody>
                    <a:bodyPr/>
                    <a:lstStyle/>
                    <a:p>
                      <a:endParaRPr lang="en-GB" sz="1400" dirty="0">
                        <a:latin typeface="Times New Roman"/>
                      </a:endParaRPr>
                    </a:p>
                  </a:txBody>
                  <a:tcPr marL="68580" marR="68580" marT="0" marB="0">
                    <a:lnR w="38100" cap="flat" cmpd="sng" algn="ctr">
                      <a:solidFill>
                        <a:schemeClr val="tx1"/>
                      </a:solidFill>
                      <a:prstDash val="solid"/>
                      <a:round/>
                      <a:headEnd type="none" w="med" len="med"/>
                      <a:tailEnd type="none" w="med" len="med"/>
                    </a:lnR>
                  </a:tcPr>
                </a:tc>
                <a:tc>
                  <a:txBody>
                    <a:bodyPr/>
                    <a:lstStyle/>
                    <a:p>
                      <a:pPr marL="0" marR="0" algn="l">
                        <a:spcBef>
                          <a:spcPts val="0"/>
                        </a:spcBef>
                        <a:spcAft>
                          <a:spcPts val="600"/>
                        </a:spcAft>
                      </a:pPr>
                      <a:r>
                        <a:rPr lang="en-US" sz="1400" dirty="0"/>
                        <a:t>Run software </a:t>
                      </a:r>
                      <a:endParaRPr lang="en-GB" sz="1400" dirty="0">
                        <a:latin typeface="Times New Roman"/>
                        <a:ea typeface="Times New Roman"/>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l">
                        <a:spcBef>
                          <a:spcPts val="0"/>
                        </a:spcBef>
                        <a:spcAft>
                          <a:spcPts val="600"/>
                        </a:spcAft>
                      </a:pPr>
                      <a:r>
                        <a:rPr lang="en-US" sz="1400"/>
                        <a:t>Will the software team use it standalone?</a:t>
                      </a:r>
                      <a:br>
                        <a:rPr lang="en-US" sz="1400"/>
                      </a:br>
                      <a:r>
                        <a:rPr lang="en-US" sz="1400"/>
                        <a:t>How to link with software debugger?</a:t>
                      </a:r>
                      <a:endParaRPr lang="en-GB" sz="1400">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tcPr>
                </a:tc>
              </a:tr>
              <a:tr h="736037">
                <a:tc>
                  <a:txBody>
                    <a:bodyPr/>
                    <a:lstStyle/>
                    <a:p>
                      <a:endParaRPr lang="en-GB" sz="1400" dirty="0">
                        <a:latin typeface="Times New Roman"/>
                      </a:endParaRPr>
                    </a:p>
                  </a:txBody>
                  <a:tcPr marL="68580" marR="68580" marT="0" marB="0">
                    <a:lnR w="38100" cap="flat" cmpd="sng" algn="ctr">
                      <a:solidFill>
                        <a:schemeClr val="tx1"/>
                      </a:solidFill>
                      <a:prstDash val="solid"/>
                      <a:round/>
                      <a:headEnd type="none" w="med" len="med"/>
                      <a:tailEnd type="none" w="med" len="med"/>
                    </a:lnR>
                  </a:tcPr>
                </a:tc>
                <a:tc>
                  <a:txBody>
                    <a:bodyPr/>
                    <a:lstStyle/>
                    <a:p>
                      <a:pPr marL="0" marR="0" algn="l">
                        <a:spcBef>
                          <a:spcPts val="0"/>
                        </a:spcBef>
                        <a:spcAft>
                          <a:spcPts val="600"/>
                        </a:spcAft>
                      </a:pPr>
                      <a:r>
                        <a:rPr lang="en-US" sz="1400" dirty="0"/>
                        <a:t>Run in real world</a:t>
                      </a:r>
                      <a:endParaRPr lang="en-GB" sz="1400" dirty="0">
                        <a:latin typeface="Times New Roman"/>
                        <a:ea typeface="Times New Roman"/>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l">
                        <a:spcBef>
                          <a:spcPts val="0"/>
                        </a:spcBef>
                        <a:spcAft>
                          <a:spcPts val="600"/>
                        </a:spcAft>
                      </a:pPr>
                      <a:r>
                        <a:rPr lang="en-US" sz="1400" dirty="0"/>
                        <a:t>How to ensure portability and robustness?</a:t>
                      </a:r>
                      <a:br>
                        <a:rPr lang="en-US" sz="1400" dirty="0"/>
                      </a:br>
                      <a:r>
                        <a:rPr lang="en-US" sz="1400" dirty="0"/>
                        <a:t>Any special encasement needs?</a:t>
                      </a:r>
                      <a:endParaRPr lang="en-GB" sz="1400" dirty="0">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tcPr>
                </a:tc>
              </a:tr>
            </a:tbl>
          </a:graphicData>
        </a:graphic>
      </p:graphicFrame>
      <p:sp>
        <p:nvSpPr>
          <p:cNvPr id="3" name="Title 2"/>
          <p:cNvSpPr>
            <a:spLocks noGrp="1"/>
          </p:cNvSpPr>
          <p:nvPr>
            <p:ph type="title"/>
          </p:nvPr>
        </p:nvSpPr>
        <p:spPr/>
        <p:txBody>
          <a:bodyPr/>
          <a:lstStyle/>
          <a:p>
            <a:r>
              <a:rPr lang="en-GB" dirty="0" smtClean="0"/>
              <a:t>A getting-started checklist</a:t>
            </a:r>
            <a:endParaRPr lang="en-GB"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7800"/>
            <a:ext cx="8507288" cy="4525963"/>
          </a:xfrm>
        </p:spPr>
        <p:txBody>
          <a:bodyPr>
            <a:normAutofit/>
          </a:bodyPr>
          <a:lstStyle/>
          <a:p>
            <a:r>
              <a:rPr lang="en-GB" sz="2400" dirty="0" smtClean="0">
                <a:latin typeface="Calibri" pitchFamily="34" charset="0"/>
                <a:cs typeface="Calibri" pitchFamily="34" charset="0"/>
              </a:rPr>
              <a:t>A Simplified View of the SOC Top-Level </a:t>
            </a:r>
          </a:p>
          <a:p>
            <a:pPr lvl="2">
              <a:buNone/>
            </a:pPr>
            <a:endParaRPr lang="en-GB" sz="1600" dirty="0" smtClean="0">
              <a:latin typeface="Calibri" pitchFamily="34" charset="0"/>
              <a:cs typeface="Calibri" pitchFamily="34" charset="0"/>
            </a:endParaRPr>
          </a:p>
          <a:p>
            <a:pPr>
              <a:buNone/>
            </a:pPr>
            <a:r>
              <a:rPr lang="en-GB" sz="2400" dirty="0" smtClean="0">
                <a:latin typeface="Calibri" pitchFamily="34" charset="0"/>
                <a:cs typeface="Calibri" pitchFamily="34" charset="0"/>
              </a:rPr>
              <a:t>  </a:t>
            </a:r>
          </a:p>
          <a:p>
            <a:endParaRPr lang="en-GB" sz="2400" dirty="0" smtClean="0">
              <a:latin typeface="Calibri" pitchFamily="34" charset="0"/>
              <a:cs typeface="Calibri" pitchFamily="34" charset="0"/>
            </a:endParaRPr>
          </a:p>
          <a:p>
            <a:pPr lvl="2"/>
            <a:endParaRPr lang="en-GB" sz="1600" dirty="0" smtClean="0">
              <a:latin typeface="Calibri" pitchFamily="34" charset="0"/>
              <a:cs typeface="Calibri" pitchFamily="34" charset="0"/>
            </a:endParaRPr>
          </a:p>
          <a:p>
            <a:pPr lvl="2">
              <a:buNone/>
            </a:pPr>
            <a:endParaRPr lang="en-GB" sz="1600" dirty="0" smtClean="0">
              <a:latin typeface="Calibri" pitchFamily="34" charset="0"/>
              <a:cs typeface="Calibri" pitchFamily="34" charset="0"/>
            </a:endParaRPr>
          </a:p>
          <a:p>
            <a:endParaRPr lang="en-GB" sz="2400" dirty="0" smtClean="0">
              <a:latin typeface="Calibri" pitchFamily="34" charset="0"/>
              <a:cs typeface="Calibri" pitchFamily="34" charset="0"/>
            </a:endParaRPr>
          </a:p>
          <a:p>
            <a:endParaRPr lang="en-GB" sz="2400" dirty="0" smtClean="0">
              <a:latin typeface="Calibri" pitchFamily="34" charset="0"/>
              <a:cs typeface="Calibri" pitchFamily="34" charset="0"/>
            </a:endParaRPr>
          </a:p>
        </p:txBody>
      </p:sp>
      <p:sp>
        <p:nvSpPr>
          <p:cNvPr id="3" name="Title 2"/>
          <p:cNvSpPr>
            <a:spLocks noGrp="1"/>
          </p:cNvSpPr>
          <p:nvPr>
            <p:ph type="title"/>
          </p:nvPr>
        </p:nvSpPr>
        <p:spPr/>
        <p:txBody>
          <a:bodyPr>
            <a:normAutofit/>
          </a:bodyPr>
          <a:lstStyle/>
          <a:p>
            <a:r>
              <a:rPr lang="en-GB" sz="4000" dirty="0" smtClean="0">
                <a:latin typeface="Calibri" pitchFamily="34" charset="0"/>
                <a:cs typeface="Calibri" pitchFamily="34" charset="0"/>
              </a:rPr>
              <a:t>Starting at the top</a:t>
            </a:r>
            <a:endParaRPr lang="en-GB" sz="4000" dirty="0">
              <a:solidFill>
                <a:schemeClr val="accent1">
                  <a:lumMod val="75000"/>
                </a:schemeClr>
              </a:solidFill>
              <a:latin typeface="Calibri" pitchFamily="34" charset="0"/>
              <a:cs typeface="Calibri" pitchFamily="34" charset="0"/>
            </a:endParaRPr>
          </a:p>
        </p:txBody>
      </p:sp>
      <p:sp>
        <p:nvSpPr>
          <p:cNvPr id="5" name="Content Placeholder 1"/>
          <p:cNvSpPr txBox="1">
            <a:spLocks/>
          </p:cNvSpPr>
          <p:nvPr/>
        </p:nvSpPr>
        <p:spPr>
          <a:xfrm>
            <a:off x="5148064" y="1916833"/>
            <a:ext cx="3635896" cy="4176464"/>
          </a:xfrm>
          <a:prstGeom prst="rect">
            <a:avLst/>
          </a:prstGeom>
        </p:spPr>
        <p:txBody>
          <a:bodyPr vert="horz" lIns="91440" tIns="45720" rIns="91440" bIns="45720" rtlCol="0">
            <a:normAutofit/>
          </a:bodyPr>
          <a:lstStyle/>
          <a:p>
            <a:pPr marL="1143000" marR="0" lvl="2" indent="-2286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p:txBody>
      </p:sp>
      <p:sp>
        <p:nvSpPr>
          <p:cNvPr id="6" name="Content Placeholder 1"/>
          <p:cNvSpPr txBox="1">
            <a:spLocks/>
          </p:cNvSpPr>
          <p:nvPr/>
        </p:nvSpPr>
        <p:spPr>
          <a:xfrm>
            <a:off x="5220072" y="2132856"/>
            <a:ext cx="3384376"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p:txBody>
      </p:sp>
      <p:sp>
        <p:nvSpPr>
          <p:cNvPr id="7" name="Content Placeholder 1"/>
          <p:cNvSpPr txBox="1">
            <a:spLocks/>
          </p:cNvSpPr>
          <p:nvPr/>
        </p:nvSpPr>
        <p:spPr>
          <a:xfrm>
            <a:off x="4932040" y="1988840"/>
            <a:ext cx="4211960" cy="4165923"/>
          </a:xfrm>
          <a:prstGeom prst="rect">
            <a:avLst/>
          </a:prstGeom>
        </p:spPr>
        <p:txBody>
          <a:bodyPr vert="horz" lIns="91440" tIns="45720" rIns="91440" bIns="45720" rtlCol="0">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19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PAD I/O’s aren’t required for FPGA Prototype </a:t>
            </a:r>
          </a:p>
          <a:p>
            <a:pPr marL="800100" lvl="1" indent="-342900">
              <a:spcBef>
                <a:spcPct val="20000"/>
              </a:spcBef>
            </a:pPr>
            <a:r>
              <a:rPr lang="en-GB" sz="1600" dirty="0" smtClean="0">
                <a:latin typeface="Calibri" pitchFamily="34" charset="0"/>
                <a:cs typeface="Calibri" pitchFamily="34" charset="0"/>
              </a:rPr>
              <a:t>FPGA Synthesis will infer FPGA Pads</a:t>
            </a: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lang="en-GB" sz="1900" dirty="0" smtClean="0">
              <a:latin typeface="Calibri" pitchFamily="34" charset="0"/>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19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GB" sz="1900" dirty="0" smtClean="0">
                <a:latin typeface="Calibri" pitchFamily="34" charset="0"/>
                <a:cs typeface="Calibri" pitchFamily="34" charset="0"/>
              </a:rPr>
              <a:t>Chip Support </a:t>
            </a:r>
          </a:p>
          <a:p>
            <a:pPr marL="800100" lvl="1" indent="-342900">
              <a:spcBef>
                <a:spcPct val="20000"/>
              </a:spcBef>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Clock Generation</a:t>
            </a:r>
            <a:r>
              <a:rPr kumimoji="0" lang="en-GB" sz="1600" b="0" i="0" u="none" strike="noStrike" kern="1200" cap="none" spc="0" normalizeH="0" noProof="0" dirty="0" smtClean="0">
                <a:ln>
                  <a:noFill/>
                </a:ln>
                <a:solidFill>
                  <a:schemeClr val="tx1"/>
                </a:solidFill>
                <a:effectLst/>
                <a:uLnTx/>
                <a:uFillTx/>
                <a:latin typeface="Calibri" pitchFamily="34" charset="0"/>
                <a:ea typeface="+mn-ea"/>
                <a:cs typeface="Calibri" pitchFamily="34" charset="0"/>
              </a:rPr>
              <a:t> &amp; Distribution</a:t>
            </a:r>
          </a:p>
          <a:p>
            <a:pPr marL="800100" lvl="1" indent="-342900">
              <a:spcBef>
                <a:spcPct val="20000"/>
              </a:spcBef>
            </a:pPr>
            <a:r>
              <a:rPr lang="en-GB" sz="1600" dirty="0" smtClean="0">
                <a:latin typeface="Calibri" pitchFamily="34" charset="0"/>
                <a:cs typeface="Calibri" pitchFamily="34" charset="0"/>
              </a:rPr>
              <a:t>Reset Control &amp; Synchronization</a:t>
            </a:r>
          </a:p>
          <a:p>
            <a:pPr marL="800100" lvl="1" indent="-342900">
              <a:spcBef>
                <a:spcPct val="20000"/>
              </a:spcBef>
            </a:pPr>
            <a:r>
              <a:rPr kumimoji="0" lang="en-GB" sz="1600" b="0" i="0" u="none" strike="noStrike" kern="1200" cap="none" spc="0" normalizeH="0" noProof="0" dirty="0" smtClean="0">
                <a:ln>
                  <a:noFill/>
                </a:ln>
                <a:solidFill>
                  <a:schemeClr val="tx1"/>
                </a:solidFill>
                <a:effectLst/>
                <a:uLnTx/>
                <a:uFillTx/>
                <a:latin typeface="Calibri" pitchFamily="34" charset="0"/>
                <a:ea typeface="+mn-ea"/>
                <a:cs typeface="Calibri" pitchFamily="34" charset="0"/>
              </a:rPr>
              <a:t>Power-Gating Control </a:t>
            </a:r>
          </a:p>
          <a:p>
            <a:pPr marL="800100" lvl="1" indent="-342900">
              <a:spcBef>
                <a:spcPct val="20000"/>
              </a:spcBef>
            </a:pPr>
            <a:r>
              <a:rPr lang="en-GB" sz="1600" dirty="0" smtClean="0">
                <a:latin typeface="Calibri" pitchFamily="34" charset="0"/>
                <a:cs typeface="Calibri" pitchFamily="34" charset="0"/>
              </a:rPr>
              <a:t>Test &amp; Debug control </a:t>
            </a:r>
            <a:r>
              <a:rPr kumimoji="0" lang="en-GB" sz="1900" b="0" i="0" u="none" strike="noStrike" kern="1200" cap="none" spc="0" normalizeH="0" noProof="0" dirty="0" smtClean="0">
                <a:ln>
                  <a:noFill/>
                </a:ln>
                <a:solidFill>
                  <a:schemeClr val="tx1"/>
                </a:solidFill>
                <a:effectLst/>
                <a:uLnTx/>
                <a:uFillTx/>
                <a:latin typeface="Calibri" pitchFamily="34" charset="0"/>
                <a:ea typeface="+mn-ea"/>
                <a:cs typeface="Calibri" pitchFamily="34" charset="0"/>
              </a:rPr>
              <a:t> </a:t>
            </a:r>
          </a:p>
          <a:p>
            <a:pPr marL="800100" lvl="1" indent="-342900">
              <a:spcBef>
                <a:spcPct val="20000"/>
              </a:spcBef>
            </a:pPr>
            <a:endParaRPr lang="en-GB" sz="1900" baseline="0" dirty="0" smtClean="0">
              <a:latin typeface="Calibri" pitchFamily="34" charset="0"/>
              <a:cs typeface="Calibri" pitchFamily="34" charset="0"/>
            </a:endParaRPr>
          </a:p>
          <a:p>
            <a:pPr marL="800100" lvl="1" indent="-342900">
              <a:spcBef>
                <a:spcPct val="20000"/>
              </a:spcBef>
            </a:pPr>
            <a:r>
              <a:rPr kumimoji="0" lang="en-GB" sz="2200" b="1" i="1" u="none" strike="noStrike" kern="1200" cap="none" spc="0" normalizeH="0" noProof="0" dirty="0" smtClean="0">
                <a:ln>
                  <a:noFill/>
                </a:ln>
                <a:solidFill>
                  <a:schemeClr val="tx1"/>
                </a:solidFill>
                <a:effectLst/>
                <a:uLnTx/>
                <a:uFillTx/>
                <a:latin typeface="Calibri" pitchFamily="34" charset="0"/>
                <a:ea typeface="+mn-ea"/>
                <a:cs typeface="Calibri" pitchFamily="34" charset="0"/>
              </a:rPr>
              <a:t>How Much is Relevant for the FPGA Prototype  ?</a:t>
            </a:r>
            <a:endParaRPr kumimoji="0" lang="en-GB" sz="2200" b="1" i="1"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p:txBody>
      </p:sp>
      <p:sp>
        <p:nvSpPr>
          <p:cNvPr id="9" name="Content Placeholder 1"/>
          <p:cNvSpPr txBox="1">
            <a:spLocks/>
          </p:cNvSpPr>
          <p:nvPr/>
        </p:nvSpPr>
        <p:spPr>
          <a:xfrm>
            <a:off x="323528" y="5949280"/>
            <a:ext cx="1828800" cy="334963"/>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10000"/>
              </a:lnSpc>
              <a:spcBef>
                <a:spcPct val="20000"/>
              </a:spcBef>
              <a:spcAft>
                <a:spcPts val="0"/>
              </a:spcAft>
              <a:buClrTx/>
              <a:buSzTx/>
              <a:buFont typeface="Arial" pitchFamily="34" charset="0"/>
              <a:buChar char="•"/>
              <a:tabLst/>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FPMM, p167</a:t>
            </a:r>
          </a:p>
        </p:txBody>
      </p:sp>
      <p:pic>
        <p:nvPicPr>
          <p:cNvPr id="10" name="Picture 9" descr="C:\Documents and Settings\f\My Documents\Clients\_Synopsys\_current project\Done\png\FPMM_7.2-1.png"/>
          <p:cNvPicPr/>
          <p:nvPr/>
        </p:nvPicPr>
        <p:blipFill>
          <a:blip r:embed="rId2" cstate="print"/>
          <a:srcRect/>
          <a:stretch>
            <a:fillRect/>
          </a:stretch>
        </p:blipFill>
        <p:spPr bwMode="auto">
          <a:xfrm>
            <a:off x="611560" y="2276872"/>
            <a:ext cx="4248472" cy="30963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What to prototype</a:t>
            </a:r>
            <a:endParaRPr lang="en-GB" dirty="0"/>
          </a:p>
        </p:txBody>
      </p:sp>
      <p:grpSp>
        <p:nvGrpSpPr>
          <p:cNvPr id="2" name="Group 24"/>
          <p:cNvGrpSpPr/>
          <p:nvPr/>
        </p:nvGrpSpPr>
        <p:grpSpPr>
          <a:xfrm>
            <a:off x="1752600" y="990600"/>
            <a:ext cx="6172199" cy="5029200"/>
            <a:chOff x="0" y="0"/>
            <a:chExt cx="8648700" cy="6858000"/>
          </a:xfrm>
        </p:grpSpPr>
        <p:sp>
          <p:nvSpPr>
            <p:cNvPr id="6" name="Rectangle 5"/>
            <p:cNvSpPr/>
            <p:nvPr/>
          </p:nvSpPr>
          <p:spPr>
            <a:xfrm>
              <a:off x="4191000" y="609600"/>
              <a:ext cx="1981200" cy="19812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7" name="Rectangle 6"/>
            <p:cNvSpPr/>
            <p:nvPr/>
          </p:nvSpPr>
          <p:spPr>
            <a:xfrm>
              <a:off x="621476" y="638299"/>
              <a:ext cx="1622960" cy="55626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pic>
          <p:nvPicPr>
            <p:cNvPr id="8" name="Picture 7" descr="FPMM_ppt_2.png"/>
            <p:cNvPicPr>
              <a:picLocks noChangeAspect="1"/>
            </p:cNvPicPr>
            <p:nvPr/>
          </p:nvPicPr>
          <p:blipFill>
            <a:blip r:embed="rId2" cstate="print">
              <a:clrChange>
                <a:clrFrom>
                  <a:srgbClr val="FFFFFF"/>
                </a:clrFrom>
                <a:clrTo>
                  <a:srgbClr val="FFFFFF">
                    <a:alpha val="0"/>
                  </a:srgbClr>
                </a:clrTo>
              </a:clrChange>
            </a:blip>
            <a:stretch>
              <a:fillRect/>
            </a:stretch>
          </p:blipFill>
          <p:spPr>
            <a:xfrm>
              <a:off x="0" y="0"/>
              <a:ext cx="6858000" cy="6858000"/>
            </a:xfrm>
            <a:prstGeom prst="rect">
              <a:avLst/>
            </a:prstGeom>
          </p:spPr>
        </p:pic>
        <p:sp>
          <p:nvSpPr>
            <p:cNvPr id="9" name="TextBox 8"/>
            <p:cNvSpPr txBox="1"/>
            <p:nvPr/>
          </p:nvSpPr>
          <p:spPr>
            <a:xfrm>
              <a:off x="2654026" y="6398299"/>
              <a:ext cx="1244726" cy="346249"/>
            </a:xfrm>
            <a:prstGeom prst="rect">
              <a:avLst/>
            </a:prstGeom>
            <a:noFill/>
          </p:spPr>
          <p:txBody>
            <a:bodyPr wrap="none" rtlCol="0">
              <a:spAutoFit/>
            </a:bodyPr>
            <a:lstStyle/>
            <a:p>
              <a:r>
                <a:rPr lang="en-GB" sz="1100" dirty="0" smtClean="0"/>
                <a:t>IOPAD Ring</a:t>
              </a:r>
            </a:p>
          </p:txBody>
        </p:sp>
        <p:sp>
          <p:nvSpPr>
            <p:cNvPr id="10" name="TextBox 9"/>
            <p:cNvSpPr txBox="1"/>
            <p:nvPr/>
          </p:nvSpPr>
          <p:spPr>
            <a:xfrm>
              <a:off x="2514599" y="2590800"/>
              <a:ext cx="1600201" cy="224043"/>
            </a:xfrm>
            <a:prstGeom prst="rect">
              <a:avLst/>
            </a:prstGeom>
            <a:solidFill>
              <a:schemeClr val="bg1"/>
            </a:solidFill>
          </p:spPr>
          <p:txBody>
            <a:bodyPr wrap="square" rtlCol="0">
              <a:spAutoFit/>
            </a:bodyPr>
            <a:lstStyle/>
            <a:p>
              <a:pPr algn="ctr"/>
              <a:endParaRPr lang="en-GB" sz="500" dirty="0" smtClean="0"/>
            </a:p>
          </p:txBody>
        </p:sp>
        <p:pic>
          <p:nvPicPr>
            <p:cNvPr id="11" name="Picture 2" descr="http://www.hitechglobal.com/images/V6-760-4.jpg"/>
            <p:cNvPicPr>
              <a:picLocks noChangeAspect="1" noChangeArrowheads="1"/>
            </p:cNvPicPr>
            <p:nvPr/>
          </p:nvPicPr>
          <p:blipFill>
            <a:blip r:embed="rId3" cstate="print">
              <a:grayscl/>
              <a:lum bright="20000" contrast="20000"/>
            </a:blip>
            <a:srcRect l="74668" t="59429" r="12543" b="26336"/>
            <a:stretch>
              <a:fillRect/>
            </a:stretch>
          </p:blipFill>
          <p:spPr bwMode="auto">
            <a:xfrm>
              <a:off x="7248268" y="685800"/>
              <a:ext cx="1276865" cy="1295400"/>
            </a:xfrm>
            <a:prstGeom prst="rect">
              <a:avLst/>
            </a:prstGeom>
            <a:noFill/>
          </p:spPr>
        </p:pic>
        <p:sp>
          <p:nvSpPr>
            <p:cNvPr id="12" name="&quot;No&quot; Symbol 11"/>
            <p:cNvSpPr/>
            <p:nvPr/>
          </p:nvSpPr>
          <p:spPr>
            <a:xfrm>
              <a:off x="7124700" y="4495800"/>
              <a:ext cx="1524000" cy="1524000"/>
            </a:xfrm>
            <a:prstGeom prst="noSmoking">
              <a:avLst>
                <a:gd name="adj" fmla="val 1437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solidFill>
              </a:endParaRPr>
            </a:p>
          </p:txBody>
        </p:sp>
        <p:sp>
          <p:nvSpPr>
            <p:cNvPr id="13" name="Cross 12"/>
            <p:cNvSpPr/>
            <p:nvPr/>
          </p:nvSpPr>
          <p:spPr>
            <a:xfrm>
              <a:off x="7162800" y="2667000"/>
              <a:ext cx="1447800" cy="1447800"/>
            </a:xfrm>
            <a:prstGeom prst="plus">
              <a:avLst>
                <a:gd name="adj" fmla="val 35526"/>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GB" sz="1400" dirty="0">
                <a:solidFill>
                  <a:schemeClr val="tx1"/>
                </a:solidFill>
              </a:endParaRPr>
            </a:p>
          </p:txBody>
        </p:sp>
        <p:cxnSp>
          <p:nvCxnSpPr>
            <p:cNvPr id="14" name="Straight Arrow Connector 13"/>
            <p:cNvCxnSpPr/>
            <p:nvPr/>
          </p:nvCxnSpPr>
          <p:spPr>
            <a:xfrm flipV="1">
              <a:off x="5943600" y="990601"/>
              <a:ext cx="1295400" cy="152399"/>
            </a:xfrm>
            <a:prstGeom prst="straightConnector1">
              <a:avLst/>
            </a:prstGeom>
            <a:ln w="38100">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5943600" y="1600200"/>
              <a:ext cx="1295400" cy="304800"/>
            </a:xfrm>
            <a:prstGeom prst="straightConnector1">
              <a:avLst/>
            </a:prstGeom>
            <a:ln w="38100">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5943600" y="1828800"/>
              <a:ext cx="1295400" cy="1066800"/>
            </a:xfrm>
            <a:prstGeom prst="straightConnector1">
              <a:avLst/>
            </a:prstGeom>
            <a:ln w="38100">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243033" y="3124200"/>
              <a:ext cx="1184080" cy="529557"/>
            </a:xfrm>
            <a:prstGeom prst="rect">
              <a:avLst/>
            </a:prstGeom>
            <a:noFill/>
          </p:spPr>
          <p:txBody>
            <a:bodyPr wrap="none" rtlCol="0">
              <a:spAutoFit/>
            </a:bodyPr>
            <a:lstStyle/>
            <a:p>
              <a:pPr algn="ctr"/>
              <a:r>
                <a:rPr lang="en-GB" sz="1000" dirty="0" smtClean="0"/>
                <a:t>Other Board</a:t>
              </a:r>
              <a:br>
                <a:rPr lang="en-GB" sz="1000" dirty="0" smtClean="0"/>
              </a:br>
              <a:r>
                <a:rPr lang="en-GB" sz="1000" dirty="0" smtClean="0"/>
                <a:t>Components</a:t>
              </a:r>
              <a:endParaRPr lang="en-GB" sz="1000" dirty="0"/>
            </a:p>
          </p:txBody>
        </p:sp>
        <p:sp>
          <p:nvSpPr>
            <p:cNvPr id="18" name="TextBox 17"/>
            <p:cNvSpPr txBox="1"/>
            <p:nvPr/>
          </p:nvSpPr>
          <p:spPr>
            <a:xfrm>
              <a:off x="7246047" y="4953000"/>
              <a:ext cx="1330468" cy="692497"/>
            </a:xfrm>
            <a:prstGeom prst="rect">
              <a:avLst/>
            </a:prstGeom>
            <a:noFill/>
          </p:spPr>
          <p:txBody>
            <a:bodyPr wrap="none" rtlCol="0">
              <a:spAutoFit/>
            </a:bodyPr>
            <a:lstStyle/>
            <a:p>
              <a:pPr algn="ctr"/>
              <a:r>
                <a:rPr lang="en-GB" sz="1400" b="1" dirty="0" smtClean="0"/>
                <a:t>Not  in</a:t>
              </a:r>
              <a:br>
                <a:rPr lang="en-GB" sz="1400" b="1" dirty="0" smtClean="0"/>
              </a:br>
              <a:r>
                <a:rPr lang="en-GB" sz="1400" b="1" dirty="0" smtClean="0"/>
                <a:t>Prototype</a:t>
              </a:r>
              <a:endParaRPr lang="en-GB" sz="1400" b="1" dirty="0"/>
            </a:p>
          </p:txBody>
        </p:sp>
        <p:cxnSp>
          <p:nvCxnSpPr>
            <p:cNvPr id="19" name="Straight Arrow Connector 18"/>
            <p:cNvCxnSpPr/>
            <p:nvPr/>
          </p:nvCxnSpPr>
          <p:spPr>
            <a:xfrm>
              <a:off x="5943600" y="2895600"/>
              <a:ext cx="1143000" cy="152400"/>
            </a:xfrm>
            <a:prstGeom prst="straightConnector1">
              <a:avLst/>
            </a:prstGeom>
            <a:ln w="38100">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638800" y="3733800"/>
              <a:ext cx="1752600" cy="838200"/>
            </a:xfrm>
            <a:prstGeom prst="straightConnector1">
              <a:avLst/>
            </a:prstGeom>
            <a:ln w="38100">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019800" y="4876800"/>
              <a:ext cx="1066800" cy="152400"/>
            </a:xfrm>
            <a:prstGeom prst="straightConnector1">
              <a:avLst/>
            </a:prstGeom>
            <a:ln w="38100">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H="1" flipV="1">
              <a:off x="5981700" y="3924300"/>
              <a:ext cx="1600200" cy="1524000"/>
            </a:xfrm>
            <a:prstGeom prst="straightConnector1">
              <a:avLst/>
            </a:prstGeom>
            <a:ln w="38100">
              <a:solidFill>
                <a:schemeClr val="tx1">
                  <a:lumMod val="85000"/>
                  <a:lumOff val="1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11" idx="1"/>
            </p:cNvCxnSpPr>
            <p:nvPr/>
          </p:nvCxnSpPr>
          <p:spPr>
            <a:xfrm flipV="1">
              <a:off x="2133600" y="1333500"/>
              <a:ext cx="5114668" cy="38100"/>
            </a:xfrm>
            <a:prstGeom prst="straightConnector1">
              <a:avLst/>
            </a:prstGeom>
            <a:ln w="38100">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5943600" y="5410200"/>
              <a:ext cx="1219200" cy="609600"/>
            </a:xfrm>
            <a:prstGeom prst="straightConnector1">
              <a:avLst/>
            </a:prstGeom>
            <a:ln w="38100">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6" name="Content Placeholder 1"/>
          <p:cNvSpPr txBox="1">
            <a:spLocks/>
          </p:cNvSpPr>
          <p:nvPr/>
        </p:nvSpPr>
        <p:spPr>
          <a:xfrm>
            <a:off x="304800" y="6019800"/>
            <a:ext cx="1828800" cy="334963"/>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10000"/>
              </a:lnSpc>
              <a:spcBef>
                <a:spcPct val="20000"/>
              </a:spcBef>
              <a:spcAft>
                <a:spcPts val="0"/>
              </a:spcAft>
              <a:buClrTx/>
              <a:buSzTx/>
              <a:buFont typeface="Arial" pitchFamily="34" charset="0"/>
              <a:buChar char="•"/>
              <a:tabLst/>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FPMM, p94</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4478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lstStyle/>
          <a:p>
            <a:r>
              <a:rPr lang="es-CL" dirty="0" smtClean="0"/>
              <a:t>Agenda</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2" cstate="print"/>
          <a:srcRect/>
          <a:stretch>
            <a:fillRect/>
          </a:stretch>
        </p:blipFill>
        <p:spPr bwMode="auto">
          <a:xfrm>
            <a:off x="611560" y="2204864"/>
            <a:ext cx="4798640" cy="3967336"/>
          </a:xfrm>
          <a:prstGeom prst="rect">
            <a:avLst/>
          </a:prstGeom>
          <a:noFill/>
          <a:ln w="9525">
            <a:noFill/>
            <a:miter lim="800000"/>
            <a:headEnd/>
            <a:tailEnd/>
          </a:ln>
        </p:spPr>
      </p:pic>
      <p:sp>
        <p:nvSpPr>
          <p:cNvPr id="2" name="Content Placeholder 1"/>
          <p:cNvSpPr>
            <a:spLocks noGrp="1"/>
          </p:cNvSpPr>
          <p:nvPr>
            <p:ph idx="1"/>
          </p:nvPr>
        </p:nvSpPr>
        <p:spPr>
          <a:xfrm>
            <a:off x="457200" y="1447800"/>
            <a:ext cx="8507288" cy="4525963"/>
          </a:xfrm>
        </p:spPr>
        <p:txBody>
          <a:bodyPr>
            <a:normAutofit/>
          </a:bodyPr>
          <a:lstStyle/>
          <a:p>
            <a:r>
              <a:rPr lang="en-GB" sz="2400" dirty="0" smtClean="0">
                <a:latin typeface="Calibri" pitchFamily="34" charset="0"/>
                <a:cs typeface="Calibri" pitchFamily="34" charset="0"/>
              </a:rPr>
              <a:t>A simplified view of the prototype Top-Level </a:t>
            </a:r>
          </a:p>
          <a:p>
            <a:pPr lvl="2">
              <a:buNone/>
            </a:pPr>
            <a:endParaRPr lang="en-GB" sz="1600" dirty="0" smtClean="0">
              <a:latin typeface="Calibri" pitchFamily="34" charset="0"/>
              <a:cs typeface="Calibri" pitchFamily="34" charset="0"/>
            </a:endParaRPr>
          </a:p>
          <a:p>
            <a:pPr>
              <a:buNone/>
            </a:pPr>
            <a:r>
              <a:rPr lang="en-GB" sz="2400" dirty="0" smtClean="0">
                <a:latin typeface="Calibri" pitchFamily="34" charset="0"/>
                <a:cs typeface="Calibri" pitchFamily="34" charset="0"/>
              </a:rPr>
              <a:t>  </a:t>
            </a:r>
          </a:p>
          <a:p>
            <a:endParaRPr lang="en-GB" sz="2400" dirty="0" smtClean="0">
              <a:latin typeface="Calibri" pitchFamily="34" charset="0"/>
              <a:cs typeface="Calibri" pitchFamily="34" charset="0"/>
            </a:endParaRPr>
          </a:p>
          <a:p>
            <a:pPr lvl="2"/>
            <a:endParaRPr lang="en-GB" sz="1600" dirty="0" smtClean="0">
              <a:latin typeface="Calibri" pitchFamily="34" charset="0"/>
              <a:cs typeface="Calibri" pitchFamily="34" charset="0"/>
            </a:endParaRPr>
          </a:p>
          <a:p>
            <a:pPr lvl="2">
              <a:buNone/>
            </a:pPr>
            <a:endParaRPr lang="en-GB" sz="1600" dirty="0" smtClean="0">
              <a:latin typeface="Calibri" pitchFamily="34" charset="0"/>
              <a:cs typeface="Calibri" pitchFamily="34" charset="0"/>
            </a:endParaRPr>
          </a:p>
          <a:p>
            <a:endParaRPr lang="en-GB" sz="2400" dirty="0" smtClean="0">
              <a:latin typeface="Calibri" pitchFamily="34" charset="0"/>
              <a:cs typeface="Calibri" pitchFamily="34" charset="0"/>
            </a:endParaRPr>
          </a:p>
          <a:p>
            <a:endParaRPr lang="en-GB" sz="2400" dirty="0" smtClean="0">
              <a:latin typeface="Calibri" pitchFamily="34" charset="0"/>
              <a:cs typeface="Calibri" pitchFamily="34" charset="0"/>
            </a:endParaRPr>
          </a:p>
        </p:txBody>
      </p:sp>
      <p:sp>
        <p:nvSpPr>
          <p:cNvPr id="3" name="Title 2"/>
          <p:cNvSpPr>
            <a:spLocks noGrp="1"/>
          </p:cNvSpPr>
          <p:nvPr>
            <p:ph type="title"/>
          </p:nvPr>
        </p:nvSpPr>
        <p:spPr/>
        <p:txBody>
          <a:bodyPr>
            <a:normAutofit/>
          </a:bodyPr>
          <a:lstStyle/>
          <a:p>
            <a:r>
              <a:rPr lang="en-GB" dirty="0" smtClean="0">
                <a:solidFill>
                  <a:schemeClr val="accent1">
                    <a:lumMod val="75000"/>
                  </a:schemeClr>
                </a:solidFill>
                <a:latin typeface="Calibri" pitchFamily="34" charset="0"/>
                <a:cs typeface="Calibri" pitchFamily="34" charset="0"/>
              </a:rPr>
              <a:t>Typical prototype topology </a:t>
            </a:r>
            <a:endParaRPr lang="en-GB" dirty="0">
              <a:solidFill>
                <a:schemeClr val="accent1">
                  <a:lumMod val="75000"/>
                </a:schemeClr>
              </a:solidFill>
              <a:latin typeface="Calibri" pitchFamily="34" charset="0"/>
              <a:cs typeface="Calibri" pitchFamily="34" charset="0"/>
            </a:endParaRPr>
          </a:p>
        </p:txBody>
      </p:sp>
      <p:sp>
        <p:nvSpPr>
          <p:cNvPr id="5" name="Content Placeholder 1"/>
          <p:cNvSpPr txBox="1">
            <a:spLocks/>
          </p:cNvSpPr>
          <p:nvPr/>
        </p:nvSpPr>
        <p:spPr>
          <a:xfrm>
            <a:off x="5148064" y="1916833"/>
            <a:ext cx="3635896" cy="4176464"/>
          </a:xfrm>
          <a:prstGeom prst="rect">
            <a:avLst/>
          </a:prstGeom>
        </p:spPr>
        <p:txBody>
          <a:bodyPr vert="horz" lIns="91440" tIns="45720" rIns="91440" bIns="45720" rtlCol="0">
            <a:normAutofit/>
          </a:bodyPr>
          <a:lstStyle/>
          <a:p>
            <a:pPr marL="1143000" marR="0" lvl="2" indent="-2286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p:txBody>
      </p:sp>
      <p:sp>
        <p:nvSpPr>
          <p:cNvPr id="6" name="Content Placeholder 1"/>
          <p:cNvSpPr txBox="1">
            <a:spLocks/>
          </p:cNvSpPr>
          <p:nvPr/>
        </p:nvSpPr>
        <p:spPr>
          <a:xfrm>
            <a:off x="5220072" y="2132856"/>
            <a:ext cx="3384376"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p:txBody>
      </p:sp>
      <p:sp>
        <p:nvSpPr>
          <p:cNvPr id="7" name="Content Placeholder 1"/>
          <p:cNvSpPr txBox="1">
            <a:spLocks/>
          </p:cNvSpPr>
          <p:nvPr/>
        </p:nvSpPr>
        <p:spPr>
          <a:xfrm>
            <a:off x="3491880" y="1916833"/>
            <a:ext cx="5508104" cy="3600400"/>
          </a:xfrm>
          <a:prstGeom prst="rect">
            <a:avLst/>
          </a:prstGeom>
        </p:spPr>
        <p:txBody>
          <a:bodyPr vert="horz" lIns="91440" tIns="45720" rIns="91440" bIns="45720" rtlCol="0">
            <a:normAutofit/>
          </a:bodyPr>
          <a:lstStyle/>
          <a:p>
            <a:pPr marL="228600" indent="-228600">
              <a:spcBef>
                <a:spcPct val="20000"/>
              </a:spcBef>
              <a:buFont typeface="Arial" pitchFamily="34" charset="0"/>
              <a:buChar char="•"/>
            </a:pPr>
            <a:r>
              <a:rPr kumimoji="0" lang="en-GB"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Replace</a:t>
            </a:r>
            <a:r>
              <a:rPr kumimoji="0" lang="en-GB" b="0" i="0" u="none" strike="noStrike" kern="1200" cap="none" spc="0" normalizeH="0" noProof="0" dirty="0" smtClean="0">
                <a:ln>
                  <a:noFill/>
                </a:ln>
                <a:solidFill>
                  <a:schemeClr val="tx1"/>
                </a:solidFill>
                <a:effectLst/>
                <a:uLnTx/>
                <a:uFillTx/>
                <a:latin typeface="Calibri" pitchFamily="34" charset="0"/>
                <a:ea typeface="+mn-ea"/>
                <a:cs typeface="Calibri" pitchFamily="34" charset="0"/>
              </a:rPr>
              <a:t> chip </a:t>
            </a:r>
            <a:r>
              <a:rPr lang="en-GB" dirty="0" smtClean="0">
                <a:latin typeface="Calibri" pitchFamily="34" charset="0"/>
                <a:cs typeface="Calibri" pitchFamily="34" charset="0"/>
              </a:rPr>
              <a:t>s</a:t>
            </a:r>
            <a:r>
              <a:rPr kumimoji="0" lang="en-GB" b="0" i="0" u="none" strike="noStrike" kern="1200" cap="none" spc="0" normalizeH="0" noProof="0" dirty="0" err="1" smtClean="0">
                <a:ln>
                  <a:noFill/>
                </a:ln>
                <a:solidFill>
                  <a:schemeClr val="tx1"/>
                </a:solidFill>
                <a:effectLst/>
                <a:uLnTx/>
                <a:uFillTx/>
                <a:latin typeface="Calibri" pitchFamily="34" charset="0"/>
                <a:ea typeface="+mn-ea"/>
                <a:cs typeface="Calibri" pitchFamily="34" charset="0"/>
              </a:rPr>
              <a:t>upport</a:t>
            </a:r>
            <a:r>
              <a:rPr kumimoji="0" lang="en-GB" b="0" i="0" u="none" strike="noStrike" kern="1200" cap="none" spc="0" normalizeH="0" noProof="0" dirty="0" smtClean="0">
                <a:ln>
                  <a:noFill/>
                </a:ln>
                <a:solidFill>
                  <a:schemeClr val="tx1"/>
                </a:solidFill>
                <a:effectLst/>
                <a:uLnTx/>
                <a:uFillTx/>
                <a:latin typeface="Calibri" pitchFamily="34" charset="0"/>
                <a:ea typeface="+mn-ea"/>
                <a:cs typeface="Calibri" pitchFamily="34" charset="0"/>
              </a:rPr>
              <a:t> with another simpler </a:t>
            </a:r>
            <a:r>
              <a:rPr lang="en-GB" dirty="0" smtClean="0">
                <a:latin typeface="Calibri" pitchFamily="34" charset="0"/>
                <a:cs typeface="Calibri" pitchFamily="34" charset="0"/>
              </a:rPr>
              <a:t>FPGA-equivalent block</a:t>
            </a:r>
            <a:endParaRPr kumimoji="0" lang="en-GB" b="0" i="0" u="none" strike="noStrike" kern="1200" cap="none" spc="0" normalizeH="0" noProof="0" dirty="0" smtClean="0">
              <a:ln>
                <a:noFill/>
              </a:ln>
              <a:solidFill>
                <a:schemeClr val="tx1"/>
              </a:solidFill>
              <a:effectLst/>
              <a:uLnTx/>
              <a:uFillTx/>
              <a:latin typeface="Calibri" pitchFamily="34" charset="0"/>
              <a:ea typeface="+mn-ea"/>
              <a:cs typeface="Calibri" pitchFamily="34" charset="0"/>
            </a:endParaRPr>
          </a:p>
          <a:p>
            <a:pPr marL="685800" lvl="1" indent="-228600">
              <a:spcBef>
                <a:spcPct val="20000"/>
              </a:spcBef>
            </a:pPr>
            <a:r>
              <a:rPr lang="en-GB" sz="1600" baseline="0" dirty="0" smtClean="0">
                <a:latin typeface="Calibri" pitchFamily="34" charset="0"/>
                <a:cs typeface="Calibri" pitchFamily="34" charset="0"/>
              </a:rPr>
              <a:t>With</a:t>
            </a:r>
            <a:r>
              <a:rPr lang="en-GB" sz="1600" dirty="0" smtClean="0">
                <a:latin typeface="Calibri" pitchFamily="34" charset="0"/>
                <a:cs typeface="Calibri" pitchFamily="34" charset="0"/>
              </a:rPr>
              <a:t> only the elements needed for the prototype</a:t>
            </a:r>
          </a:p>
          <a:p>
            <a:pPr marL="685800" lvl="1" indent="-228600">
              <a:spcBef>
                <a:spcPct val="20000"/>
              </a:spcBef>
            </a:pPr>
            <a:r>
              <a:rPr lang="en-GB" sz="1600" dirty="0" smtClean="0">
                <a:solidFill>
                  <a:schemeClr val="tx2"/>
                </a:solidFill>
                <a:latin typeface="Calibri" pitchFamily="34" charset="0"/>
                <a:cs typeface="Calibri" pitchFamily="34" charset="0"/>
              </a:rPr>
              <a:t>FPGA orientated Clock Buffers, Dividers &amp; Synchronizers </a:t>
            </a:r>
          </a:p>
          <a:p>
            <a:pPr marL="685800" lvl="1" indent="-228600">
              <a:spcBef>
                <a:spcPct val="20000"/>
              </a:spcBef>
              <a:buFont typeface="Arial" pitchFamily="34" charset="0"/>
              <a:buChar char="•"/>
            </a:pPr>
            <a:endParaRPr lang="en-GB" sz="1600" dirty="0" smtClean="0">
              <a:solidFill>
                <a:schemeClr val="tx2"/>
              </a:solidFill>
              <a:latin typeface="Calibri" pitchFamily="34" charset="0"/>
              <a:cs typeface="Calibri" pitchFamily="34" charset="0"/>
            </a:endParaRPr>
          </a:p>
          <a:p>
            <a:pPr marL="685800" lvl="1" indent="-228600">
              <a:spcBef>
                <a:spcPct val="20000"/>
              </a:spcBef>
              <a:buFont typeface="Arial" pitchFamily="34" charset="0"/>
              <a:buChar cha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228600" indent="-228600">
              <a:spcBef>
                <a:spcPct val="20000"/>
              </a:spcBef>
              <a:buFont typeface="Arial" pitchFamily="34" charset="0"/>
              <a:buChar cha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p:txBody>
      </p:sp>
      <p:sp>
        <p:nvSpPr>
          <p:cNvPr id="11" name="Oval 10"/>
          <p:cNvSpPr/>
          <p:nvPr/>
        </p:nvSpPr>
        <p:spPr>
          <a:xfrm>
            <a:off x="5105400" y="5410200"/>
            <a:ext cx="2057400" cy="5334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b="1" dirty="0" smtClean="0">
                <a:solidFill>
                  <a:schemeClr val="tx1"/>
                </a:solidFill>
              </a:rPr>
              <a:t>. . .or completely removed</a:t>
            </a:r>
            <a:endParaRPr lang="en-GB" sz="1050" b="1" dirty="0">
              <a:solidFill>
                <a:schemeClr val="tx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457200" y="1295401"/>
          <a:ext cx="8229600"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lstStyle/>
          <a:p>
            <a:r>
              <a:rPr lang="en-GB" dirty="0" smtClean="0"/>
              <a:t>How many FPGAs do we need?</a:t>
            </a:r>
            <a:endParaRPr lang="en-GB" dirty="0"/>
          </a:p>
        </p:txBody>
      </p:sp>
      <p:pic>
        <p:nvPicPr>
          <p:cNvPr id="115715" name="Picture 3"/>
          <p:cNvPicPr>
            <a:picLocks noChangeAspect="1" noChangeArrowheads="1"/>
          </p:cNvPicPr>
          <p:nvPr/>
        </p:nvPicPr>
        <p:blipFill>
          <a:blip r:embed="rId7" cstate="print"/>
          <a:srcRect/>
          <a:stretch>
            <a:fillRect/>
          </a:stretch>
        </p:blipFill>
        <p:spPr bwMode="auto">
          <a:xfrm>
            <a:off x="1371600" y="2792412"/>
            <a:ext cx="6502291" cy="3074988"/>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457200" y="14478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lstStyle/>
          <a:p>
            <a:r>
              <a:rPr lang="en-GB" dirty="0" smtClean="0"/>
              <a:t>How much time will it take?</a:t>
            </a:r>
            <a:endParaRPr lang="en-GB"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0"/>
            <a:ext cx="7696200" cy="1143000"/>
          </a:xfrm>
        </p:spPr>
        <p:txBody>
          <a:bodyPr/>
          <a:lstStyle/>
          <a:p>
            <a:r>
              <a:rPr lang="en-US" sz="3200" dirty="0" smtClean="0"/>
              <a:t>Counting the Cost, Missing the Point?</a:t>
            </a:r>
            <a:endParaRPr lang="en-US" sz="3200" dirty="0"/>
          </a:p>
        </p:txBody>
      </p:sp>
      <p:graphicFrame>
        <p:nvGraphicFramePr>
          <p:cNvPr id="7" name="Content Placeholder 6"/>
          <p:cNvGraphicFramePr>
            <a:graphicFrameLocks noGrp="1"/>
          </p:cNvGraphicFramePr>
          <p:nvPr>
            <p:ph idx="1"/>
          </p:nvPr>
        </p:nvGraphicFramePr>
        <p:xfrm>
          <a:off x="457200" y="1295400"/>
          <a:ext cx="5943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nvGraphicFramePr>
        <p:xfrm>
          <a:off x="6629400" y="1397000"/>
          <a:ext cx="2209800" cy="4699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Rounded Rectangle 5"/>
          <p:cNvSpPr/>
          <p:nvPr/>
        </p:nvSpPr>
        <p:spPr>
          <a:xfrm>
            <a:off x="6705600" y="1600200"/>
            <a:ext cx="2057400" cy="1981200"/>
          </a:xfrm>
          <a:prstGeom prst="roundRect">
            <a:avLst/>
          </a:prstGeom>
          <a:solidFill>
            <a:schemeClr val="accent3">
              <a:lumMod val="60000"/>
              <a:lumOff val="40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000" dirty="0" smtClean="0"/>
              <a:t>Design,  Build and Debug</a:t>
            </a:r>
            <a:br>
              <a:rPr lang="en-GB" sz="2000" dirty="0" smtClean="0"/>
            </a:br>
            <a:r>
              <a:rPr lang="en-GB" sz="2000" dirty="0" smtClean="0"/>
              <a:t>In-house Boards</a:t>
            </a:r>
            <a:endParaRPr lang="en-GB" sz="2000" dirty="0"/>
          </a:p>
        </p:txBody>
      </p:sp>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sz="3200" dirty="0" smtClean="0"/>
              <a:t>Useful life of Prototype </a:t>
            </a:r>
            <a:endParaRPr lang="en-US" sz="3200" dirty="0"/>
          </a:p>
        </p:txBody>
      </p:sp>
      <p:grpSp>
        <p:nvGrpSpPr>
          <p:cNvPr id="2" name="Group 37"/>
          <p:cNvGrpSpPr>
            <a:grpSpLocks/>
          </p:cNvGrpSpPr>
          <p:nvPr/>
        </p:nvGrpSpPr>
        <p:grpSpPr bwMode="auto">
          <a:xfrm>
            <a:off x="1011238" y="2133599"/>
            <a:ext cx="10117137" cy="6067425"/>
            <a:chOff x="637" y="770"/>
            <a:chExt cx="6373" cy="4396"/>
          </a:xfrm>
        </p:grpSpPr>
        <p:sp>
          <p:nvSpPr>
            <p:cNvPr id="39971" name="Freeform 35"/>
            <p:cNvSpPr>
              <a:spLocks/>
            </p:cNvSpPr>
            <p:nvPr/>
          </p:nvSpPr>
          <p:spPr bwMode="auto">
            <a:xfrm>
              <a:off x="637" y="770"/>
              <a:ext cx="6373" cy="4396"/>
            </a:xfrm>
            <a:custGeom>
              <a:avLst/>
              <a:gdLst/>
              <a:ahLst/>
              <a:cxnLst>
                <a:cxn ang="0">
                  <a:pos x="775" y="4065"/>
                </a:cxn>
                <a:cxn ang="0">
                  <a:pos x="921" y="601"/>
                </a:cxn>
                <a:cxn ang="0">
                  <a:pos x="3925" y="459"/>
                </a:cxn>
                <a:cxn ang="0">
                  <a:pos x="4800" y="1600"/>
                </a:cxn>
                <a:cxn ang="0">
                  <a:pos x="5573" y="1965"/>
                </a:cxn>
                <a:cxn ang="0">
                  <a:pos x="5573" y="2588"/>
                </a:cxn>
                <a:cxn ang="0">
                  <a:pos x="775" y="4065"/>
                </a:cxn>
              </a:cxnLst>
              <a:rect l="0" t="0" r="r" b="b"/>
              <a:pathLst>
                <a:path w="6373" h="4396">
                  <a:moveTo>
                    <a:pt x="775" y="4065"/>
                  </a:moveTo>
                  <a:cubicBezTo>
                    <a:pt x="0" y="3734"/>
                    <a:pt x="396" y="1202"/>
                    <a:pt x="921" y="601"/>
                  </a:cubicBezTo>
                  <a:cubicBezTo>
                    <a:pt x="1446" y="0"/>
                    <a:pt x="3279" y="293"/>
                    <a:pt x="3925" y="459"/>
                  </a:cubicBezTo>
                  <a:cubicBezTo>
                    <a:pt x="4571" y="625"/>
                    <a:pt x="4525" y="1349"/>
                    <a:pt x="4800" y="1600"/>
                  </a:cubicBezTo>
                  <a:cubicBezTo>
                    <a:pt x="5075" y="1851"/>
                    <a:pt x="5444" y="1800"/>
                    <a:pt x="5573" y="1965"/>
                  </a:cubicBezTo>
                  <a:cubicBezTo>
                    <a:pt x="5702" y="2130"/>
                    <a:pt x="6373" y="2238"/>
                    <a:pt x="5573" y="2588"/>
                  </a:cubicBezTo>
                  <a:cubicBezTo>
                    <a:pt x="4773" y="2938"/>
                    <a:pt x="1550" y="4396"/>
                    <a:pt x="775" y="4065"/>
                  </a:cubicBezTo>
                  <a:close/>
                </a:path>
              </a:pathLst>
            </a:custGeom>
            <a:solidFill>
              <a:schemeClr val="accent1"/>
            </a:solidFill>
            <a:ln w="9525" cap="flat" cmpd="sng">
              <a:solidFill>
                <a:schemeClr val="tx1"/>
              </a:solidFill>
              <a:prstDash val="solid"/>
              <a:round/>
              <a:headEnd/>
              <a:tailEnd/>
            </a:ln>
            <a:effectLst/>
          </p:spPr>
          <p:txBody>
            <a:bodyPr/>
            <a:lstStyle/>
            <a:p>
              <a:endParaRPr lang="en-US"/>
            </a:p>
          </p:txBody>
        </p:sp>
        <p:sp>
          <p:nvSpPr>
            <p:cNvPr id="39972" name="Text Box 36"/>
            <p:cNvSpPr txBox="1">
              <a:spLocks noChangeArrowheads="1"/>
            </p:cNvSpPr>
            <p:nvPr/>
          </p:nvSpPr>
          <p:spPr bwMode="auto">
            <a:xfrm>
              <a:off x="1905" y="1858"/>
              <a:ext cx="1004" cy="231"/>
            </a:xfrm>
            <a:prstGeom prst="rect">
              <a:avLst/>
            </a:prstGeom>
            <a:noFill/>
            <a:ln w="9525">
              <a:noFill/>
              <a:miter lim="800000"/>
              <a:headEnd/>
              <a:tailEnd/>
            </a:ln>
            <a:effectLst/>
          </p:spPr>
          <p:txBody>
            <a:bodyPr wrap="none">
              <a:spAutoFit/>
            </a:bodyPr>
            <a:lstStyle/>
            <a:p>
              <a:pPr algn="ctr"/>
              <a:r>
                <a:rPr lang="en-US" sz="1800" b="1">
                  <a:solidFill>
                    <a:schemeClr val="bg1"/>
                  </a:solidFill>
                </a:rPr>
                <a:t>Board Usage</a:t>
              </a:r>
            </a:p>
          </p:txBody>
        </p:sp>
      </p:grpSp>
      <p:grpSp>
        <p:nvGrpSpPr>
          <p:cNvPr id="3" name="Group 42"/>
          <p:cNvGrpSpPr>
            <a:grpSpLocks/>
          </p:cNvGrpSpPr>
          <p:nvPr/>
        </p:nvGrpSpPr>
        <p:grpSpPr bwMode="auto">
          <a:xfrm>
            <a:off x="3048000" y="1609725"/>
            <a:ext cx="6376988" cy="4986338"/>
            <a:chOff x="1920" y="1014"/>
            <a:chExt cx="4017" cy="3141"/>
          </a:xfrm>
        </p:grpSpPr>
        <p:sp>
          <p:nvSpPr>
            <p:cNvPr id="39944" name="Freeform 8"/>
            <p:cNvSpPr>
              <a:spLocks/>
            </p:cNvSpPr>
            <p:nvPr/>
          </p:nvSpPr>
          <p:spPr bwMode="auto">
            <a:xfrm>
              <a:off x="1920" y="1014"/>
              <a:ext cx="4017" cy="3141"/>
            </a:xfrm>
            <a:custGeom>
              <a:avLst/>
              <a:gdLst/>
              <a:ahLst/>
              <a:cxnLst>
                <a:cxn ang="0">
                  <a:pos x="594" y="3141"/>
                </a:cxn>
                <a:cxn ang="0">
                  <a:pos x="699" y="612"/>
                </a:cxn>
                <a:cxn ang="0">
                  <a:pos x="1895" y="21"/>
                </a:cxn>
                <a:cxn ang="0">
                  <a:pos x="3441" y="487"/>
                </a:cxn>
                <a:cxn ang="0">
                  <a:pos x="3486" y="1977"/>
                </a:cxn>
                <a:cxn ang="0">
                  <a:pos x="3535" y="2641"/>
                </a:cxn>
                <a:cxn ang="0">
                  <a:pos x="594" y="3141"/>
                </a:cxn>
              </a:cxnLst>
              <a:rect l="0" t="0" r="r" b="b"/>
              <a:pathLst>
                <a:path w="4017" h="3141">
                  <a:moveTo>
                    <a:pt x="594" y="3141"/>
                  </a:moveTo>
                  <a:cubicBezTo>
                    <a:pt x="0" y="2810"/>
                    <a:pt x="482" y="1133"/>
                    <a:pt x="699" y="612"/>
                  </a:cubicBezTo>
                  <a:cubicBezTo>
                    <a:pt x="916" y="92"/>
                    <a:pt x="1438" y="42"/>
                    <a:pt x="1895" y="21"/>
                  </a:cubicBezTo>
                  <a:cubicBezTo>
                    <a:pt x="2352" y="0"/>
                    <a:pt x="3176" y="161"/>
                    <a:pt x="3441" y="487"/>
                  </a:cubicBezTo>
                  <a:cubicBezTo>
                    <a:pt x="3706" y="813"/>
                    <a:pt x="3470" y="1618"/>
                    <a:pt x="3486" y="1977"/>
                  </a:cubicBezTo>
                  <a:cubicBezTo>
                    <a:pt x="3502" y="2336"/>
                    <a:pt x="4017" y="2447"/>
                    <a:pt x="3535" y="2641"/>
                  </a:cubicBezTo>
                  <a:cubicBezTo>
                    <a:pt x="3053" y="2835"/>
                    <a:pt x="1207" y="3037"/>
                    <a:pt x="594" y="3141"/>
                  </a:cubicBezTo>
                  <a:close/>
                </a:path>
              </a:pathLst>
            </a:custGeom>
            <a:solidFill>
              <a:schemeClr val="accent1"/>
            </a:solidFill>
            <a:ln w="9525" cap="flat" cmpd="sng">
              <a:solidFill>
                <a:schemeClr val="tx1"/>
              </a:solidFill>
              <a:prstDash val="solid"/>
              <a:round/>
              <a:headEnd/>
              <a:tailEnd/>
            </a:ln>
            <a:effectLst/>
          </p:spPr>
          <p:txBody>
            <a:bodyPr/>
            <a:lstStyle/>
            <a:p>
              <a:endParaRPr lang="en-US"/>
            </a:p>
          </p:txBody>
        </p:sp>
        <p:sp>
          <p:nvSpPr>
            <p:cNvPr id="39945" name="Text Box 9"/>
            <p:cNvSpPr txBox="1">
              <a:spLocks noChangeArrowheads="1"/>
            </p:cNvSpPr>
            <p:nvPr/>
          </p:nvSpPr>
          <p:spPr bwMode="auto">
            <a:xfrm>
              <a:off x="2858" y="1762"/>
              <a:ext cx="1004" cy="231"/>
            </a:xfrm>
            <a:prstGeom prst="rect">
              <a:avLst/>
            </a:prstGeom>
            <a:noFill/>
            <a:ln w="9525">
              <a:noFill/>
              <a:miter lim="800000"/>
              <a:headEnd/>
              <a:tailEnd/>
            </a:ln>
            <a:effectLst/>
          </p:spPr>
          <p:txBody>
            <a:bodyPr wrap="none">
              <a:spAutoFit/>
            </a:bodyPr>
            <a:lstStyle/>
            <a:p>
              <a:pPr algn="ctr"/>
              <a:r>
                <a:rPr lang="en-US" sz="1800" b="1" dirty="0">
                  <a:solidFill>
                    <a:schemeClr val="bg1"/>
                  </a:solidFill>
                </a:rPr>
                <a:t>Board Usage</a:t>
              </a:r>
            </a:p>
          </p:txBody>
        </p:sp>
      </p:grpSp>
      <p:grpSp>
        <p:nvGrpSpPr>
          <p:cNvPr id="4" name="Group 28"/>
          <p:cNvGrpSpPr/>
          <p:nvPr/>
        </p:nvGrpSpPr>
        <p:grpSpPr>
          <a:xfrm>
            <a:off x="1295399" y="2997218"/>
            <a:ext cx="9518267" cy="3327381"/>
            <a:chOff x="1295399" y="2997218"/>
            <a:chExt cx="9518267" cy="3327381"/>
          </a:xfrm>
        </p:grpSpPr>
        <p:sp>
          <p:nvSpPr>
            <p:cNvPr id="39950" name="Freeform 14"/>
            <p:cNvSpPr>
              <a:spLocks/>
            </p:cNvSpPr>
            <p:nvPr/>
          </p:nvSpPr>
          <p:spPr bwMode="auto">
            <a:xfrm>
              <a:off x="1295399" y="2997218"/>
              <a:ext cx="9518267" cy="3327381"/>
            </a:xfrm>
            <a:custGeom>
              <a:avLst/>
              <a:gdLst>
                <a:gd name="connsiteX0" fmla="*/ 0 w 4244"/>
                <a:gd name="connsiteY0" fmla="*/ 1312 h 1376"/>
                <a:gd name="connsiteX1" fmla="*/ 485 w 4244"/>
                <a:gd name="connsiteY1" fmla="*/ 48 h 1376"/>
                <a:gd name="connsiteX2" fmla="*/ 1173 w 4244"/>
                <a:gd name="connsiteY2" fmla="*/ 1022 h 1376"/>
                <a:gd name="connsiteX3" fmla="*/ 2716 w 4244"/>
                <a:gd name="connsiteY3" fmla="*/ 1255 h 1376"/>
                <a:gd name="connsiteX4" fmla="*/ 4017 w 4244"/>
                <a:gd name="connsiteY4" fmla="*/ 1291 h 1376"/>
                <a:gd name="connsiteX5" fmla="*/ 4081 w 4244"/>
                <a:gd name="connsiteY5" fmla="*/ 1376 h 1376"/>
                <a:gd name="connsiteX0" fmla="*/ 0 w 4241"/>
                <a:gd name="connsiteY0" fmla="*/ 1312 h 1376"/>
                <a:gd name="connsiteX1" fmla="*/ 485 w 4241"/>
                <a:gd name="connsiteY1" fmla="*/ 48 h 1376"/>
                <a:gd name="connsiteX2" fmla="*/ 1173 w 4241"/>
                <a:gd name="connsiteY2" fmla="*/ 1022 h 1376"/>
                <a:gd name="connsiteX3" fmla="*/ 2716 w 4241"/>
                <a:gd name="connsiteY3" fmla="*/ 1255 h 1376"/>
                <a:gd name="connsiteX4" fmla="*/ 2735 w 4241"/>
                <a:gd name="connsiteY4" fmla="*/ 1191 h 1376"/>
                <a:gd name="connsiteX5" fmla="*/ 4017 w 4241"/>
                <a:gd name="connsiteY5" fmla="*/ 1291 h 1376"/>
                <a:gd name="connsiteX6" fmla="*/ 4081 w 4241"/>
                <a:gd name="connsiteY6" fmla="*/ 1376 h 1376"/>
                <a:gd name="connsiteX0" fmla="*/ 0 w 4241"/>
                <a:gd name="connsiteY0" fmla="*/ 1312 h 1376"/>
                <a:gd name="connsiteX1" fmla="*/ 485 w 4241"/>
                <a:gd name="connsiteY1" fmla="*/ 48 h 1376"/>
                <a:gd name="connsiteX2" fmla="*/ 1173 w 4241"/>
                <a:gd name="connsiteY2" fmla="*/ 1022 h 1376"/>
                <a:gd name="connsiteX3" fmla="*/ 2716 w 4241"/>
                <a:gd name="connsiteY3" fmla="*/ 1255 h 1376"/>
                <a:gd name="connsiteX4" fmla="*/ 2243 w 4241"/>
                <a:gd name="connsiteY4" fmla="*/ 1187 h 1376"/>
                <a:gd name="connsiteX5" fmla="*/ 2735 w 4241"/>
                <a:gd name="connsiteY5" fmla="*/ 1191 h 1376"/>
                <a:gd name="connsiteX6" fmla="*/ 4017 w 4241"/>
                <a:gd name="connsiteY6" fmla="*/ 1291 h 1376"/>
                <a:gd name="connsiteX7" fmla="*/ 4081 w 4241"/>
                <a:gd name="connsiteY7" fmla="*/ 1376 h 1376"/>
                <a:gd name="connsiteX0" fmla="*/ 0 w 4241"/>
                <a:gd name="connsiteY0" fmla="*/ 1312 h 1376"/>
                <a:gd name="connsiteX1" fmla="*/ 485 w 4241"/>
                <a:gd name="connsiteY1" fmla="*/ 48 h 1376"/>
                <a:gd name="connsiteX2" fmla="*/ 1173 w 4241"/>
                <a:gd name="connsiteY2" fmla="*/ 1022 h 1376"/>
                <a:gd name="connsiteX3" fmla="*/ 2243 w 4241"/>
                <a:gd name="connsiteY3" fmla="*/ 1187 h 1376"/>
                <a:gd name="connsiteX4" fmla="*/ 2735 w 4241"/>
                <a:gd name="connsiteY4" fmla="*/ 1191 h 1376"/>
                <a:gd name="connsiteX5" fmla="*/ 4017 w 4241"/>
                <a:gd name="connsiteY5" fmla="*/ 1291 h 1376"/>
                <a:gd name="connsiteX6" fmla="*/ 4081 w 4241"/>
                <a:gd name="connsiteY6" fmla="*/ 1376 h 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1" h="1376">
                  <a:moveTo>
                    <a:pt x="0" y="1312"/>
                  </a:moveTo>
                  <a:cubicBezTo>
                    <a:pt x="82" y="1101"/>
                    <a:pt x="289" y="96"/>
                    <a:pt x="485" y="48"/>
                  </a:cubicBezTo>
                  <a:cubicBezTo>
                    <a:pt x="681" y="0"/>
                    <a:pt x="880" y="832"/>
                    <a:pt x="1173" y="1022"/>
                  </a:cubicBezTo>
                  <a:cubicBezTo>
                    <a:pt x="1466" y="1212"/>
                    <a:pt x="1983" y="1159"/>
                    <a:pt x="2243" y="1187"/>
                  </a:cubicBezTo>
                  <a:cubicBezTo>
                    <a:pt x="2503" y="1215"/>
                    <a:pt x="2439" y="1174"/>
                    <a:pt x="2735" y="1191"/>
                  </a:cubicBezTo>
                  <a:cubicBezTo>
                    <a:pt x="3031" y="1208"/>
                    <a:pt x="3793" y="1260"/>
                    <a:pt x="4017" y="1291"/>
                  </a:cubicBezTo>
                  <a:cubicBezTo>
                    <a:pt x="4241" y="1322"/>
                    <a:pt x="4068" y="1358"/>
                    <a:pt x="4081" y="1376"/>
                  </a:cubicBezTo>
                </a:path>
              </a:pathLst>
            </a:custGeom>
            <a:solidFill>
              <a:schemeClr val="accent2"/>
            </a:solidFill>
            <a:ln w="9525" cap="flat" cmpd="sng">
              <a:solidFill>
                <a:schemeClr val="tx1"/>
              </a:solidFill>
              <a:prstDash val="solid"/>
              <a:round/>
              <a:headEnd/>
              <a:tailEnd/>
            </a:ln>
            <a:effectLst/>
          </p:spPr>
          <p:txBody>
            <a:bodyPr/>
            <a:lstStyle/>
            <a:p>
              <a:endParaRPr lang="en-US"/>
            </a:p>
          </p:txBody>
        </p:sp>
        <p:sp>
          <p:nvSpPr>
            <p:cNvPr id="39951" name="Text Box 15"/>
            <p:cNvSpPr txBox="1">
              <a:spLocks noChangeArrowheads="1"/>
            </p:cNvSpPr>
            <p:nvPr/>
          </p:nvSpPr>
          <p:spPr bwMode="auto">
            <a:xfrm>
              <a:off x="1600200" y="5334000"/>
              <a:ext cx="2203450" cy="641350"/>
            </a:xfrm>
            <a:prstGeom prst="rect">
              <a:avLst/>
            </a:prstGeom>
            <a:noFill/>
            <a:ln w="9525">
              <a:noFill/>
              <a:miter lim="800000"/>
              <a:headEnd/>
              <a:tailEnd/>
            </a:ln>
            <a:effectLst/>
          </p:spPr>
          <p:txBody>
            <a:bodyPr wrap="none">
              <a:spAutoFit/>
            </a:bodyPr>
            <a:lstStyle/>
            <a:p>
              <a:pPr algn="ctr"/>
              <a:r>
                <a:rPr lang="en-US" sz="1800">
                  <a:solidFill>
                    <a:schemeClr val="bg1"/>
                  </a:solidFill>
                </a:rPr>
                <a:t>In-House Board</a:t>
              </a:r>
            </a:p>
            <a:p>
              <a:pPr algn="ctr"/>
              <a:r>
                <a:rPr lang="en-US" sz="1800">
                  <a:solidFill>
                    <a:schemeClr val="bg1"/>
                  </a:solidFill>
                </a:rPr>
                <a:t>Design and Support</a:t>
              </a:r>
            </a:p>
          </p:txBody>
        </p:sp>
      </p:grpSp>
      <p:grpSp>
        <p:nvGrpSpPr>
          <p:cNvPr id="5" name="Group 32"/>
          <p:cNvGrpSpPr>
            <a:grpSpLocks/>
          </p:cNvGrpSpPr>
          <p:nvPr/>
        </p:nvGrpSpPr>
        <p:grpSpPr bwMode="auto">
          <a:xfrm>
            <a:off x="914400" y="1524000"/>
            <a:ext cx="381000" cy="4724400"/>
            <a:chOff x="576" y="960"/>
            <a:chExt cx="240" cy="2976"/>
          </a:xfrm>
        </p:grpSpPr>
        <p:sp>
          <p:nvSpPr>
            <p:cNvPr id="39941" name="Line 5"/>
            <p:cNvSpPr>
              <a:spLocks noChangeShapeType="1"/>
            </p:cNvSpPr>
            <p:nvPr/>
          </p:nvSpPr>
          <p:spPr bwMode="auto">
            <a:xfrm flipV="1">
              <a:off x="816" y="960"/>
              <a:ext cx="0" cy="2976"/>
            </a:xfrm>
            <a:prstGeom prst="line">
              <a:avLst/>
            </a:prstGeom>
            <a:noFill/>
            <a:ln w="28575">
              <a:solidFill>
                <a:schemeClr val="tx1"/>
              </a:solidFill>
              <a:round/>
              <a:headEnd/>
              <a:tailEnd type="triangle" w="med" len="med"/>
            </a:ln>
            <a:effectLst/>
          </p:spPr>
          <p:txBody>
            <a:bodyPr/>
            <a:lstStyle/>
            <a:p>
              <a:endParaRPr lang="en-US"/>
            </a:p>
          </p:txBody>
        </p:sp>
        <p:sp>
          <p:nvSpPr>
            <p:cNvPr id="39952" name="Text Box 16"/>
            <p:cNvSpPr txBox="1">
              <a:spLocks noChangeArrowheads="1"/>
            </p:cNvSpPr>
            <p:nvPr/>
          </p:nvSpPr>
          <p:spPr bwMode="auto">
            <a:xfrm rot="-5400000">
              <a:off x="222" y="2322"/>
              <a:ext cx="940" cy="231"/>
            </a:xfrm>
            <a:prstGeom prst="rect">
              <a:avLst/>
            </a:prstGeom>
            <a:noFill/>
            <a:ln w="9525">
              <a:noFill/>
              <a:miter lim="800000"/>
              <a:headEnd/>
              <a:tailEnd/>
            </a:ln>
            <a:effectLst/>
          </p:spPr>
          <p:txBody>
            <a:bodyPr wrap="none">
              <a:spAutoFit/>
            </a:bodyPr>
            <a:lstStyle/>
            <a:p>
              <a:pPr algn="ctr"/>
              <a:r>
                <a:rPr lang="en-US" sz="1800"/>
                <a:t>Project costs</a:t>
              </a:r>
            </a:p>
          </p:txBody>
        </p:sp>
      </p:grpSp>
      <p:sp>
        <p:nvSpPr>
          <p:cNvPr id="39953" name="Rectangle 17"/>
          <p:cNvSpPr>
            <a:spLocks noChangeArrowheads="1"/>
          </p:cNvSpPr>
          <p:nvPr/>
        </p:nvSpPr>
        <p:spPr bwMode="auto">
          <a:xfrm>
            <a:off x="1312863" y="6183313"/>
            <a:ext cx="7848600" cy="685800"/>
          </a:xfrm>
          <a:prstGeom prst="rect">
            <a:avLst/>
          </a:prstGeom>
          <a:solidFill>
            <a:schemeClr val="bg1"/>
          </a:solidFill>
          <a:ln w="9525">
            <a:noFill/>
            <a:miter lim="800000"/>
            <a:headEnd/>
            <a:tailEnd/>
          </a:ln>
          <a:effectLst/>
        </p:spPr>
        <p:txBody>
          <a:bodyPr wrap="none" anchor="ctr"/>
          <a:lstStyle/>
          <a:p>
            <a:endParaRPr lang="en-US"/>
          </a:p>
        </p:txBody>
      </p:sp>
      <p:sp>
        <p:nvSpPr>
          <p:cNvPr id="39963" name="Rectangle 27" descr="brickwall"/>
          <p:cNvSpPr>
            <a:spLocks noChangeArrowheads="1"/>
          </p:cNvSpPr>
          <p:nvPr/>
        </p:nvSpPr>
        <p:spPr bwMode="auto">
          <a:xfrm>
            <a:off x="6705600" y="0"/>
            <a:ext cx="2438400" cy="6172200"/>
          </a:xfrm>
          <a:prstGeom prst="rect">
            <a:avLst/>
          </a:prstGeom>
          <a:solidFill>
            <a:schemeClr val="accent4">
              <a:lumMod val="75000"/>
            </a:schemeClr>
          </a:solidFill>
          <a:ln w="9525">
            <a:solidFill>
              <a:schemeClr val="tx1"/>
            </a:solidFill>
            <a:miter lim="800000"/>
            <a:headEnd/>
            <a:tailEnd/>
          </a:ln>
          <a:effectLst/>
        </p:spPr>
        <p:txBody>
          <a:bodyPr wrap="none" anchor="ctr"/>
          <a:lstStyle/>
          <a:p>
            <a:pPr algn="ctr"/>
            <a:endParaRPr lang="en-US">
              <a:solidFill>
                <a:schemeClr val="bg1"/>
              </a:solidFill>
            </a:endParaRPr>
          </a:p>
          <a:p>
            <a:pPr algn="ctr"/>
            <a:endParaRPr lang="en-US">
              <a:solidFill>
                <a:schemeClr val="bg1"/>
              </a:solidFill>
            </a:endParaRPr>
          </a:p>
          <a:p>
            <a:pPr algn="ctr"/>
            <a:endParaRPr lang="en-US">
              <a:solidFill>
                <a:schemeClr val="bg1"/>
              </a:solidFill>
            </a:endParaRPr>
          </a:p>
          <a:p>
            <a:pPr algn="ctr"/>
            <a:endParaRPr lang="en-US">
              <a:solidFill>
                <a:schemeClr val="bg1"/>
              </a:solidFill>
            </a:endParaRPr>
          </a:p>
          <a:p>
            <a:pPr algn="ctr"/>
            <a:r>
              <a:rPr lang="en-US">
                <a:solidFill>
                  <a:schemeClr val="bg1"/>
                </a:solidFill>
              </a:rPr>
              <a:t>ASIC</a:t>
            </a:r>
          </a:p>
          <a:p>
            <a:pPr algn="ctr"/>
            <a:r>
              <a:rPr lang="en-US">
                <a:solidFill>
                  <a:schemeClr val="bg1"/>
                </a:solidFill>
              </a:rPr>
              <a:t>Sample</a:t>
            </a:r>
          </a:p>
          <a:p>
            <a:pPr algn="ctr"/>
            <a:r>
              <a:rPr lang="en-US">
                <a:solidFill>
                  <a:schemeClr val="bg1"/>
                </a:solidFill>
              </a:rPr>
              <a:t>Delivery</a:t>
            </a:r>
          </a:p>
        </p:txBody>
      </p:sp>
      <p:sp>
        <p:nvSpPr>
          <p:cNvPr id="39964" name="Rectangle 28"/>
          <p:cNvSpPr>
            <a:spLocks noChangeArrowheads="1"/>
          </p:cNvSpPr>
          <p:nvPr/>
        </p:nvSpPr>
        <p:spPr bwMode="auto">
          <a:xfrm>
            <a:off x="1295400" y="3352800"/>
            <a:ext cx="457200" cy="2819400"/>
          </a:xfrm>
          <a:prstGeom prst="rect">
            <a:avLst/>
          </a:prstGeom>
          <a:solidFill>
            <a:schemeClr val="accent3">
              <a:lumMod val="60000"/>
              <a:lumOff val="40000"/>
            </a:schemeClr>
          </a:solidFill>
          <a:ln w="9525">
            <a:solidFill>
              <a:schemeClr val="tx1"/>
            </a:solidFill>
            <a:miter lim="800000"/>
            <a:headEnd/>
            <a:tailEnd/>
          </a:ln>
          <a:effectLst/>
        </p:spPr>
        <p:txBody>
          <a:bodyPr vert="eaVert" wrap="none" anchor="ctr"/>
          <a:lstStyle/>
          <a:p>
            <a:pPr algn="ctr"/>
            <a:r>
              <a:rPr lang="en-US" sz="1800" dirty="0">
                <a:solidFill>
                  <a:schemeClr val="tx2"/>
                </a:solidFill>
              </a:rPr>
              <a:t>Board Purchase</a:t>
            </a:r>
          </a:p>
        </p:txBody>
      </p:sp>
      <p:grpSp>
        <p:nvGrpSpPr>
          <p:cNvPr id="6" name="Group 38"/>
          <p:cNvGrpSpPr>
            <a:grpSpLocks/>
          </p:cNvGrpSpPr>
          <p:nvPr/>
        </p:nvGrpSpPr>
        <p:grpSpPr bwMode="auto">
          <a:xfrm>
            <a:off x="3581400" y="4648200"/>
            <a:ext cx="3124200" cy="381000"/>
            <a:chOff x="2256" y="2928"/>
            <a:chExt cx="1584" cy="240"/>
          </a:xfrm>
        </p:grpSpPr>
        <p:sp>
          <p:nvSpPr>
            <p:cNvPr id="39965" name="Line 29"/>
            <p:cNvSpPr>
              <a:spLocks noChangeShapeType="1"/>
            </p:cNvSpPr>
            <p:nvPr/>
          </p:nvSpPr>
          <p:spPr bwMode="auto">
            <a:xfrm>
              <a:off x="2256" y="3168"/>
              <a:ext cx="1584" cy="0"/>
            </a:xfrm>
            <a:prstGeom prst="line">
              <a:avLst/>
            </a:prstGeom>
            <a:noFill/>
            <a:ln w="38100">
              <a:solidFill>
                <a:schemeClr val="bg1"/>
              </a:solidFill>
              <a:prstDash val="sysDot"/>
              <a:round/>
              <a:headEnd type="triangle" w="med" len="med"/>
              <a:tailEnd type="triangle" w="med" len="med"/>
            </a:ln>
            <a:effectLst/>
          </p:spPr>
          <p:txBody>
            <a:bodyPr/>
            <a:lstStyle/>
            <a:p>
              <a:endParaRPr lang="en-US"/>
            </a:p>
          </p:txBody>
        </p:sp>
        <p:sp>
          <p:nvSpPr>
            <p:cNvPr id="39966" name="Text Box 30"/>
            <p:cNvSpPr txBox="1">
              <a:spLocks noChangeArrowheads="1"/>
            </p:cNvSpPr>
            <p:nvPr/>
          </p:nvSpPr>
          <p:spPr bwMode="auto">
            <a:xfrm>
              <a:off x="2456" y="2928"/>
              <a:ext cx="1258" cy="231"/>
            </a:xfrm>
            <a:prstGeom prst="rect">
              <a:avLst/>
            </a:prstGeom>
            <a:noFill/>
            <a:ln w="9525">
              <a:noFill/>
              <a:miter lim="800000"/>
              <a:headEnd/>
              <a:tailEnd/>
            </a:ln>
            <a:effectLst/>
          </p:spPr>
          <p:txBody>
            <a:bodyPr wrap="none">
              <a:spAutoFit/>
            </a:bodyPr>
            <a:lstStyle/>
            <a:p>
              <a:pPr algn="ctr"/>
              <a:r>
                <a:rPr lang="en-US" sz="1800">
                  <a:solidFill>
                    <a:schemeClr val="bg1"/>
                  </a:solidFill>
                </a:rPr>
                <a:t>Useful life of Prototype</a:t>
              </a:r>
            </a:p>
          </p:txBody>
        </p:sp>
      </p:grpSp>
      <p:grpSp>
        <p:nvGrpSpPr>
          <p:cNvPr id="7" name="Group 33"/>
          <p:cNvGrpSpPr>
            <a:grpSpLocks/>
          </p:cNvGrpSpPr>
          <p:nvPr/>
        </p:nvGrpSpPr>
        <p:grpSpPr bwMode="auto">
          <a:xfrm>
            <a:off x="609600" y="6172200"/>
            <a:ext cx="7543800" cy="419100"/>
            <a:chOff x="384" y="3888"/>
            <a:chExt cx="4752" cy="264"/>
          </a:xfrm>
        </p:grpSpPr>
        <p:sp>
          <p:nvSpPr>
            <p:cNvPr id="39959" name="Text Box 23"/>
            <p:cNvSpPr txBox="1">
              <a:spLocks noChangeArrowheads="1"/>
            </p:cNvSpPr>
            <p:nvPr/>
          </p:nvSpPr>
          <p:spPr bwMode="auto">
            <a:xfrm>
              <a:off x="2064" y="3921"/>
              <a:ext cx="1180" cy="231"/>
            </a:xfrm>
            <a:prstGeom prst="rect">
              <a:avLst/>
            </a:prstGeom>
            <a:noFill/>
            <a:ln w="9525">
              <a:noFill/>
              <a:miter lim="800000"/>
              <a:headEnd/>
              <a:tailEnd/>
            </a:ln>
            <a:effectLst/>
          </p:spPr>
          <p:txBody>
            <a:bodyPr wrap="none">
              <a:spAutoFit/>
            </a:bodyPr>
            <a:lstStyle/>
            <a:p>
              <a:pPr algn="ctr"/>
              <a:r>
                <a:rPr lang="en-US" sz="1800"/>
                <a:t>Project Progress</a:t>
              </a:r>
            </a:p>
          </p:txBody>
        </p:sp>
        <p:sp>
          <p:nvSpPr>
            <p:cNvPr id="39960" name="Line 24"/>
            <p:cNvSpPr>
              <a:spLocks noChangeShapeType="1"/>
            </p:cNvSpPr>
            <p:nvPr/>
          </p:nvSpPr>
          <p:spPr bwMode="auto">
            <a:xfrm>
              <a:off x="3374" y="4042"/>
              <a:ext cx="480" cy="0"/>
            </a:xfrm>
            <a:prstGeom prst="line">
              <a:avLst/>
            </a:prstGeom>
            <a:noFill/>
            <a:ln w="38100">
              <a:solidFill>
                <a:schemeClr val="tx1"/>
              </a:solidFill>
              <a:round/>
              <a:headEnd/>
              <a:tailEnd type="triangle" w="med" len="med"/>
            </a:ln>
            <a:effectLst/>
          </p:spPr>
          <p:txBody>
            <a:bodyPr/>
            <a:lstStyle/>
            <a:p>
              <a:endParaRPr lang="en-US"/>
            </a:p>
          </p:txBody>
        </p:sp>
        <p:sp>
          <p:nvSpPr>
            <p:cNvPr id="39942" name="Line 6"/>
            <p:cNvSpPr>
              <a:spLocks noChangeShapeType="1"/>
            </p:cNvSpPr>
            <p:nvPr/>
          </p:nvSpPr>
          <p:spPr bwMode="auto">
            <a:xfrm>
              <a:off x="384" y="3888"/>
              <a:ext cx="4752" cy="0"/>
            </a:xfrm>
            <a:prstGeom prst="line">
              <a:avLst/>
            </a:prstGeom>
            <a:noFill/>
            <a:ln w="28575">
              <a:solidFill>
                <a:schemeClr val="tx1"/>
              </a:solidFill>
              <a:round/>
              <a:headEnd/>
              <a:tailEnd type="triangle" w="med" len="med"/>
            </a:ln>
            <a:effectLst/>
          </p:spPr>
          <p:txBody>
            <a:bodyPr/>
            <a:lstStyle/>
            <a:p>
              <a:endParaRPr lang="en-US"/>
            </a:p>
          </p:txBody>
        </p:sp>
      </p:grpSp>
      <p:grpSp>
        <p:nvGrpSpPr>
          <p:cNvPr id="8" name="Group 39"/>
          <p:cNvGrpSpPr>
            <a:grpSpLocks/>
          </p:cNvGrpSpPr>
          <p:nvPr/>
        </p:nvGrpSpPr>
        <p:grpSpPr bwMode="auto">
          <a:xfrm>
            <a:off x="1676400" y="4191000"/>
            <a:ext cx="5105400" cy="381000"/>
            <a:chOff x="2256" y="2928"/>
            <a:chExt cx="1612" cy="240"/>
          </a:xfrm>
        </p:grpSpPr>
        <p:sp>
          <p:nvSpPr>
            <p:cNvPr id="39976" name="Line 40"/>
            <p:cNvSpPr>
              <a:spLocks noChangeShapeType="1"/>
            </p:cNvSpPr>
            <p:nvPr/>
          </p:nvSpPr>
          <p:spPr bwMode="auto">
            <a:xfrm>
              <a:off x="2256" y="3168"/>
              <a:ext cx="1584" cy="0"/>
            </a:xfrm>
            <a:prstGeom prst="line">
              <a:avLst/>
            </a:prstGeom>
            <a:noFill/>
            <a:ln w="38100">
              <a:solidFill>
                <a:schemeClr val="bg1"/>
              </a:solidFill>
              <a:prstDash val="sysDot"/>
              <a:round/>
              <a:headEnd type="triangle" w="med" len="med"/>
              <a:tailEnd type="triangle" w="med" len="med"/>
            </a:ln>
            <a:effectLst/>
          </p:spPr>
          <p:txBody>
            <a:bodyPr/>
            <a:lstStyle/>
            <a:p>
              <a:endParaRPr lang="en-US"/>
            </a:p>
          </p:txBody>
        </p:sp>
        <p:sp>
          <p:nvSpPr>
            <p:cNvPr id="39977" name="Text Box 41"/>
            <p:cNvSpPr txBox="1">
              <a:spLocks noChangeArrowheads="1"/>
            </p:cNvSpPr>
            <p:nvPr/>
          </p:nvSpPr>
          <p:spPr bwMode="auto">
            <a:xfrm>
              <a:off x="2304" y="2928"/>
              <a:ext cx="1564" cy="231"/>
            </a:xfrm>
            <a:prstGeom prst="rect">
              <a:avLst/>
            </a:prstGeom>
            <a:noFill/>
            <a:ln w="9525">
              <a:noFill/>
              <a:miter lim="800000"/>
              <a:headEnd/>
              <a:tailEnd/>
            </a:ln>
            <a:effectLst/>
          </p:spPr>
          <p:txBody>
            <a:bodyPr>
              <a:spAutoFit/>
            </a:bodyPr>
            <a:lstStyle/>
            <a:p>
              <a:pPr algn="ctr"/>
              <a:r>
                <a:rPr lang="en-US" sz="1800">
                  <a:solidFill>
                    <a:schemeClr val="bg1"/>
                  </a:solidFill>
                </a:rPr>
                <a:t>Useful life of Prototype</a:t>
              </a:r>
            </a:p>
          </p:txBody>
        </p:sp>
      </p:grpSp>
      <p:sp>
        <p:nvSpPr>
          <p:cNvPr id="39980" name="Text Box 44"/>
          <p:cNvSpPr txBox="1">
            <a:spLocks noChangeArrowheads="1"/>
          </p:cNvSpPr>
          <p:nvPr/>
        </p:nvSpPr>
        <p:spPr bwMode="auto">
          <a:xfrm>
            <a:off x="3505200" y="914400"/>
            <a:ext cx="3657600" cy="1752600"/>
          </a:xfrm>
          <a:prstGeom prst="rect">
            <a:avLst/>
          </a:prstGeom>
          <a:solidFill>
            <a:srgbClr val="68A7C6"/>
          </a:solidFill>
          <a:ln w="9525">
            <a:noFill/>
            <a:miter lim="800000"/>
            <a:headEnd/>
            <a:tailEnd/>
          </a:ln>
          <a:effectLst>
            <a:outerShdw dist="107763" dir="2700000" algn="ctr" rotWithShape="0">
              <a:schemeClr val="bg2">
                <a:alpha val="50000"/>
              </a:schemeClr>
            </a:outerShdw>
          </a:effectLst>
        </p:spPr>
        <p:txBody>
          <a:bodyPr/>
          <a:lstStyle/>
          <a:p>
            <a:pPr algn="ctr">
              <a:spcBef>
                <a:spcPct val="50000"/>
              </a:spcBef>
            </a:pPr>
            <a:r>
              <a:rPr lang="en-US" sz="2000" dirty="0">
                <a:solidFill>
                  <a:schemeClr val="bg1"/>
                </a:solidFill>
              </a:rPr>
              <a:t>Extra time to . . .</a:t>
            </a:r>
          </a:p>
          <a:p>
            <a:pPr>
              <a:spcBef>
                <a:spcPts val="600"/>
              </a:spcBef>
            </a:pPr>
            <a:r>
              <a:rPr lang="en-US" sz="2000" dirty="0">
                <a:solidFill>
                  <a:schemeClr val="bg1"/>
                </a:solidFill>
              </a:rPr>
              <a:t> </a:t>
            </a:r>
            <a:r>
              <a:rPr lang="en-US" sz="2000" dirty="0" err="1">
                <a:solidFill>
                  <a:schemeClr val="bg1"/>
                </a:solidFill>
              </a:rPr>
              <a:t>i</a:t>
            </a:r>
            <a:r>
              <a:rPr lang="en-US" sz="2000" dirty="0">
                <a:solidFill>
                  <a:schemeClr val="bg1"/>
                </a:solidFill>
              </a:rPr>
              <a:t>. Find more </a:t>
            </a:r>
            <a:r>
              <a:rPr lang="en-US" sz="2000" dirty="0" smtClean="0">
                <a:solidFill>
                  <a:schemeClr val="bg1"/>
                </a:solidFill>
              </a:rPr>
              <a:t>bugs</a:t>
            </a:r>
            <a:endParaRPr lang="en-US" sz="2000" dirty="0">
              <a:solidFill>
                <a:schemeClr val="bg1"/>
              </a:solidFill>
            </a:endParaRPr>
          </a:p>
          <a:p>
            <a:r>
              <a:rPr lang="en-US" sz="2000" dirty="0" smtClean="0">
                <a:solidFill>
                  <a:schemeClr val="bg1"/>
                </a:solidFill>
              </a:rPr>
              <a:t>ii</a:t>
            </a:r>
            <a:r>
              <a:rPr lang="en-US" sz="2000" dirty="0">
                <a:solidFill>
                  <a:schemeClr val="bg1"/>
                </a:solidFill>
              </a:rPr>
              <a:t>. </a:t>
            </a:r>
            <a:r>
              <a:rPr lang="en-US" sz="2000" dirty="0" smtClean="0">
                <a:solidFill>
                  <a:schemeClr val="bg1"/>
                </a:solidFill>
              </a:rPr>
              <a:t>Earlier Software Integration</a:t>
            </a:r>
            <a:endParaRPr lang="en-US" sz="2000" dirty="0">
              <a:solidFill>
                <a:schemeClr val="bg1"/>
              </a:solidFill>
            </a:endParaRPr>
          </a:p>
          <a:p>
            <a:r>
              <a:rPr lang="en-US" sz="2000" dirty="0" smtClean="0">
                <a:solidFill>
                  <a:schemeClr val="bg1"/>
                </a:solidFill>
              </a:rPr>
              <a:t>iii. </a:t>
            </a:r>
            <a:r>
              <a:rPr lang="en-US" sz="2000" dirty="0">
                <a:solidFill>
                  <a:schemeClr val="bg1"/>
                </a:solidFill>
              </a:rPr>
              <a:t>Show Partners early results</a:t>
            </a:r>
          </a:p>
          <a:p>
            <a:r>
              <a:rPr lang="en-US" sz="2000" dirty="0" smtClean="0">
                <a:solidFill>
                  <a:schemeClr val="bg1"/>
                </a:solidFill>
              </a:rPr>
              <a:t>iv</a:t>
            </a:r>
            <a:r>
              <a:rPr lang="en-US" sz="2000" dirty="0">
                <a:solidFill>
                  <a:schemeClr val="bg1"/>
                </a:solidFill>
              </a:rPr>
              <a:t>.  Allow User Trials</a:t>
            </a:r>
          </a:p>
        </p:txBody>
      </p:sp>
      <p:sp>
        <p:nvSpPr>
          <p:cNvPr id="30" name="TextBox 29"/>
          <p:cNvSpPr txBox="1"/>
          <p:nvPr/>
        </p:nvSpPr>
        <p:spPr>
          <a:xfrm rot="21324754">
            <a:off x="66059" y="1088352"/>
            <a:ext cx="2514600" cy="1752600"/>
          </a:xfrm>
          <a:prstGeom prst="rect">
            <a:avLst/>
          </a:prstGeom>
          <a:solidFill>
            <a:schemeClr val="accent3">
              <a:lumMod val="20000"/>
              <a:lumOff val="80000"/>
            </a:schemeClr>
          </a:solidFill>
          <a:effectLst>
            <a:outerShdw blurRad="50800" dist="38100" dir="2700000" algn="tl" rotWithShape="0">
              <a:prstClr val="black">
                <a:alpha val="40000"/>
              </a:prstClr>
            </a:outerShdw>
          </a:effectLst>
        </p:spPr>
        <p:txBody>
          <a:bodyPr wrap="square" rtlCol="0">
            <a:noAutofit/>
          </a:bodyPr>
          <a:lstStyle/>
          <a:p>
            <a:r>
              <a:rPr lang="en-GB" dirty="0" smtClean="0">
                <a:latin typeface="Bradley Hand ITC" pitchFamily="66" charset="0"/>
              </a:rPr>
              <a:t>Animate, or it doesn’t make sense.</a:t>
            </a:r>
            <a:endParaRPr lang="en-GB" dirty="0">
              <a:latin typeface="Bradley Hand ITC" pitchFamily="66"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1" decel="50000" fill="hold" grpId="0" nodeType="clickEffect">
                                  <p:stCondLst>
                                    <p:cond delay="0"/>
                                  </p:stCondLst>
                                  <p:childTnLst>
                                    <p:set>
                                      <p:cBhvr>
                                        <p:cTn id="14" dur="1" fill="hold">
                                          <p:stCondLst>
                                            <p:cond delay="0"/>
                                          </p:stCondLst>
                                        </p:cTn>
                                        <p:tgtEl>
                                          <p:spTgt spid="39963"/>
                                        </p:tgtEl>
                                        <p:attrNameLst>
                                          <p:attrName>style.visibility</p:attrName>
                                        </p:attrNameLst>
                                      </p:cBhvr>
                                      <p:to>
                                        <p:strVal val="visible"/>
                                      </p:to>
                                    </p:set>
                                    <p:anim calcmode="lin" valueType="num">
                                      <p:cBhvr additive="base">
                                        <p:cTn id="15" dur="500" fill="hold"/>
                                        <p:tgtEl>
                                          <p:spTgt spid="39963"/>
                                        </p:tgtEl>
                                        <p:attrNameLst>
                                          <p:attrName>ppt_x</p:attrName>
                                        </p:attrNameLst>
                                      </p:cBhvr>
                                      <p:tavLst>
                                        <p:tav tm="0">
                                          <p:val>
                                            <p:strVal val="#ppt_x"/>
                                          </p:val>
                                        </p:tav>
                                        <p:tav tm="100000">
                                          <p:val>
                                            <p:strVal val="#ppt_x"/>
                                          </p:val>
                                        </p:tav>
                                      </p:tavLst>
                                    </p:anim>
                                    <p:anim calcmode="lin" valueType="num">
                                      <p:cBhvr additive="base">
                                        <p:cTn id="16" dur="500" fill="hold"/>
                                        <p:tgtEl>
                                          <p:spTgt spid="39963"/>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39964"/>
                                        </p:tgtEl>
                                        <p:attrNameLst>
                                          <p:attrName>style.visibility</p:attrName>
                                        </p:attrNameLst>
                                      </p:cBhvr>
                                      <p:to>
                                        <p:strVal val="visible"/>
                                      </p:to>
                                    </p:set>
                                    <p:animEffect transition="in" filter="wipe(down)">
                                      <p:cBhvr>
                                        <p:cTn id="36" dur="500"/>
                                        <p:tgtEl>
                                          <p:spTgt spid="39964"/>
                                        </p:tgtEl>
                                      </p:cBhvr>
                                    </p:animEffect>
                                  </p:childTnLst>
                                </p:cTn>
                              </p:par>
                              <p:par>
                                <p:cTn id="37" presetID="10" presetClass="exit" presetSubtype="0" fill="hold" nodeType="withEffect">
                                  <p:stCondLst>
                                    <p:cond delay="0"/>
                                  </p:stCondLst>
                                  <p:childTnLst>
                                    <p:animEffect transition="out" filter="fade">
                                      <p:cBhvr>
                                        <p:cTn id="38" dur="1000"/>
                                        <p:tgtEl>
                                          <p:spTgt spid="4"/>
                                        </p:tgtEl>
                                      </p:cBhvr>
                                    </p:animEffect>
                                    <p:set>
                                      <p:cBhvr>
                                        <p:cTn id="39" dur="1" fill="hold">
                                          <p:stCondLst>
                                            <p:cond delay="999"/>
                                          </p:stCondLst>
                                        </p:cTn>
                                        <p:tgtEl>
                                          <p:spTgt spid="4"/>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1000"/>
                                        <p:tgtEl>
                                          <p:spTgt spid="3"/>
                                        </p:tgtEl>
                                      </p:cBhvr>
                                    </p:animEffect>
                                    <p:set>
                                      <p:cBhvr>
                                        <p:cTn id="45" dur="1" fill="hold">
                                          <p:stCondLst>
                                            <p:cond delay="999"/>
                                          </p:stCondLst>
                                        </p:cTn>
                                        <p:tgtEl>
                                          <p:spTgt spid="3"/>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2000"/>
                                        <p:tgtEl>
                                          <p:spTgt spid="2"/>
                                        </p:tgtEl>
                                      </p:cBhvr>
                                    </p:animEffect>
                                  </p:childTnLst>
                                </p:cTn>
                              </p:par>
                            </p:childTnLst>
                          </p:cTn>
                        </p:par>
                        <p:par>
                          <p:cTn id="49" fill="hold">
                            <p:stCondLst>
                              <p:cond delay="2000"/>
                            </p:stCondLst>
                            <p:childTnLst>
                              <p:par>
                                <p:cTn id="50" presetID="22" presetClass="entr" presetSubtype="8"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0" fill="hold" grpId="0" nodeType="clickEffect">
                                  <p:stCondLst>
                                    <p:cond delay="0"/>
                                  </p:stCondLst>
                                  <p:childTnLst>
                                    <p:set>
                                      <p:cBhvr>
                                        <p:cTn id="56" dur="1" fill="hold">
                                          <p:stCondLst>
                                            <p:cond delay="0"/>
                                          </p:stCondLst>
                                        </p:cTn>
                                        <p:tgtEl>
                                          <p:spTgt spid="39980"/>
                                        </p:tgtEl>
                                        <p:attrNameLst>
                                          <p:attrName>style.visibility</p:attrName>
                                        </p:attrNameLst>
                                      </p:cBhvr>
                                      <p:to>
                                        <p:strVal val="visible"/>
                                      </p:to>
                                    </p:set>
                                    <p:anim calcmode="lin" valueType="num">
                                      <p:cBhvr>
                                        <p:cTn id="57" dur="500" fill="hold"/>
                                        <p:tgtEl>
                                          <p:spTgt spid="39980"/>
                                        </p:tgtEl>
                                        <p:attrNameLst>
                                          <p:attrName>ppt_w</p:attrName>
                                        </p:attrNameLst>
                                      </p:cBhvr>
                                      <p:tavLst>
                                        <p:tav tm="0">
                                          <p:val>
                                            <p:fltVal val="0"/>
                                          </p:val>
                                        </p:tav>
                                        <p:tav tm="100000">
                                          <p:val>
                                            <p:strVal val="#ppt_w"/>
                                          </p:val>
                                        </p:tav>
                                      </p:tavLst>
                                    </p:anim>
                                    <p:anim calcmode="lin" valueType="num">
                                      <p:cBhvr>
                                        <p:cTn id="58" dur="500" fill="hold"/>
                                        <p:tgtEl>
                                          <p:spTgt spid="39980"/>
                                        </p:tgtEl>
                                        <p:attrNameLst>
                                          <p:attrName>ppt_h</p:attrName>
                                        </p:attrNameLst>
                                      </p:cBhvr>
                                      <p:tavLst>
                                        <p:tav tm="0">
                                          <p:val>
                                            <p:fltVal val="0"/>
                                          </p:val>
                                        </p:tav>
                                        <p:tav tm="100000">
                                          <p:val>
                                            <p:strVal val="#ppt_h"/>
                                          </p:val>
                                        </p:tav>
                                      </p:tavLst>
                                    </p:anim>
                                    <p:animEffect transition="in" filter="fade">
                                      <p:cBhvr>
                                        <p:cTn id="59" dur="500"/>
                                        <p:tgtEl>
                                          <p:spTgt spid="399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63" grpId="0" animBg="1" autoUpdateAnimBg="0"/>
      <p:bldP spid="39964" grpId="0" animBg="1"/>
      <p:bldP spid="3998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smtClean="0"/>
              <a:t>The Cost of In-House Boards</a:t>
            </a:r>
            <a:endParaRPr lang="en-US" dirty="0"/>
          </a:p>
        </p:txBody>
      </p:sp>
      <p:graphicFrame>
        <p:nvGraphicFramePr>
          <p:cNvPr id="6" name="Content Placeholder 5"/>
          <p:cNvGraphicFramePr>
            <a:graphicFrameLocks noGrp="1"/>
          </p:cNvGraphicFramePr>
          <p:nvPr>
            <p:ph idx="1"/>
          </p:nvPr>
        </p:nvGraphicFramePr>
        <p:xfrm>
          <a:off x="457200" y="1143000"/>
          <a:ext cx="441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p:cNvPicPr>
            <a:picLocks noChangeAspect="1" noChangeArrowheads="1"/>
          </p:cNvPicPr>
          <p:nvPr/>
        </p:nvPicPr>
        <p:blipFill>
          <a:blip r:embed="rId7" cstate="print"/>
          <a:srcRect/>
          <a:stretch>
            <a:fillRect/>
          </a:stretch>
        </p:blipFill>
        <p:spPr bwMode="auto">
          <a:xfrm>
            <a:off x="5181600" y="1371600"/>
            <a:ext cx="3299377" cy="2819399"/>
          </a:xfrm>
          <a:prstGeom prst="rect">
            <a:avLst/>
          </a:prstGeom>
          <a:noFill/>
          <a:ln w="9525">
            <a:noFill/>
            <a:miter lim="800000"/>
            <a:headEnd/>
            <a:tailEnd/>
          </a:ln>
          <a:effectLst/>
        </p:spPr>
      </p:pic>
      <p:sp>
        <p:nvSpPr>
          <p:cNvPr id="5" name="TextBox 4"/>
          <p:cNvSpPr txBox="1"/>
          <p:nvPr/>
        </p:nvSpPr>
        <p:spPr>
          <a:xfrm>
            <a:off x="5715000" y="4191000"/>
            <a:ext cx="2751074" cy="276999"/>
          </a:xfrm>
          <a:prstGeom prst="rect">
            <a:avLst/>
          </a:prstGeom>
          <a:noFill/>
        </p:spPr>
        <p:txBody>
          <a:bodyPr wrap="none" rtlCol="0">
            <a:spAutoFit/>
          </a:bodyPr>
          <a:lstStyle/>
          <a:p>
            <a:r>
              <a:rPr lang="en-GB" sz="1200" dirty="0" smtClean="0"/>
              <a:t>Cost Comparison Spreadsheet (CCS)</a:t>
            </a:r>
            <a:endParaRPr lang="en-US" sz="1200" dirty="0"/>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dirty="0" smtClean="0"/>
              <a:t>Material and Components – FPGAs</a:t>
            </a:r>
            <a:endParaRPr lang="en-US" dirty="0"/>
          </a:p>
        </p:txBody>
      </p:sp>
      <p:graphicFrame>
        <p:nvGraphicFramePr>
          <p:cNvPr id="5" name="Content Placeholder 4"/>
          <p:cNvGraphicFramePr>
            <a:graphicFrameLocks noGrp="1"/>
          </p:cNvGraphicFramePr>
          <p:nvPr>
            <p:ph idx="1"/>
          </p:nvPr>
        </p:nvGraphicFramePr>
        <p:xfrm>
          <a:off x="457200" y="1447801"/>
          <a:ext cx="8229600" cy="32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txBox="1">
            <a:spLocks noChangeArrowheads="1"/>
          </p:cNvSpPr>
          <p:nvPr/>
        </p:nvSpPr>
        <p:spPr bwMode="auto">
          <a:xfrm>
            <a:off x="1371600" y="5105400"/>
            <a:ext cx="6400800" cy="830997"/>
          </a:xfrm>
          <a:prstGeom prst="rect">
            <a:avLst/>
          </a:prstGeom>
          <a:solidFill>
            <a:schemeClr val="accent1"/>
          </a:solid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spAutoFit/>
          </a:bodyPr>
          <a:lstStyle/>
          <a:p>
            <a:pPr marL="342900" lvl="0" indent="-342900" algn="ctr">
              <a:spcBef>
                <a:spcPct val="50000"/>
              </a:spcBef>
              <a:defRPr/>
            </a:pPr>
            <a:r>
              <a:rPr lang="en-US" dirty="0" smtClean="0">
                <a:solidFill>
                  <a:schemeClr val="bg1"/>
                </a:solidFill>
              </a:rPr>
              <a:t>It helps to have special early access</a:t>
            </a:r>
            <a:br>
              <a:rPr lang="en-US" dirty="0" smtClean="0">
                <a:solidFill>
                  <a:schemeClr val="bg1"/>
                </a:solidFill>
              </a:rPr>
            </a:br>
            <a:r>
              <a:rPr lang="en-US" dirty="0" smtClean="0">
                <a:solidFill>
                  <a:schemeClr val="bg1"/>
                </a:solidFill>
              </a:rPr>
              <a:t>and bulk purchase agreement with vendor</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dirty="0"/>
              <a:t>Material and </a:t>
            </a:r>
            <a:r>
              <a:rPr lang="en-US" dirty="0" smtClean="0"/>
              <a:t>Components - Others</a:t>
            </a:r>
            <a:endParaRPr lang="en-US" dirty="0"/>
          </a:p>
        </p:txBody>
      </p:sp>
      <p:graphicFrame>
        <p:nvGraphicFramePr>
          <p:cNvPr id="5" name="Content Placeholder 4"/>
          <p:cNvGraphicFramePr>
            <a:graphicFrameLocks noGrp="1"/>
          </p:cNvGraphicFramePr>
          <p:nvPr>
            <p:ph idx="1"/>
          </p:nvPr>
        </p:nvGraphicFramePr>
        <p:xfrm>
          <a:off x="457200" y="1524001"/>
          <a:ext cx="7924800" cy="3733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txBox="1">
            <a:spLocks noChangeArrowheads="1"/>
          </p:cNvSpPr>
          <p:nvPr/>
        </p:nvSpPr>
        <p:spPr bwMode="auto">
          <a:xfrm>
            <a:off x="838200" y="5410200"/>
            <a:ext cx="7162800" cy="461665"/>
          </a:xfrm>
          <a:prstGeom prst="rect">
            <a:avLst/>
          </a:prstGeom>
          <a:solidFill>
            <a:schemeClr val="accent1"/>
          </a:solidFill>
          <a:ln w="9525">
            <a:noFill/>
            <a:miter lim="800000"/>
            <a:headEnd/>
            <a:tailEnd/>
          </a:ln>
          <a:effectLst>
            <a:outerShdw dist="107763"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marL="342900" marR="0" lvl="0" indent="-342900" algn="ctr" defTabSz="914400" rtl="0" eaLnBrk="0" fontAlgn="base" latinLnBrk="0" hangingPunct="0">
              <a:lnSpc>
                <a:spcPct val="100000"/>
              </a:lnSpc>
              <a:spcBef>
                <a:spcPct val="50000"/>
              </a:spcBef>
              <a:spcAft>
                <a:spcPct val="0"/>
              </a:spcAft>
              <a:buClrTx/>
              <a:buSzTx/>
              <a:buFont typeface="Wingdings" pitchFamily="2" charset="2"/>
              <a:buNone/>
              <a:tabLst/>
              <a:defRPr/>
            </a:pPr>
            <a:r>
              <a:rPr kumimoji="0" lang="en-US" sz="2400" b="0" i="0" u="none" strike="noStrike" kern="1200" cap="none" spc="0" normalizeH="0" baseline="0" noProof="0" dirty="0" smtClean="0">
                <a:ln>
                  <a:noFill/>
                </a:ln>
                <a:solidFill>
                  <a:schemeClr val="bg1"/>
                </a:solidFill>
                <a:effectLst/>
                <a:uLnTx/>
                <a:uFillTx/>
                <a:latin typeface="Arial" charset="0"/>
                <a:ea typeface="+mn-ea"/>
                <a:cs typeface="+mn-cs"/>
              </a:rPr>
              <a:t>BoM and Materials must be managed</a:t>
            </a:r>
            <a:endParaRPr kumimoji="0" lang="en-US" sz="2400" b="0" i="0" u="none" strike="noStrike" kern="1200" cap="none" spc="0" normalizeH="0" baseline="0" noProof="0" dirty="0">
              <a:ln>
                <a:noFill/>
              </a:ln>
              <a:solidFill>
                <a:schemeClr val="bg1"/>
              </a:solidFill>
              <a:effectLst/>
              <a:uLnTx/>
              <a:uFillTx/>
              <a:latin typeface="Arial" charset="0"/>
              <a:ea typeface="+mn-ea"/>
              <a:cs typeface="+mn-cs"/>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457200" y="1295401"/>
          <a:ext cx="8458200" cy="251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3554" name="Rectangle 2"/>
          <p:cNvSpPr>
            <a:spLocks noGrp="1" noChangeArrowheads="1"/>
          </p:cNvSpPr>
          <p:nvPr>
            <p:ph type="title"/>
          </p:nvPr>
        </p:nvSpPr>
        <p:spPr/>
        <p:txBody>
          <a:bodyPr/>
          <a:lstStyle/>
          <a:p>
            <a:r>
              <a:rPr lang="en-US"/>
              <a:t>Personnel Costs</a:t>
            </a:r>
          </a:p>
        </p:txBody>
      </p:sp>
      <p:sp>
        <p:nvSpPr>
          <p:cNvPr id="23556" name="Text Box 4"/>
          <p:cNvSpPr txBox="1">
            <a:spLocks noChangeArrowheads="1"/>
          </p:cNvSpPr>
          <p:nvPr/>
        </p:nvSpPr>
        <p:spPr bwMode="auto">
          <a:xfrm>
            <a:off x="685800" y="3962400"/>
            <a:ext cx="3429000" cy="1828800"/>
          </a:xfrm>
          <a:prstGeom prst="rect">
            <a:avLst/>
          </a:prstGeom>
          <a:solidFill>
            <a:schemeClr val="accent1"/>
          </a:solidFill>
          <a:ln w="9525">
            <a:noFill/>
            <a:miter lim="800000"/>
            <a:headEnd/>
            <a:tailEnd/>
          </a:ln>
          <a:effectLst>
            <a:outerShdw blurRad="50800" dist="38100" dir="2700000" algn="tl" rotWithShape="0">
              <a:prstClr val="black">
                <a:alpha val="40000"/>
              </a:prstClr>
            </a:outerShdw>
          </a:effectLst>
        </p:spPr>
        <p:txBody>
          <a:bodyPr wrap="square" anchor="ctr">
            <a:noAutofit/>
          </a:bodyPr>
          <a:lstStyle/>
          <a:p>
            <a:pPr algn="ctr">
              <a:spcBef>
                <a:spcPct val="50000"/>
              </a:spcBef>
            </a:pPr>
            <a:r>
              <a:rPr lang="en-US" dirty="0" smtClean="0">
                <a:solidFill>
                  <a:schemeClr val="bg1"/>
                </a:solidFill>
              </a:rPr>
              <a:t>Building boards may not give best ROI from</a:t>
            </a:r>
            <a:br>
              <a:rPr lang="en-US" dirty="0" smtClean="0">
                <a:solidFill>
                  <a:schemeClr val="bg1"/>
                </a:solidFill>
              </a:rPr>
            </a:br>
            <a:r>
              <a:rPr lang="en-US" dirty="0" smtClean="0">
                <a:solidFill>
                  <a:schemeClr val="bg1"/>
                </a:solidFill>
              </a:rPr>
              <a:t>In-house Expertise </a:t>
            </a:r>
            <a:endParaRPr lang="en-US" dirty="0">
              <a:solidFill>
                <a:schemeClr val="bg1"/>
              </a:solidFill>
            </a:endParaRPr>
          </a:p>
        </p:txBody>
      </p:sp>
      <p:pic>
        <p:nvPicPr>
          <p:cNvPr id="7" name="Picture 6"/>
          <p:cNvPicPr/>
          <p:nvPr/>
        </p:nvPicPr>
        <p:blipFill>
          <a:blip r:embed="rId7" cstate="print"/>
          <a:srcRect r="14812" b="5469"/>
          <a:stretch>
            <a:fillRect/>
          </a:stretch>
        </p:blipFill>
        <p:spPr bwMode="auto">
          <a:xfrm>
            <a:off x="5181600" y="3962400"/>
            <a:ext cx="3276600" cy="1828800"/>
          </a:xfrm>
          <a:prstGeom prst="rect">
            <a:avLst/>
          </a:prstGeom>
          <a:noFill/>
          <a:ln w="9525">
            <a:noFill/>
            <a:miter lim="800000"/>
            <a:headEnd/>
            <a:tailEnd/>
          </a:ln>
        </p:spPr>
      </p:pic>
      <p:sp>
        <p:nvSpPr>
          <p:cNvPr id="8" name="TextBox 7"/>
          <p:cNvSpPr txBox="1"/>
          <p:nvPr/>
        </p:nvSpPr>
        <p:spPr>
          <a:xfrm>
            <a:off x="5181600" y="5791200"/>
            <a:ext cx="2845651" cy="276999"/>
          </a:xfrm>
          <a:prstGeom prst="rect">
            <a:avLst/>
          </a:prstGeom>
          <a:noFill/>
        </p:spPr>
        <p:txBody>
          <a:bodyPr wrap="none" rtlCol="0">
            <a:spAutoFit/>
          </a:bodyPr>
          <a:lstStyle/>
          <a:p>
            <a:r>
              <a:rPr lang="en-GB" sz="1200" dirty="0" smtClean="0"/>
              <a:t>CCS fields for entering personnel costs</a:t>
            </a:r>
            <a:endParaRPr lang="en-US" sz="1200" dirty="0"/>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Board Development </a:t>
            </a:r>
            <a:r>
              <a:rPr lang="en-US" dirty="0" smtClean="0"/>
              <a:t>Time</a:t>
            </a:r>
            <a:endParaRPr lang="en-US" dirty="0"/>
          </a:p>
        </p:txBody>
      </p:sp>
      <p:sp>
        <p:nvSpPr>
          <p:cNvPr id="30723" name="Rectangle 3"/>
          <p:cNvSpPr>
            <a:spLocks noGrp="1" noChangeArrowheads="1"/>
          </p:cNvSpPr>
          <p:nvPr>
            <p:ph idx="1"/>
          </p:nvPr>
        </p:nvSpPr>
        <p:spPr>
          <a:xfrm>
            <a:off x="304800" y="990600"/>
            <a:ext cx="8585200" cy="4870450"/>
          </a:xfrm>
        </p:spPr>
        <p:txBody>
          <a:bodyPr/>
          <a:lstStyle/>
          <a:p>
            <a:r>
              <a:rPr lang="en-US" sz="2800" dirty="0" smtClean="0"/>
              <a:t>In-house boards need expertise </a:t>
            </a:r>
            <a:r>
              <a:rPr lang="en-US" sz="2800" dirty="0"/>
              <a:t>and </a:t>
            </a:r>
            <a:r>
              <a:rPr lang="en-US" sz="2800" dirty="0" smtClean="0"/>
              <a:t>time</a:t>
            </a:r>
            <a:endParaRPr lang="en-US" dirty="0"/>
          </a:p>
          <a:p>
            <a:pPr lvl="1">
              <a:spcBef>
                <a:spcPct val="0"/>
              </a:spcBef>
              <a:buFontTx/>
              <a:buNone/>
            </a:pPr>
            <a:r>
              <a:rPr lang="en-US" dirty="0" smtClean="0"/>
              <a:t>Schematic </a:t>
            </a:r>
            <a:r>
              <a:rPr lang="en-US" dirty="0"/>
              <a:t>design      	</a:t>
            </a:r>
            <a:r>
              <a:rPr lang="en-US" dirty="0" smtClean="0"/>
              <a:t>	</a:t>
            </a:r>
            <a:r>
              <a:rPr lang="en-US" dirty="0" smtClean="0">
                <a:solidFill>
                  <a:schemeClr val="accent1">
                    <a:lumMod val="75000"/>
                  </a:schemeClr>
                </a:solidFill>
              </a:rPr>
              <a:t>4 </a:t>
            </a:r>
            <a:r>
              <a:rPr lang="en-US" dirty="0">
                <a:solidFill>
                  <a:schemeClr val="accent1">
                    <a:lumMod val="75000"/>
                  </a:schemeClr>
                </a:solidFill>
              </a:rPr>
              <a:t>- 8 </a:t>
            </a:r>
            <a:r>
              <a:rPr lang="en-US" dirty="0" smtClean="0">
                <a:solidFill>
                  <a:schemeClr val="accent1">
                    <a:lumMod val="75000"/>
                  </a:schemeClr>
                </a:solidFill>
              </a:rPr>
              <a:t>weeks</a:t>
            </a:r>
            <a:endParaRPr lang="en-US" sz="1800" dirty="0" smtClean="0"/>
          </a:p>
          <a:p>
            <a:pPr lvl="1">
              <a:spcBef>
                <a:spcPts val="600"/>
              </a:spcBef>
              <a:buFontTx/>
              <a:buNone/>
            </a:pPr>
            <a:r>
              <a:rPr lang="en-US" dirty="0" smtClean="0"/>
              <a:t>PCB Design and Layout</a:t>
            </a:r>
            <a:r>
              <a:rPr lang="en-US" dirty="0"/>
              <a:t>  </a:t>
            </a:r>
            <a:r>
              <a:rPr lang="en-US" dirty="0" smtClean="0"/>
              <a:t> </a:t>
            </a:r>
            <a:r>
              <a:rPr lang="en-US" dirty="0"/>
              <a:t>		</a:t>
            </a:r>
            <a:r>
              <a:rPr lang="en-US" dirty="0">
                <a:solidFill>
                  <a:schemeClr val="accent1">
                    <a:lumMod val="75000"/>
                  </a:schemeClr>
                </a:solidFill>
              </a:rPr>
              <a:t>8 - 10 </a:t>
            </a:r>
            <a:r>
              <a:rPr lang="en-US" dirty="0" smtClean="0">
                <a:solidFill>
                  <a:schemeClr val="accent1">
                    <a:lumMod val="75000"/>
                  </a:schemeClr>
                </a:solidFill>
              </a:rPr>
              <a:t>weeks</a:t>
            </a:r>
            <a:endParaRPr lang="en-US" sz="1800" dirty="0"/>
          </a:p>
          <a:p>
            <a:pPr lvl="1">
              <a:spcBef>
                <a:spcPts val="600"/>
              </a:spcBef>
              <a:buFontTx/>
              <a:buNone/>
            </a:pPr>
            <a:r>
              <a:rPr lang="en-US" dirty="0" smtClean="0"/>
              <a:t>PCB </a:t>
            </a:r>
            <a:r>
              <a:rPr lang="en-US" dirty="0"/>
              <a:t>Manufacture		</a:t>
            </a:r>
            <a:r>
              <a:rPr lang="en-US" dirty="0" smtClean="0"/>
              <a:t>	</a:t>
            </a:r>
            <a:r>
              <a:rPr lang="en-US" dirty="0" smtClean="0">
                <a:solidFill>
                  <a:schemeClr val="accent1">
                    <a:lumMod val="75000"/>
                  </a:schemeClr>
                </a:solidFill>
              </a:rPr>
              <a:t>2 </a:t>
            </a:r>
            <a:r>
              <a:rPr lang="en-US" dirty="0">
                <a:solidFill>
                  <a:schemeClr val="accent1">
                    <a:lumMod val="75000"/>
                  </a:schemeClr>
                </a:solidFill>
              </a:rPr>
              <a:t>- 3 </a:t>
            </a:r>
            <a:r>
              <a:rPr lang="en-US" dirty="0" smtClean="0">
                <a:solidFill>
                  <a:schemeClr val="accent1">
                    <a:lumMod val="75000"/>
                  </a:schemeClr>
                </a:solidFill>
              </a:rPr>
              <a:t>weeks</a:t>
            </a:r>
            <a:endParaRPr lang="en-US" dirty="0"/>
          </a:p>
          <a:p>
            <a:pPr lvl="1">
              <a:spcBef>
                <a:spcPts val="600"/>
              </a:spcBef>
              <a:buFontTx/>
              <a:buNone/>
            </a:pPr>
            <a:r>
              <a:rPr lang="en-US" dirty="0" smtClean="0"/>
              <a:t>Board </a:t>
            </a:r>
            <a:r>
              <a:rPr lang="en-US" dirty="0"/>
              <a:t>Assembly		</a:t>
            </a:r>
            <a:r>
              <a:rPr lang="en-US" dirty="0" smtClean="0"/>
              <a:t>	</a:t>
            </a:r>
            <a:r>
              <a:rPr lang="en-US" dirty="0" smtClean="0">
                <a:solidFill>
                  <a:schemeClr val="accent1">
                    <a:lumMod val="75000"/>
                  </a:schemeClr>
                </a:solidFill>
              </a:rPr>
              <a:t>1 </a:t>
            </a:r>
            <a:r>
              <a:rPr lang="en-US" dirty="0">
                <a:solidFill>
                  <a:schemeClr val="accent1">
                    <a:lumMod val="75000"/>
                  </a:schemeClr>
                </a:solidFill>
              </a:rPr>
              <a:t>- 2 </a:t>
            </a:r>
            <a:r>
              <a:rPr lang="en-US" dirty="0" smtClean="0">
                <a:solidFill>
                  <a:schemeClr val="accent1">
                    <a:lumMod val="75000"/>
                  </a:schemeClr>
                </a:solidFill>
              </a:rPr>
              <a:t>weeks</a:t>
            </a:r>
            <a:endParaRPr lang="en-US" dirty="0"/>
          </a:p>
          <a:p>
            <a:pPr lvl="1">
              <a:spcBef>
                <a:spcPts val="600"/>
              </a:spcBef>
              <a:buFontTx/>
              <a:buNone/>
            </a:pPr>
            <a:r>
              <a:rPr lang="en-US" dirty="0" smtClean="0"/>
              <a:t>Board </a:t>
            </a:r>
            <a:r>
              <a:rPr lang="en-US" dirty="0"/>
              <a:t>Debug and Test 	</a:t>
            </a:r>
            <a:r>
              <a:rPr lang="en-US" dirty="0" smtClean="0"/>
              <a:t>	</a:t>
            </a:r>
            <a:r>
              <a:rPr lang="en-US" dirty="0" smtClean="0">
                <a:solidFill>
                  <a:schemeClr val="accent1">
                    <a:lumMod val="75000"/>
                  </a:schemeClr>
                </a:solidFill>
              </a:rPr>
              <a:t>3 </a:t>
            </a:r>
            <a:r>
              <a:rPr lang="en-US" dirty="0">
                <a:solidFill>
                  <a:schemeClr val="accent1">
                    <a:lumMod val="75000"/>
                  </a:schemeClr>
                </a:solidFill>
              </a:rPr>
              <a:t>- 6 </a:t>
            </a:r>
            <a:r>
              <a:rPr lang="en-US" dirty="0" smtClean="0">
                <a:solidFill>
                  <a:schemeClr val="accent1">
                    <a:lumMod val="75000"/>
                  </a:schemeClr>
                </a:solidFill>
              </a:rPr>
              <a:t>weeks</a:t>
            </a:r>
          </a:p>
          <a:p>
            <a:pPr lvl="1">
              <a:spcBef>
                <a:spcPts val="600"/>
              </a:spcBef>
              <a:buFontTx/>
              <a:buNone/>
            </a:pPr>
            <a:r>
              <a:rPr lang="en-US" dirty="0" smtClean="0">
                <a:solidFill>
                  <a:schemeClr val="accent1">
                    <a:lumMod val="75000"/>
                  </a:schemeClr>
                </a:solidFill>
              </a:rPr>
              <a:t>(Board Re-spin			3 - 5 weeks)</a:t>
            </a:r>
            <a:endParaRPr lang="en-US" dirty="0">
              <a:solidFill>
                <a:schemeClr val="accent1">
                  <a:lumMod val="75000"/>
                </a:schemeClr>
              </a:solidFill>
            </a:endParaRPr>
          </a:p>
        </p:txBody>
      </p:sp>
      <p:sp>
        <p:nvSpPr>
          <p:cNvPr id="5" name="TextBox 4"/>
          <p:cNvSpPr txBox="1"/>
          <p:nvPr/>
        </p:nvSpPr>
        <p:spPr>
          <a:xfrm>
            <a:off x="5570621" y="4572000"/>
            <a:ext cx="3095719" cy="276999"/>
          </a:xfrm>
          <a:prstGeom prst="rect">
            <a:avLst/>
          </a:prstGeom>
          <a:noFill/>
        </p:spPr>
        <p:txBody>
          <a:bodyPr wrap="none" rtlCol="0">
            <a:spAutoFit/>
          </a:bodyPr>
          <a:lstStyle/>
          <a:p>
            <a:pPr algn="r"/>
            <a:r>
              <a:rPr lang="en-GB" sz="1200" dirty="0" smtClean="0"/>
              <a:t>CCS estimates the useful life of prototype</a:t>
            </a:r>
            <a:endParaRPr lang="en-US" sz="1200" dirty="0"/>
          </a:p>
        </p:txBody>
      </p:sp>
      <p:pic>
        <p:nvPicPr>
          <p:cNvPr id="28673" name="Picture 1"/>
          <p:cNvPicPr>
            <a:picLocks noChangeAspect="1" noChangeArrowheads="1"/>
          </p:cNvPicPr>
          <p:nvPr/>
        </p:nvPicPr>
        <p:blipFill>
          <a:blip r:embed="rId2" cstate="print"/>
          <a:srcRect b="47020"/>
          <a:stretch>
            <a:fillRect/>
          </a:stretch>
        </p:blipFill>
        <p:spPr bwMode="auto">
          <a:xfrm>
            <a:off x="457200" y="4659085"/>
            <a:ext cx="4047840" cy="1524000"/>
          </a:xfrm>
          <a:prstGeom prst="rect">
            <a:avLst/>
          </a:prstGeom>
          <a:noFill/>
          <a:ln w="9525">
            <a:noFill/>
            <a:miter lim="800000"/>
            <a:headEnd/>
            <a:tailEnd/>
          </a:ln>
          <a:effectLst/>
        </p:spPr>
      </p:pic>
      <p:pic>
        <p:nvPicPr>
          <p:cNvPr id="7" name="Picture 1"/>
          <p:cNvPicPr>
            <a:picLocks noChangeAspect="1" noChangeArrowheads="1"/>
          </p:cNvPicPr>
          <p:nvPr/>
        </p:nvPicPr>
        <p:blipFill>
          <a:blip r:embed="rId2" cstate="print"/>
          <a:srcRect t="52980"/>
          <a:stretch>
            <a:fillRect/>
          </a:stretch>
        </p:blipFill>
        <p:spPr bwMode="auto">
          <a:xfrm>
            <a:off x="4626429" y="4833258"/>
            <a:ext cx="4047840" cy="1352550"/>
          </a:xfrm>
          <a:prstGeom prst="rect">
            <a:avLst/>
          </a:prstGeom>
          <a:noFill/>
          <a:ln w="9525">
            <a:noFill/>
            <a:miter lim="800000"/>
            <a:headEnd/>
            <a:tailEnd/>
          </a:ln>
          <a:effectLst/>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Semiconductor Success Factors </a:t>
            </a:r>
            <a:endParaRPr lang="en-US" sz="2400" i="1" dirty="0"/>
          </a:p>
        </p:txBody>
      </p:sp>
      <p:grpSp>
        <p:nvGrpSpPr>
          <p:cNvPr id="2" name="Group 19"/>
          <p:cNvGrpSpPr/>
          <p:nvPr/>
        </p:nvGrpSpPr>
        <p:grpSpPr>
          <a:xfrm>
            <a:off x="381000" y="1524000"/>
            <a:ext cx="4038600" cy="1770221"/>
            <a:chOff x="304800" y="1676400"/>
            <a:chExt cx="4038600" cy="1770221"/>
          </a:xfrm>
        </p:grpSpPr>
        <p:sp>
          <p:nvSpPr>
            <p:cNvPr id="5" name="TextBox 4"/>
            <p:cNvSpPr txBox="1"/>
            <p:nvPr/>
          </p:nvSpPr>
          <p:spPr>
            <a:xfrm>
              <a:off x="2630328" y="3200400"/>
              <a:ext cx="1702710" cy="246221"/>
            </a:xfrm>
            <a:prstGeom prst="rect">
              <a:avLst/>
            </a:prstGeom>
            <a:noFill/>
          </p:spPr>
          <p:txBody>
            <a:bodyPr wrap="none" rtlCol="0">
              <a:spAutoFit/>
            </a:bodyPr>
            <a:lstStyle/>
            <a:p>
              <a:r>
                <a:rPr lang="en-US" sz="1000" i="1" dirty="0" smtClean="0"/>
                <a:t>Source: Forward Concepts</a:t>
              </a:r>
              <a:endParaRPr lang="en-US" sz="1000" i="1" dirty="0"/>
            </a:p>
          </p:txBody>
        </p:sp>
        <p:pic>
          <p:nvPicPr>
            <p:cNvPr id="5123" name="Picture 3"/>
            <p:cNvPicPr>
              <a:picLocks noChangeAspect="1" noChangeArrowheads="1"/>
            </p:cNvPicPr>
            <p:nvPr/>
          </p:nvPicPr>
          <p:blipFill>
            <a:blip r:embed="rId2" cstate="print">
              <a:extLst>
                <a:ext uri="{BEBA8EAE-BF5A-486C-A8C5-ECC9F3942E4B}">
                  <a14:imgProps xmlns="" xmlns:a14="http://schemas.microsoft.com/office/drawing/2010/main">
                    <a14:imgLayer r:embed="rId3">
                      <a14:imgEffect>
                        <a14:brightnessContrast bright="20000" contrast="20000"/>
                      </a14:imgEffect>
                    </a14:imgLayer>
                  </a14:imgProps>
                </a:ext>
              </a:extLst>
            </a:blip>
            <a:srcRect/>
            <a:stretch>
              <a:fillRect/>
            </a:stretch>
          </p:blipFill>
          <p:spPr bwMode="auto">
            <a:xfrm>
              <a:off x="304800" y="1676400"/>
              <a:ext cx="4038600" cy="1539462"/>
            </a:xfrm>
            <a:prstGeom prst="rect">
              <a:avLst/>
            </a:prstGeom>
            <a:noFill/>
            <a:ln w="9525">
              <a:solidFill>
                <a:schemeClr val="tx1"/>
              </a:solidFill>
              <a:miter lim="800000"/>
              <a:headEnd/>
              <a:tailEnd/>
            </a:ln>
          </p:spPr>
        </p:pic>
      </p:grpSp>
      <p:pic>
        <p:nvPicPr>
          <p:cNvPr id="5124" name="Picture 4"/>
          <p:cNvPicPr>
            <a:picLocks noChangeAspect="1" noChangeArrowheads="1"/>
          </p:cNvPicPr>
          <p:nvPr/>
        </p:nvPicPr>
        <p:blipFill>
          <a:blip r:embed="rId4" cstate="print">
            <a:extLst>
              <a:ext uri="{BEBA8EAE-BF5A-486C-A8C5-ECC9F3942E4B}">
                <a14:imgProps xmlns="" xmlns:a14="http://schemas.microsoft.com/office/drawing/2010/main">
                  <a14:imgLayer r:embed="rId5">
                    <a14:imgEffect>
                      <a14:brightnessContrast bright="20000"/>
                    </a14:imgEffect>
                  </a14:imgLayer>
                </a14:imgProps>
              </a:ext>
            </a:extLst>
          </a:blip>
          <a:srcRect/>
          <a:stretch>
            <a:fillRect/>
          </a:stretch>
        </p:blipFill>
        <p:spPr bwMode="auto">
          <a:xfrm>
            <a:off x="304800" y="3581400"/>
            <a:ext cx="2376487" cy="1995487"/>
          </a:xfrm>
          <a:prstGeom prst="rect">
            <a:avLst/>
          </a:prstGeom>
          <a:noFill/>
          <a:ln w="9525">
            <a:noFill/>
            <a:miter lim="800000"/>
            <a:headEnd/>
            <a:tailEnd/>
          </a:ln>
        </p:spPr>
      </p:pic>
      <p:sp>
        <p:nvSpPr>
          <p:cNvPr id="16" name="TextBox 15"/>
          <p:cNvSpPr txBox="1"/>
          <p:nvPr/>
        </p:nvSpPr>
        <p:spPr>
          <a:xfrm>
            <a:off x="1676400" y="5562600"/>
            <a:ext cx="979755" cy="246221"/>
          </a:xfrm>
          <a:prstGeom prst="rect">
            <a:avLst/>
          </a:prstGeom>
          <a:noFill/>
        </p:spPr>
        <p:txBody>
          <a:bodyPr wrap="none" rtlCol="0">
            <a:spAutoFit/>
          </a:bodyPr>
          <a:lstStyle/>
          <a:p>
            <a:r>
              <a:rPr lang="en-US" sz="1000" i="1" dirty="0" smtClean="0"/>
              <a:t>Source: </a:t>
            </a:r>
            <a:r>
              <a:rPr lang="en-US" sz="1000" i="1" dirty="0" smtClean="0">
                <a:hlinkClick r:id="rId6"/>
              </a:rPr>
              <a:t>IMEC</a:t>
            </a:r>
            <a:endParaRPr lang="en-US" sz="1000" i="1" dirty="0"/>
          </a:p>
        </p:txBody>
      </p:sp>
      <p:grpSp>
        <p:nvGrpSpPr>
          <p:cNvPr id="4" name="Group 20"/>
          <p:cNvGrpSpPr/>
          <p:nvPr/>
        </p:nvGrpSpPr>
        <p:grpSpPr>
          <a:xfrm>
            <a:off x="5715000" y="1447800"/>
            <a:ext cx="2377058" cy="2303621"/>
            <a:chOff x="5715000" y="1600200"/>
            <a:chExt cx="2377058" cy="2303621"/>
          </a:xfrm>
        </p:grpSpPr>
        <p:pic>
          <p:nvPicPr>
            <p:cNvPr id="5125" name="Picture 5"/>
            <p:cNvPicPr>
              <a:picLocks noChangeAspect="1" noChangeArrowheads="1"/>
            </p:cNvPicPr>
            <p:nvPr/>
          </p:nvPicPr>
          <p:blipFill>
            <a:blip r:embed="rId7" cstate="print">
              <a:extLst>
                <a:ext uri="{BEBA8EAE-BF5A-486C-A8C5-ECC9F3942E4B}">
                  <a14:imgProps xmlns="" xmlns:a14="http://schemas.microsoft.com/office/drawing/2010/main">
                    <a14:imgLayer r:embed="rId8">
                      <a14:imgEffect>
                        <a14:brightnessContrast bright="20000" contrast="20000"/>
                      </a14:imgEffect>
                    </a14:imgLayer>
                  </a14:imgProps>
                </a:ext>
              </a:extLst>
            </a:blip>
            <a:srcRect/>
            <a:stretch>
              <a:fillRect/>
            </a:stretch>
          </p:blipFill>
          <p:spPr bwMode="auto">
            <a:xfrm>
              <a:off x="5715000" y="1600200"/>
              <a:ext cx="2377058" cy="2133600"/>
            </a:xfrm>
            <a:prstGeom prst="rect">
              <a:avLst/>
            </a:prstGeom>
            <a:noFill/>
            <a:ln w="9525">
              <a:noFill/>
              <a:miter lim="800000"/>
              <a:headEnd/>
              <a:tailEnd/>
            </a:ln>
          </p:spPr>
        </p:pic>
        <p:sp>
          <p:nvSpPr>
            <p:cNvPr id="18" name="TextBox 17"/>
            <p:cNvSpPr txBox="1"/>
            <p:nvPr/>
          </p:nvSpPr>
          <p:spPr>
            <a:xfrm>
              <a:off x="6705600" y="3657600"/>
              <a:ext cx="1364476" cy="246221"/>
            </a:xfrm>
            <a:prstGeom prst="rect">
              <a:avLst/>
            </a:prstGeom>
            <a:noFill/>
          </p:spPr>
          <p:txBody>
            <a:bodyPr wrap="none" rtlCol="0">
              <a:spAutoFit/>
            </a:bodyPr>
            <a:lstStyle/>
            <a:p>
              <a:r>
                <a:rPr lang="en-US" sz="1000" i="1" dirty="0" smtClean="0"/>
                <a:t>Source: </a:t>
              </a:r>
              <a:r>
                <a:rPr lang="en-US" sz="1000" i="1" dirty="0" smtClean="0">
                  <a:hlinkClick r:id="rId9"/>
                </a:rPr>
                <a:t>4M Wireless</a:t>
              </a:r>
              <a:endParaRPr lang="en-US" sz="1000" i="1" dirty="0"/>
            </a:p>
          </p:txBody>
        </p:sp>
      </p:grpSp>
      <p:sp>
        <p:nvSpPr>
          <p:cNvPr id="9" name="TextBox 8"/>
          <p:cNvSpPr txBox="1"/>
          <p:nvPr/>
        </p:nvSpPr>
        <p:spPr>
          <a:xfrm>
            <a:off x="595791" y="3906699"/>
            <a:ext cx="3386667"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000" dirty="0" smtClean="0"/>
              <a:t>Best compromise between </a:t>
            </a:r>
            <a:br>
              <a:rPr lang="en-US" sz="2000" dirty="0" smtClean="0"/>
            </a:br>
            <a:r>
              <a:rPr lang="en-US" sz="2000" b="1" dirty="0" smtClean="0"/>
              <a:t>flexibility and power</a:t>
            </a:r>
          </a:p>
        </p:txBody>
      </p:sp>
      <p:sp>
        <p:nvSpPr>
          <p:cNvPr id="8" name="TextBox 7"/>
          <p:cNvSpPr txBox="1"/>
          <p:nvPr/>
        </p:nvSpPr>
        <p:spPr>
          <a:xfrm>
            <a:off x="606056" y="1386372"/>
            <a:ext cx="4572000"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000" b="1" dirty="0" smtClean="0"/>
              <a:t>Best algorithm performance </a:t>
            </a:r>
            <a:r>
              <a:rPr lang="en-US" sz="2000" dirty="0" smtClean="0"/>
              <a:t>across standard and operator requirements</a:t>
            </a:r>
          </a:p>
        </p:txBody>
      </p:sp>
      <p:sp>
        <p:nvSpPr>
          <p:cNvPr id="11" name="TextBox 10"/>
          <p:cNvSpPr txBox="1"/>
          <p:nvPr/>
        </p:nvSpPr>
        <p:spPr>
          <a:xfrm>
            <a:off x="5026835" y="2352151"/>
            <a:ext cx="2798487"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000" b="1" dirty="0" smtClean="0"/>
              <a:t>Flawless validation</a:t>
            </a:r>
          </a:p>
          <a:p>
            <a:pPr algn="ctr"/>
            <a:r>
              <a:rPr lang="en-US" sz="2000" dirty="0" smtClean="0"/>
              <a:t>of the entire protocol</a:t>
            </a:r>
          </a:p>
        </p:txBody>
      </p:sp>
      <p:pic>
        <p:nvPicPr>
          <p:cNvPr id="5126" name="Picture 6"/>
          <p:cNvPicPr>
            <a:picLocks noChangeAspect="1" noChangeArrowheads="1"/>
          </p:cNvPicPr>
          <p:nvPr/>
        </p:nvPicPr>
        <p:blipFill>
          <a:blip r:embed="rId10" cstate="print"/>
          <a:srcRect/>
          <a:stretch>
            <a:fillRect/>
          </a:stretch>
        </p:blipFill>
        <p:spPr bwMode="auto">
          <a:xfrm>
            <a:off x="4724400" y="3962400"/>
            <a:ext cx="3403359" cy="1819275"/>
          </a:xfrm>
          <a:prstGeom prst="rect">
            <a:avLst/>
          </a:prstGeom>
          <a:noFill/>
          <a:ln w="9525">
            <a:noFill/>
            <a:miter lim="800000"/>
            <a:headEnd/>
            <a:tailEnd/>
          </a:ln>
        </p:spPr>
      </p:pic>
      <p:sp>
        <p:nvSpPr>
          <p:cNvPr id="10" name="TextBox 9"/>
          <p:cNvSpPr txBox="1"/>
          <p:nvPr/>
        </p:nvSpPr>
        <p:spPr>
          <a:xfrm>
            <a:off x="3786963" y="4890156"/>
            <a:ext cx="3556000"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000" b="1" dirty="0" smtClean="0"/>
              <a:t>Avoid over or under-design </a:t>
            </a:r>
            <a:r>
              <a:rPr lang="en-US" sz="2000" dirty="0" smtClean="0"/>
              <a:t>of multi-core architecture</a:t>
            </a:r>
          </a:p>
        </p:txBody>
      </p:sp>
      <p:sp>
        <p:nvSpPr>
          <p:cNvPr id="22" name="TextBox 21"/>
          <p:cNvSpPr txBox="1"/>
          <p:nvPr/>
        </p:nvSpPr>
        <p:spPr>
          <a:xfrm>
            <a:off x="6938633" y="5765884"/>
            <a:ext cx="944489" cy="246221"/>
          </a:xfrm>
          <a:prstGeom prst="rect">
            <a:avLst/>
          </a:prstGeom>
          <a:noFill/>
        </p:spPr>
        <p:txBody>
          <a:bodyPr wrap="none" rtlCol="0">
            <a:spAutoFit/>
          </a:bodyPr>
          <a:lstStyle/>
          <a:p>
            <a:r>
              <a:rPr lang="en-US" sz="1000" i="1" dirty="0" smtClean="0"/>
              <a:t>Source: </a:t>
            </a:r>
            <a:r>
              <a:rPr lang="en-US" sz="1000" i="1" dirty="0" smtClean="0">
                <a:hlinkClick r:id="rId9"/>
              </a:rPr>
              <a:t>ARM</a:t>
            </a:r>
            <a:endParaRPr lang="en-US" sz="1000" i="1"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smtClean="0"/>
              <a:t>Opportunity Cost</a:t>
            </a:r>
            <a:endParaRPr lang="en-US" dirty="0"/>
          </a:p>
        </p:txBody>
      </p:sp>
      <p:graphicFrame>
        <p:nvGraphicFramePr>
          <p:cNvPr id="5" name="Content Placeholder 4"/>
          <p:cNvGraphicFramePr>
            <a:graphicFrameLocks noGrp="1"/>
          </p:cNvGraphicFramePr>
          <p:nvPr>
            <p:ph idx="1"/>
          </p:nvPr>
        </p:nvGraphicFramePr>
        <p:xfrm>
          <a:off x="457200" y="1066801"/>
          <a:ext cx="82296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2895600" y="5334000"/>
            <a:ext cx="2823786" cy="461665"/>
          </a:xfrm>
          <a:prstGeom prst="rect">
            <a:avLst/>
          </a:prstGeom>
          <a:noFill/>
        </p:spPr>
        <p:txBody>
          <a:bodyPr wrap="none" rtlCol="0">
            <a:spAutoFit/>
          </a:bodyPr>
          <a:lstStyle/>
          <a:p>
            <a:r>
              <a:rPr lang="en-GB" dirty="0" smtClean="0"/>
              <a:t>Your Alternative . . .</a:t>
            </a:r>
            <a:endParaRPr lang="en-GB"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Low Volume Production Issues</a:t>
            </a:r>
            <a:endParaRPr lang="en-GB" dirty="0"/>
          </a:p>
        </p:txBody>
      </p:sp>
      <p:graphicFrame>
        <p:nvGraphicFramePr>
          <p:cNvPr id="5" name="Content Placeholder 4"/>
          <p:cNvGraphicFramePr>
            <a:graphicFrameLocks noGrp="1"/>
          </p:cNvGraphicFramePr>
          <p:nvPr>
            <p:ph idx="1"/>
          </p:nvPr>
        </p:nvGraphicFramePr>
        <p:xfrm>
          <a:off x="457200" y="1447801"/>
          <a:ext cx="8229600" cy="297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 Box 4"/>
          <p:cNvSpPr txBox="1">
            <a:spLocks noChangeArrowheads="1"/>
          </p:cNvSpPr>
          <p:nvPr/>
        </p:nvSpPr>
        <p:spPr bwMode="auto">
          <a:xfrm>
            <a:off x="2590800" y="4648200"/>
            <a:ext cx="3505200" cy="1452265"/>
          </a:xfrm>
          <a:prstGeom prst="rect">
            <a:avLst/>
          </a:prstGeom>
          <a:solidFill>
            <a:schemeClr val="accent1"/>
          </a:solidFill>
          <a:ln w="9525">
            <a:noFill/>
            <a:miter lim="800000"/>
            <a:headEnd/>
            <a:tailEnd/>
          </a:ln>
          <a:effectLst>
            <a:outerShdw blurRad="50800" dist="38100" dir="2700000" algn="tl" rotWithShape="0">
              <a:prstClr val="black">
                <a:alpha val="40000"/>
              </a:prstClr>
            </a:outerShdw>
          </a:effectLst>
        </p:spPr>
        <p:txBody>
          <a:bodyPr wrap="square" anchor="ctr">
            <a:noAutofit/>
          </a:bodyPr>
          <a:lstStyle/>
          <a:p>
            <a:pPr algn="ctr">
              <a:spcBef>
                <a:spcPct val="50000"/>
              </a:spcBef>
            </a:pPr>
            <a:r>
              <a:rPr lang="en-US" dirty="0" smtClean="0">
                <a:solidFill>
                  <a:schemeClr val="bg1"/>
                </a:solidFill>
              </a:rPr>
              <a:t>Short-run manufacture does not allow time for yield improvement </a:t>
            </a:r>
            <a:endParaRPr lang="en-US" dirty="0">
              <a:solidFill>
                <a:schemeClr val="bg1"/>
              </a:solidFill>
            </a:endParaRPr>
          </a:p>
        </p:txBody>
      </p:sp>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457200" y="1447801"/>
          <a:ext cx="8229600" cy="297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9698" name="Rectangle 2"/>
          <p:cNvSpPr>
            <a:spLocks noGrp="1" noChangeArrowheads="1"/>
          </p:cNvSpPr>
          <p:nvPr>
            <p:ph type="title"/>
          </p:nvPr>
        </p:nvSpPr>
        <p:spPr/>
        <p:txBody>
          <a:bodyPr/>
          <a:lstStyle/>
          <a:p>
            <a:r>
              <a:rPr lang="en-US" dirty="0" smtClean="0"/>
              <a:t>Test</a:t>
            </a:r>
            <a:endParaRPr lang="en-US" dirty="0"/>
          </a:p>
        </p:txBody>
      </p:sp>
      <p:pic>
        <p:nvPicPr>
          <p:cNvPr id="4098" name="Picture 2" descr="C:\Documents and Settings\damos\Local Settings\Temporary Internet Files\Content.IE5\QXQLU909\MPj04393630000[1].jpg"/>
          <p:cNvPicPr>
            <a:picLocks noChangeAspect="1" noChangeArrowheads="1"/>
          </p:cNvPicPr>
          <p:nvPr/>
        </p:nvPicPr>
        <p:blipFill>
          <a:blip r:embed="rId7" cstate="print"/>
          <a:srcRect/>
          <a:stretch>
            <a:fillRect/>
          </a:stretch>
        </p:blipFill>
        <p:spPr bwMode="auto">
          <a:xfrm>
            <a:off x="6629400" y="3810000"/>
            <a:ext cx="2057400" cy="2057400"/>
          </a:xfrm>
          <a:prstGeom prst="rect">
            <a:avLst/>
          </a:prstGeom>
          <a:noFill/>
        </p:spPr>
      </p:pic>
      <p:sp>
        <p:nvSpPr>
          <p:cNvPr id="6" name="Text Box 4"/>
          <p:cNvSpPr txBox="1">
            <a:spLocks noChangeArrowheads="1"/>
          </p:cNvSpPr>
          <p:nvPr/>
        </p:nvSpPr>
        <p:spPr bwMode="auto">
          <a:xfrm>
            <a:off x="1295400" y="4495800"/>
            <a:ext cx="3505200" cy="1452265"/>
          </a:xfrm>
          <a:prstGeom prst="rect">
            <a:avLst/>
          </a:prstGeom>
          <a:solidFill>
            <a:schemeClr val="accent1"/>
          </a:solidFill>
          <a:ln w="9525">
            <a:noFill/>
            <a:miter lim="800000"/>
            <a:headEnd/>
            <a:tailEnd/>
          </a:ln>
          <a:effectLst>
            <a:outerShdw blurRad="50800" dist="38100" dir="2700000" algn="tl" rotWithShape="0">
              <a:prstClr val="black">
                <a:alpha val="40000"/>
              </a:prstClr>
            </a:outerShdw>
          </a:effectLst>
        </p:spPr>
        <p:txBody>
          <a:bodyPr wrap="square" anchor="ctr">
            <a:noAutofit/>
          </a:bodyPr>
          <a:lstStyle/>
          <a:p>
            <a:pPr algn="ctr">
              <a:spcBef>
                <a:spcPct val="50000"/>
              </a:spcBef>
            </a:pPr>
            <a:r>
              <a:rPr lang="en-US" dirty="0" smtClean="0">
                <a:solidFill>
                  <a:schemeClr val="bg1"/>
                </a:solidFill>
              </a:rPr>
              <a:t>Test is Time-consuming and Unpredictable</a:t>
            </a:r>
          </a:p>
        </p:txBody>
      </p:sp>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t>Board Errors</a:t>
            </a:r>
            <a:endParaRPr lang="en-US" dirty="0"/>
          </a:p>
        </p:txBody>
      </p:sp>
      <p:sp>
        <p:nvSpPr>
          <p:cNvPr id="29699" name="Rectangle 3"/>
          <p:cNvSpPr>
            <a:spLocks noGrp="1" noChangeArrowheads="1"/>
          </p:cNvSpPr>
          <p:nvPr>
            <p:ph idx="1"/>
          </p:nvPr>
        </p:nvSpPr>
        <p:spPr>
          <a:xfrm>
            <a:off x="381000" y="1143000"/>
            <a:ext cx="8458200" cy="4525963"/>
          </a:xfrm>
        </p:spPr>
        <p:txBody>
          <a:bodyPr/>
          <a:lstStyle/>
          <a:p>
            <a:pPr>
              <a:lnSpc>
                <a:spcPct val="80000"/>
              </a:lnSpc>
            </a:pPr>
            <a:r>
              <a:rPr lang="en-US" sz="2800" dirty="0" smtClean="0"/>
              <a:t>Systemic faults effecting all boards . . .</a:t>
            </a:r>
          </a:p>
          <a:p>
            <a:pPr lvl="1">
              <a:lnSpc>
                <a:spcPct val="80000"/>
              </a:lnSpc>
            </a:pPr>
            <a:r>
              <a:rPr lang="en-US" sz="2400" dirty="0" smtClean="0"/>
              <a:t>PCB Layout Errors </a:t>
            </a:r>
          </a:p>
          <a:p>
            <a:pPr lvl="1">
              <a:lnSpc>
                <a:spcPct val="80000"/>
              </a:lnSpc>
            </a:pPr>
            <a:r>
              <a:rPr lang="en-US" sz="2400" dirty="0" smtClean="0"/>
              <a:t>Power Supply Insufficient</a:t>
            </a:r>
          </a:p>
          <a:p>
            <a:pPr lvl="1">
              <a:lnSpc>
                <a:spcPct val="80000"/>
              </a:lnSpc>
            </a:pPr>
            <a:r>
              <a:rPr lang="en-US" sz="2400" dirty="0" smtClean="0"/>
              <a:t>Switching noise</a:t>
            </a:r>
          </a:p>
          <a:p>
            <a:pPr lvl="1">
              <a:lnSpc>
                <a:spcPct val="80000"/>
              </a:lnSpc>
            </a:pPr>
            <a:r>
              <a:rPr lang="en-US" sz="2400" dirty="0" smtClean="0"/>
              <a:t>Signal integrity problems</a:t>
            </a:r>
          </a:p>
          <a:p>
            <a:pPr lvl="1">
              <a:lnSpc>
                <a:spcPct val="80000"/>
              </a:lnSpc>
            </a:pPr>
            <a:r>
              <a:rPr lang="en-US" sz="2400" dirty="0" smtClean="0"/>
              <a:t>Mechanical weakness</a:t>
            </a:r>
          </a:p>
          <a:p>
            <a:pPr lvl="1">
              <a:lnSpc>
                <a:spcPct val="80000"/>
              </a:lnSpc>
              <a:buNone/>
            </a:pPr>
            <a:r>
              <a:rPr lang="en-US" sz="2400" dirty="0" smtClean="0"/>
              <a:t>. . . and many more</a:t>
            </a:r>
          </a:p>
          <a:p>
            <a:pPr lvl="1">
              <a:lnSpc>
                <a:spcPct val="80000"/>
              </a:lnSpc>
              <a:buNone/>
            </a:pPr>
            <a:endParaRPr lang="en-US" sz="2400" dirty="0" smtClean="0"/>
          </a:p>
          <a:p>
            <a:pPr>
              <a:lnSpc>
                <a:spcPct val="80000"/>
              </a:lnSpc>
            </a:pPr>
            <a:r>
              <a:rPr lang="en-US" sz="2800" dirty="0" smtClean="0"/>
              <a:t>First version of board will probably not work fully </a:t>
            </a:r>
          </a:p>
          <a:p>
            <a:pPr lvl="1">
              <a:lnSpc>
                <a:spcPct val="80000"/>
              </a:lnSpc>
            </a:pPr>
            <a:r>
              <a:rPr lang="en-US" sz="2400" dirty="0" smtClean="0"/>
              <a:t>Allow Budget and time for Board Re-spin</a:t>
            </a:r>
          </a:p>
        </p:txBody>
      </p:sp>
      <p:pic>
        <p:nvPicPr>
          <p:cNvPr id="3080" name="Picture 8"/>
          <p:cNvPicPr>
            <a:picLocks noChangeAspect="1" noChangeArrowheads="1"/>
          </p:cNvPicPr>
          <p:nvPr/>
        </p:nvPicPr>
        <p:blipFill>
          <a:blip r:embed="rId2" cstate="print"/>
          <a:srcRect/>
          <a:stretch>
            <a:fillRect/>
          </a:stretch>
        </p:blipFill>
        <p:spPr bwMode="auto">
          <a:xfrm>
            <a:off x="6858000" y="1371600"/>
            <a:ext cx="1830979" cy="27146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t>Yield</a:t>
            </a:r>
            <a:endParaRPr lang="en-US" dirty="0"/>
          </a:p>
        </p:txBody>
      </p:sp>
      <p:graphicFrame>
        <p:nvGraphicFramePr>
          <p:cNvPr id="5" name="Content Placeholder 4"/>
          <p:cNvGraphicFramePr>
            <a:graphicFrameLocks noGrp="1"/>
          </p:cNvGraphicFramePr>
          <p:nvPr>
            <p:ph idx="1"/>
          </p:nvPr>
        </p:nvGraphicFramePr>
        <p:xfrm>
          <a:off x="381000" y="1143001"/>
          <a:ext cx="8458200" cy="396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Box 4"/>
          <p:cNvSpPr txBox="1">
            <a:spLocks noChangeArrowheads="1"/>
          </p:cNvSpPr>
          <p:nvPr/>
        </p:nvSpPr>
        <p:spPr bwMode="auto">
          <a:xfrm>
            <a:off x="685800" y="5257800"/>
            <a:ext cx="7924800" cy="914400"/>
          </a:xfrm>
          <a:prstGeom prst="rect">
            <a:avLst/>
          </a:prstGeom>
          <a:solidFill>
            <a:schemeClr val="accent1"/>
          </a:solidFill>
          <a:ln w="9525">
            <a:noFill/>
            <a:miter lim="800000"/>
            <a:headEnd/>
            <a:tailEnd/>
          </a:ln>
          <a:effectLst>
            <a:outerShdw blurRad="50800" dist="38100" dir="2700000" algn="tl" rotWithShape="0">
              <a:prstClr val="black">
                <a:alpha val="40000"/>
              </a:prstClr>
            </a:outerShdw>
          </a:effectLst>
        </p:spPr>
        <p:txBody>
          <a:bodyPr wrap="square" anchor="ctr">
            <a:noAutofit/>
          </a:bodyPr>
          <a:lstStyle/>
          <a:p>
            <a:pPr algn="ctr">
              <a:spcBef>
                <a:spcPct val="50000"/>
              </a:spcBef>
            </a:pPr>
            <a:r>
              <a:rPr lang="en-US" dirty="0" smtClean="0">
                <a:solidFill>
                  <a:schemeClr val="bg1"/>
                </a:solidFill>
              </a:rPr>
              <a:t>Will you yield enough boards to keep project running?</a:t>
            </a: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t>Reliability</a:t>
            </a:r>
            <a:endParaRPr lang="en-US" dirty="0"/>
          </a:p>
        </p:txBody>
      </p:sp>
      <p:graphicFrame>
        <p:nvGraphicFramePr>
          <p:cNvPr id="9" name="Content Placeholder 8"/>
          <p:cNvGraphicFramePr>
            <a:graphicFrameLocks noGrp="1"/>
          </p:cNvGraphicFramePr>
          <p:nvPr>
            <p:ph idx="1"/>
          </p:nvPr>
        </p:nvGraphicFramePr>
        <p:xfrm>
          <a:off x="457200" y="1219201"/>
          <a:ext cx="8229600" cy="228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Box 4"/>
          <p:cNvSpPr txBox="1">
            <a:spLocks noChangeArrowheads="1"/>
          </p:cNvSpPr>
          <p:nvPr/>
        </p:nvSpPr>
        <p:spPr bwMode="auto">
          <a:xfrm>
            <a:off x="685800" y="5486400"/>
            <a:ext cx="7924800" cy="685800"/>
          </a:xfrm>
          <a:prstGeom prst="rect">
            <a:avLst/>
          </a:prstGeom>
          <a:solidFill>
            <a:schemeClr val="accent1"/>
          </a:solidFill>
          <a:ln w="9525">
            <a:noFill/>
            <a:miter lim="800000"/>
            <a:headEnd/>
            <a:tailEnd/>
          </a:ln>
          <a:effectLst>
            <a:outerShdw blurRad="50800" dist="38100" dir="2700000" algn="tl" rotWithShape="0">
              <a:prstClr val="black">
                <a:alpha val="40000"/>
              </a:prstClr>
            </a:outerShdw>
          </a:effectLst>
        </p:spPr>
        <p:txBody>
          <a:bodyPr wrap="square" anchor="ctr">
            <a:noAutofit/>
          </a:bodyPr>
          <a:lstStyle/>
          <a:p>
            <a:pPr algn="ctr">
              <a:spcBef>
                <a:spcPct val="50000"/>
              </a:spcBef>
            </a:pPr>
            <a:r>
              <a:rPr lang="en-US" dirty="0" smtClean="0">
                <a:solidFill>
                  <a:schemeClr val="bg1"/>
                </a:solidFill>
              </a:rPr>
              <a:t>Will the boards keep working for the whole project?</a:t>
            </a:r>
          </a:p>
        </p:txBody>
      </p:sp>
      <p:pic>
        <p:nvPicPr>
          <p:cNvPr id="21505" name="Picture 1"/>
          <p:cNvPicPr>
            <a:picLocks noChangeAspect="1" noChangeArrowheads="1"/>
          </p:cNvPicPr>
          <p:nvPr/>
        </p:nvPicPr>
        <p:blipFill>
          <a:blip r:embed="rId7" cstate="print"/>
          <a:srcRect/>
          <a:stretch>
            <a:fillRect/>
          </a:stretch>
        </p:blipFill>
        <p:spPr bwMode="auto">
          <a:xfrm>
            <a:off x="990600" y="3505200"/>
            <a:ext cx="2571750" cy="1623876"/>
          </a:xfrm>
          <a:prstGeom prst="rect">
            <a:avLst/>
          </a:prstGeom>
          <a:noFill/>
          <a:ln w="9525">
            <a:noFill/>
            <a:miter lim="800000"/>
            <a:headEnd/>
            <a:tailEnd/>
          </a:ln>
        </p:spPr>
      </p:pic>
      <p:sp>
        <p:nvSpPr>
          <p:cNvPr id="6" name="TextBox 5"/>
          <p:cNvSpPr txBox="1"/>
          <p:nvPr/>
        </p:nvSpPr>
        <p:spPr>
          <a:xfrm>
            <a:off x="5562600" y="4953000"/>
            <a:ext cx="2254143" cy="461665"/>
          </a:xfrm>
          <a:prstGeom prst="rect">
            <a:avLst/>
          </a:prstGeom>
          <a:noFill/>
        </p:spPr>
        <p:txBody>
          <a:bodyPr wrap="none" rtlCol="0">
            <a:spAutoFit/>
          </a:bodyPr>
          <a:lstStyle/>
          <a:p>
            <a:r>
              <a:rPr lang="en-GB" dirty="0" smtClean="0"/>
              <a:t>Do you trust it?</a:t>
            </a:r>
            <a:endParaRPr lang="en-GB" dirty="0"/>
          </a:p>
        </p:txBody>
      </p:sp>
      <p:pic>
        <p:nvPicPr>
          <p:cNvPr id="7" name="Picture 1" descr="2_IMG_4149"/>
          <p:cNvPicPr>
            <a:picLocks noChangeAspect="1" noChangeArrowheads="1"/>
          </p:cNvPicPr>
          <p:nvPr/>
        </p:nvPicPr>
        <p:blipFill>
          <a:blip r:embed="rId8" cstate="print"/>
          <a:srcRect/>
          <a:stretch>
            <a:fillRect/>
          </a:stretch>
        </p:blipFill>
        <p:spPr bwMode="auto">
          <a:xfrm>
            <a:off x="5410200" y="3429000"/>
            <a:ext cx="2605803" cy="1524000"/>
          </a:xfrm>
          <a:prstGeom prst="rect">
            <a:avLst/>
          </a:prstGeom>
          <a:noFill/>
          <a:ln w="9525">
            <a:noFill/>
            <a:miter lim="800000"/>
            <a:headEnd/>
            <a:tailEnd/>
          </a:ln>
        </p:spPr>
      </p:pic>
      <p:sp>
        <p:nvSpPr>
          <p:cNvPr id="8" name="TextBox 7"/>
          <p:cNvSpPr txBox="1"/>
          <p:nvPr/>
        </p:nvSpPr>
        <p:spPr>
          <a:xfrm>
            <a:off x="1143000" y="4953000"/>
            <a:ext cx="2254143" cy="461665"/>
          </a:xfrm>
          <a:prstGeom prst="rect">
            <a:avLst/>
          </a:prstGeom>
          <a:noFill/>
        </p:spPr>
        <p:txBody>
          <a:bodyPr wrap="none" rtlCol="0">
            <a:spAutoFit/>
          </a:bodyPr>
          <a:lstStyle/>
          <a:p>
            <a:r>
              <a:rPr lang="en-GB" dirty="0" smtClean="0"/>
              <a:t>Do you trust it?</a:t>
            </a:r>
            <a:endParaRPr lang="en-GB" dirty="0"/>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t>Scrap or Repair?</a:t>
            </a:r>
            <a:endParaRPr lang="en-US" dirty="0"/>
          </a:p>
        </p:txBody>
      </p:sp>
      <p:graphicFrame>
        <p:nvGraphicFramePr>
          <p:cNvPr id="7" name="Content Placeholder 6"/>
          <p:cNvGraphicFramePr>
            <a:graphicFrameLocks noGrp="1"/>
          </p:cNvGraphicFramePr>
          <p:nvPr>
            <p:ph idx="1"/>
          </p:nvPr>
        </p:nvGraphicFramePr>
        <p:xfrm>
          <a:off x="457200" y="1447801"/>
          <a:ext cx="8229600" cy="228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4274" name="Picture 2"/>
          <p:cNvPicPr>
            <a:picLocks noChangeAspect="1" noChangeArrowheads="1"/>
          </p:cNvPicPr>
          <p:nvPr/>
        </p:nvPicPr>
        <p:blipFill>
          <a:blip r:embed="rId7" cstate="print"/>
          <a:srcRect/>
          <a:stretch>
            <a:fillRect/>
          </a:stretch>
        </p:blipFill>
        <p:spPr bwMode="auto">
          <a:xfrm>
            <a:off x="990600" y="3810000"/>
            <a:ext cx="2859428" cy="2209800"/>
          </a:xfrm>
          <a:prstGeom prst="rect">
            <a:avLst/>
          </a:prstGeom>
          <a:noFill/>
          <a:ln w="9525">
            <a:noFill/>
            <a:miter lim="800000"/>
            <a:headEnd/>
            <a:tailEnd/>
          </a:ln>
        </p:spPr>
      </p:pic>
      <p:pic>
        <p:nvPicPr>
          <p:cNvPr id="54275" name="Picture 3"/>
          <p:cNvPicPr>
            <a:picLocks noChangeAspect="1" noChangeArrowheads="1"/>
          </p:cNvPicPr>
          <p:nvPr/>
        </p:nvPicPr>
        <p:blipFill>
          <a:blip r:embed="rId8" cstate="print"/>
          <a:srcRect/>
          <a:stretch>
            <a:fillRect/>
          </a:stretch>
        </p:blipFill>
        <p:spPr bwMode="auto">
          <a:xfrm>
            <a:off x="5105400" y="3810000"/>
            <a:ext cx="2886075" cy="2228850"/>
          </a:xfrm>
          <a:prstGeom prst="rect">
            <a:avLst/>
          </a:prstGeom>
          <a:noFill/>
          <a:ln w="9525">
            <a:noFill/>
            <a:miter lim="800000"/>
            <a:headEnd/>
            <a:tailEnd/>
          </a:ln>
        </p:spPr>
      </p:pic>
      <p:sp>
        <p:nvSpPr>
          <p:cNvPr id="6" name="TextBox 5"/>
          <p:cNvSpPr txBox="1"/>
          <p:nvPr/>
        </p:nvSpPr>
        <p:spPr>
          <a:xfrm>
            <a:off x="3886200" y="4648200"/>
            <a:ext cx="1138453" cy="461665"/>
          </a:xfrm>
          <a:prstGeom prst="rect">
            <a:avLst/>
          </a:prstGeom>
          <a:noFill/>
        </p:spPr>
        <p:txBody>
          <a:bodyPr wrap="none" rtlCol="0">
            <a:spAutoFit/>
          </a:bodyPr>
          <a:lstStyle/>
          <a:p>
            <a:r>
              <a:rPr lang="en-GB" dirty="0" smtClean="0"/>
              <a:t>. . or . .</a:t>
            </a:r>
            <a:endParaRPr lang="en-GB" dirty="0"/>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t>Support for Re-Use</a:t>
            </a:r>
          </a:p>
        </p:txBody>
      </p:sp>
      <p:graphicFrame>
        <p:nvGraphicFramePr>
          <p:cNvPr id="6" name="Content Placeholder 5"/>
          <p:cNvGraphicFramePr>
            <a:graphicFrameLocks noGrp="1"/>
          </p:cNvGraphicFramePr>
          <p:nvPr>
            <p:ph idx="1"/>
          </p:nvPr>
        </p:nvGraphicFramePr>
        <p:xfrm>
          <a:off x="457200" y="10668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484" name="Text Box 4"/>
          <p:cNvSpPr txBox="1">
            <a:spLocks noChangeArrowheads="1"/>
          </p:cNvSpPr>
          <p:nvPr/>
        </p:nvSpPr>
        <p:spPr bwMode="auto">
          <a:xfrm>
            <a:off x="304800" y="5638800"/>
            <a:ext cx="8458200" cy="461665"/>
          </a:xfrm>
          <a:prstGeom prst="rect">
            <a:avLst/>
          </a:prstGeom>
          <a:solidFill>
            <a:schemeClr val="accent1"/>
          </a:solidFill>
          <a:ln w="9525">
            <a:noFill/>
            <a:miter lim="800000"/>
            <a:headEnd/>
            <a:tailEnd/>
          </a:ln>
          <a:effectLst>
            <a:outerShdw dist="107763" dir="2700000" algn="ctr" rotWithShape="0">
              <a:schemeClr val="bg2">
                <a:alpha val="50000"/>
              </a:schemeClr>
            </a:outerShdw>
          </a:effectLst>
        </p:spPr>
        <p:txBody>
          <a:bodyPr>
            <a:spAutoFit/>
          </a:bodyPr>
          <a:lstStyle/>
          <a:p>
            <a:pPr algn="ctr">
              <a:spcBef>
                <a:spcPct val="50000"/>
              </a:spcBef>
            </a:pPr>
            <a:r>
              <a:rPr lang="en-US" dirty="0" smtClean="0">
                <a:solidFill>
                  <a:schemeClr val="bg1"/>
                </a:solidFill>
              </a:rPr>
              <a:t>Majority of In-House Boards are Single-Project</a:t>
            </a:r>
            <a:endParaRPr lang="en-US" dirty="0">
              <a:solidFill>
                <a:schemeClr val="bg1"/>
              </a:solidFill>
            </a:endParaRPr>
          </a:p>
        </p:txBody>
      </p:sp>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dirty="0" smtClean="0"/>
              <a:t>Prototype uptime is important</a:t>
            </a:r>
            <a:endParaRPr lang="en-US" dirty="0"/>
          </a:p>
        </p:txBody>
      </p:sp>
      <p:sp>
        <p:nvSpPr>
          <p:cNvPr id="35850" name="AutoShape 10"/>
          <p:cNvSpPr>
            <a:spLocks noChangeArrowheads="1"/>
          </p:cNvSpPr>
          <p:nvPr/>
        </p:nvSpPr>
        <p:spPr bwMode="auto">
          <a:xfrm>
            <a:off x="990600" y="3429000"/>
            <a:ext cx="1447800" cy="1295400"/>
          </a:xfrm>
          <a:prstGeom prst="rightArrowCallout">
            <a:avLst>
              <a:gd name="adj1" fmla="val 25000"/>
              <a:gd name="adj2" fmla="val 25000"/>
              <a:gd name="adj3" fmla="val 15807"/>
              <a:gd name="adj4" fmla="val 76972"/>
            </a:avLst>
          </a:prstGeom>
          <a:solidFill>
            <a:srgbClr val="FFCCCC"/>
          </a:solidFill>
          <a:ln w="9525">
            <a:solidFill>
              <a:schemeClr val="tx1"/>
            </a:solidFill>
            <a:miter lim="800000"/>
            <a:headEnd/>
            <a:tailEnd/>
          </a:ln>
          <a:effectLst/>
        </p:spPr>
        <p:txBody>
          <a:bodyPr wrap="none" anchor="ctr"/>
          <a:lstStyle/>
          <a:p>
            <a:pPr algn="ctr"/>
            <a:r>
              <a:rPr lang="en-US" sz="1200" dirty="0"/>
              <a:t>Board</a:t>
            </a:r>
          </a:p>
          <a:p>
            <a:pPr algn="ctr"/>
            <a:r>
              <a:rPr lang="en-US" sz="1200" dirty="0"/>
              <a:t>Selection </a:t>
            </a:r>
            <a:r>
              <a:rPr lang="en-US" sz="1200" dirty="0" smtClean="0"/>
              <a:t>, </a:t>
            </a:r>
            <a:br>
              <a:rPr lang="en-US" sz="1200" dirty="0" smtClean="0"/>
            </a:br>
            <a:r>
              <a:rPr lang="en-US" sz="1200" dirty="0" smtClean="0"/>
              <a:t>Supply &amp;</a:t>
            </a:r>
            <a:endParaRPr lang="en-US" sz="1200" dirty="0"/>
          </a:p>
          <a:p>
            <a:pPr algn="ctr"/>
            <a:r>
              <a:rPr lang="en-US" sz="1200" dirty="0"/>
              <a:t> Configuration</a:t>
            </a:r>
          </a:p>
        </p:txBody>
      </p:sp>
      <p:sp>
        <p:nvSpPr>
          <p:cNvPr id="35848" name="AutoShape 8"/>
          <p:cNvSpPr>
            <a:spLocks noChangeArrowheads="1"/>
          </p:cNvSpPr>
          <p:nvPr/>
        </p:nvSpPr>
        <p:spPr bwMode="auto">
          <a:xfrm>
            <a:off x="2133600" y="3429000"/>
            <a:ext cx="6629400" cy="1295400"/>
          </a:xfrm>
          <a:prstGeom prst="rightArrowCallout">
            <a:avLst>
              <a:gd name="adj1" fmla="val 28926"/>
              <a:gd name="adj2" fmla="val 25000"/>
              <a:gd name="adj3" fmla="val 30279"/>
              <a:gd name="adj4" fmla="val 91593"/>
            </a:avLst>
          </a:prstGeom>
          <a:solidFill>
            <a:srgbClr val="A50021"/>
          </a:solidFill>
          <a:ln w="9525">
            <a:solidFill>
              <a:schemeClr val="tx1"/>
            </a:solidFill>
            <a:miter lim="800000"/>
            <a:headEnd/>
            <a:tailEnd/>
          </a:ln>
          <a:effectLst/>
        </p:spPr>
        <p:txBody>
          <a:bodyPr wrap="none" anchor="ctr"/>
          <a:lstStyle/>
          <a:p>
            <a:pPr algn="ctr"/>
            <a:r>
              <a:rPr lang="en-US" sz="2000">
                <a:solidFill>
                  <a:schemeClr val="bg1"/>
                </a:solidFill>
              </a:rPr>
              <a:t>Useful Prototype</a:t>
            </a:r>
          </a:p>
          <a:p>
            <a:pPr algn="ctr"/>
            <a:r>
              <a:rPr lang="en-US" sz="2000">
                <a:solidFill>
                  <a:schemeClr val="bg1"/>
                </a:solidFill>
              </a:rPr>
              <a:t>Uptime</a:t>
            </a:r>
          </a:p>
        </p:txBody>
      </p:sp>
      <p:sp>
        <p:nvSpPr>
          <p:cNvPr id="35851" name="AutoShape 11"/>
          <p:cNvSpPr>
            <a:spLocks noChangeArrowheads="1"/>
          </p:cNvSpPr>
          <p:nvPr/>
        </p:nvSpPr>
        <p:spPr bwMode="auto">
          <a:xfrm>
            <a:off x="990600" y="1752600"/>
            <a:ext cx="1447800" cy="1295400"/>
          </a:xfrm>
          <a:prstGeom prst="rightArrowCallout">
            <a:avLst>
              <a:gd name="adj1" fmla="val 25000"/>
              <a:gd name="adj2" fmla="val 25000"/>
              <a:gd name="adj3" fmla="val 18627"/>
              <a:gd name="adj4" fmla="val 66667"/>
            </a:avLst>
          </a:prstGeom>
          <a:solidFill>
            <a:srgbClr val="FFCCCC"/>
          </a:solidFill>
          <a:ln w="9525">
            <a:solidFill>
              <a:schemeClr val="tx1"/>
            </a:solidFill>
            <a:miter lim="800000"/>
            <a:headEnd/>
            <a:tailEnd/>
          </a:ln>
          <a:effectLst/>
        </p:spPr>
        <p:txBody>
          <a:bodyPr wrap="none" anchor="ctr"/>
          <a:lstStyle/>
          <a:p>
            <a:pPr algn="ctr"/>
            <a:r>
              <a:rPr lang="en-US" sz="2000"/>
              <a:t>Board</a:t>
            </a:r>
          </a:p>
          <a:p>
            <a:pPr algn="ctr"/>
            <a:r>
              <a:rPr lang="en-US" sz="2000"/>
              <a:t>Design</a:t>
            </a:r>
          </a:p>
        </p:txBody>
      </p:sp>
      <p:sp>
        <p:nvSpPr>
          <p:cNvPr id="35852" name="AutoShape 12"/>
          <p:cNvSpPr>
            <a:spLocks noChangeArrowheads="1"/>
          </p:cNvSpPr>
          <p:nvPr/>
        </p:nvSpPr>
        <p:spPr bwMode="auto">
          <a:xfrm>
            <a:off x="1981200" y="1752600"/>
            <a:ext cx="2133600" cy="1295400"/>
          </a:xfrm>
          <a:prstGeom prst="rightArrowCallout">
            <a:avLst>
              <a:gd name="adj1" fmla="val 25000"/>
              <a:gd name="adj2" fmla="val 25000"/>
              <a:gd name="adj3" fmla="val 27451"/>
              <a:gd name="adj4" fmla="val 66667"/>
            </a:avLst>
          </a:prstGeom>
          <a:solidFill>
            <a:srgbClr val="FF9999"/>
          </a:solidFill>
          <a:ln w="9525">
            <a:solidFill>
              <a:schemeClr val="tx1"/>
            </a:solidFill>
            <a:miter lim="800000"/>
            <a:headEnd/>
            <a:tailEnd/>
          </a:ln>
          <a:effectLst/>
        </p:spPr>
        <p:txBody>
          <a:bodyPr wrap="none" anchor="ctr"/>
          <a:lstStyle/>
          <a:p>
            <a:pPr algn="ctr"/>
            <a:r>
              <a:rPr lang="en-US" sz="2000"/>
              <a:t>PCB</a:t>
            </a:r>
          </a:p>
          <a:p>
            <a:pPr algn="ctr"/>
            <a:r>
              <a:rPr lang="en-US" sz="2000"/>
              <a:t>Layout</a:t>
            </a:r>
          </a:p>
        </p:txBody>
      </p:sp>
      <p:sp>
        <p:nvSpPr>
          <p:cNvPr id="35853" name="AutoShape 13"/>
          <p:cNvSpPr>
            <a:spLocks noChangeArrowheads="1"/>
          </p:cNvSpPr>
          <p:nvPr/>
        </p:nvSpPr>
        <p:spPr bwMode="auto">
          <a:xfrm>
            <a:off x="3429000" y="1752600"/>
            <a:ext cx="1066800" cy="1295400"/>
          </a:xfrm>
          <a:prstGeom prst="rightArrowCallout">
            <a:avLst>
              <a:gd name="adj1" fmla="val 30357"/>
              <a:gd name="adj2" fmla="val 30357"/>
              <a:gd name="adj3" fmla="val 16667"/>
              <a:gd name="adj4" fmla="val 66667"/>
            </a:avLst>
          </a:prstGeom>
          <a:solidFill>
            <a:srgbClr val="FF7C80"/>
          </a:solidFill>
          <a:ln w="9525">
            <a:solidFill>
              <a:schemeClr val="tx1"/>
            </a:solidFill>
            <a:miter lim="800000"/>
            <a:headEnd/>
            <a:tailEnd/>
          </a:ln>
          <a:effectLst/>
        </p:spPr>
        <p:txBody>
          <a:bodyPr wrap="none" anchor="ctr"/>
          <a:lstStyle/>
          <a:p>
            <a:pPr algn="ctr"/>
            <a:r>
              <a:rPr lang="en-US" sz="2000"/>
              <a:t>PCB</a:t>
            </a:r>
          </a:p>
          <a:p>
            <a:pPr algn="ctr"/>
            <a:r>
              <a:rPr lang="en-US" sz="2000"/>
              <a:t>Build</a:t>
            </a:r>
          </a:p>
        </p:txBody>
      </p:sp>
      <p:sp>
        <p:nvSpPr>
          <p:cNvPr id="35854" name="AutoShape 14"/>
          <p:cNvSpPr>
            <a:spLocks noChangeArrowheads="1"/>
          </p:cNvSpPr>
          <p:nvPr/>
        </p:nvSpPr>
        <p:spPr bwMode="auto">
          <a:xfrm>
            <a:off x="4152900" y="1752600"/>
            <a:ext cx="1409700" cy="1295400"/>
          </a:xfrm>
          <a:prstGeom prst="rightArrowCallout">
            <a:avLst>
              <a:gd name="adj1" fmla="val 25000"/>
              <a:gd name="adj2" fmla="val 25000"/>
              <a:gd name="adj3" fmla="val 24510"/>
              <a:gd name="adj4" fmla="val 66667"/>
            </a:avLst>
          </a:prstGeom>
          <a:solidFill>
            <a:srgbClr val="FF5050"/>
          </a:solidFill>
          <a:ln w="9525">
            <a:solidFill>
              <a:schemeClr val="tx1"/>
            </a:solidFill>
            <a:miter lim="800000"/>
            <a:headEnd/>
            <a:tailEnd/>
          </a:ln>
          <a:effectLst/>
        </p:spPr>
        <p:txBody>
          <a:bodyPr wrap="none" anchor="ctr"/>
          <a:lstStyle/>
          <a:p>
            <a:pPr algn="ctr"/>
            <a:r>
              <a:rPr lang="en-US" sz="1600" dirty="0">
                <a:solidFill>
                  <a:srgbClr val="FFCCCC"/>
                </a:solidFill>
              </a:rPr>
              <a:t>Board</a:t>
            </a:r>
            <a:endParaRPr lang="en-US" sz="2000" dirty="0">
              <a:solidFill>
                <a:srgbClr val="FFCCCC"/>
              </a:solidFill>
            </a:endParaRPr>
          </a:p>
          <a:p>
            <a:pPr algn="ctr"/>
            <a:r>
              <a:rPr lang="en-US" sz="1600" dirty="0" smtClean="0">
                <a:solidFill>
                  <a:srgbClr val="FFCCCC"/>
                </a:solidFill>
              </a:rPr>
              <a:t>Assembly</a:t>
            </a:r>
            <a:br>
              <a:rPr lang="en-US" sz="1600" dirty="0" smtClean="0">
                <a:solidFill>
                  <a:srgbClr val="FFCCCC"/>
                </a:solidFill>
              </a:rPr>
            </a:br>
            <a:r>
              <a:rPr lang="en-US" sz="1600" dirty="0" smtClean="0">
                <a:solidFill>
                  <a:srgbClr val="FFCCCC"/>
                </a:solidFill>
              </a:rPr>
              <a:t>&amp; Test</a:t>
            </a:r>
            <a:endParaRPr lang="en-US" sz="2000" dirty="0">
              <a:solidFill>
                <a:srgbClr val="FFCCCC"/>
              </a:solidFill>
            </a:endParaRPr>
          </a:p>
        </p:txBody>
      </p:sp>
      <p:sp>
        <p:nvSpPr>
          <p:cNvPr id="35855" name="AutoShape 15"/>
          <p:cNvSpPr>
            <a:spLocks noChangeArrowheads="1"/>
          </p:cNvSpPr>
          <p:nvPr/>
        </p:nvSpPr>
        <p:spPr bwMode="auto">
          <a:xfrm>
            <a:off x="5943600" y="1752600"/>
            <a:ext cx="2819400" cy="1295400"/>
          </a:xfrm>
          <a:prstGeom prst="rightArrowCallout">
            <a:avLst>
              <a:gd name="adj1" fmla="val 28926"/>
              <a:gd name="adj2" fmla="val 25000"/>
              <a:gd name="adj3" fmla="val 25724"/>
              <a:gd name="adj4" fmla="val 80327"/>
            </a:avLst>
          </a:prstGeom>
          <a:solidFill>
            <a:srgbClr val="A50021"/>
          </a:solidFill>
          <a:ln w="9525">
            <a:solidFill>
              <a:schemeClr val="tx1"/>
            </a:solidFill>
            <a:miter lim="800000"/>
            <a:headEnd/>
            <a:tailEnd/>
          </a:ln>
          <a:effectLst/>
        </p:spPr>
        <p:txBody>
          <a:bodyPr wrap="none" anchor="ctr"/>
          <a:lstStyle/>
          <a:p>
            <a:pPr algn="ctr"/>
            <a:r>
              <a:rPr lang="en-US" sz="2000">
                <a:solidFill>
                  <a:schemeClr val="bg1"/>
                </a:solidFill>
              </a:rPr>
              <a:t>Useful Prototype</a:t>
            </a:r>
          </a:p>
          <a:p>
            <a:pPr algn="ctr"/>
            <a:r>
              <a:rPr lang="en-US" sz="2000">
                <a:solidFill>
                  <a:schemeClr val="bg1"/>
                </a:solidFill>
              </a:rPr>
              <a:t>Uptime</a:t>
            </a:r>
          </a:p>
        </p:txBody>
      </p:sp>
      <p:sp>
        <p:nvSpPr>
          <p:cNvPr id="35857" name="Line 17"/>
          <p:cNvSpPr>
            <a:spLocks noChangeShapeType="1"/>
          </p:cNvSpPr>
          <p:nvPr/>
        </p:nvSpPr>
        <p:spPr bwMode="auto">
          <a:xfrm>
            <a:off x="1066800" y="5029200"/>
            <a:ext cx="7239000" cy="0"/>
          </a:xfrm>
          <a:prstGeom prst="line">
            <a:avLst/>
          </a:prstGeom>
          <a:noFill/>
          <a:ln w="57150">
            <a:solidFill>
              <a:schemeClr val="tx1"/>
            </a:solidFill>
            <a:round/>
            <a:headEnd/>
            <a:tailEnd type="triangle" w="med" len="med"/>
          </a:ln>
          <a:effectLst/>
        </p:spPr>
        <p:txBody>
          <a:bodyPr/>
          <a:lstStyle/>
          <a:p>
            <a:endParaRPr lang="en-US"/>
          </a:p>
        </p:txBody>
      </p:sp>
      <p:sp>
        <p:nvSpPr>
          <p:cNvPr id="35858" name="Line 18"/>
          <p:cNvSpPr>
            <a:spLocks noChangeShapeType="1"/>
          </p:cNvSpPr>
          <p:nvPr/>
        </p:nvSpPr>
        <p:spPr bwMode="auto">
          <a:xfrm>
            <a:off x="5388428" y="4920343"/>
            <a:ext cx="0" cy="76200"/>
          </a:xfrm>
          <a:prstGeom prst="line">
            <a:avLst/>
          </a:prstGeom>
          <a:noFill/>
          <a:ln w="38100">
            <a:solidFill>
              <a:schemeClr val="tx1"/>
            </a:solidFill>
            <a:round/>
            <a:headEnd/>
            <a:tailEnd/>
          </a:ln>
          <a:effectLst/>
        </p:spPr>
        <p:txBody>
          <a:bodyPr/>
          <a:lstStyle/>
          <a:p>
            <a:endParaRPr lang="en-US"/>
          </a:p>
        </p:txBody>
      </p:sp>
      <p:sp>
        <p:nvSpPr>
          <p:cNvPr id="35859" name="Line 19"/>
          <p:cNvSpPr>
            <a:spLocks noChangeShapeType="1"/>
          </p:cNvSpPr>
          <p:nvPr/>
        </p:nvSpPr>
        <p:spPr bwMode="auto">
          <a:xfrm>
            <a:off x="3178628" y="4920343"/>
            <a:ext cx="0" cy="76200"/>
          </a:xfrm>
          <a:prstGeom prst="line">
            <a:avLst/>
          </a:prstGeom>
          <a:noFill/>
          <a:ln w="38100">
            <a:solidFill>
              <a:schemeClr val="tx1"/>
            </a:solidFill>
            <a:round/>
            <a:headEnd/>
            <a:tailEnd/>
          </a:ln>
          <a:effectLst/>
        </p:spPr>
        <p:txBody>
          <a:bodyPr/>
          <a:lstStyle/>
          <a:p>
            <a:endParaRPr lang="en-US"/>
          </a:p>
        </p:txBody>
      </p:sp>
      <p:sp>
        <p:nvSpPr>
          <p:cNvPr id="35860" name="Line 20"/>
          <p:cNvSpPr>
            <a:spLocks noChangeShapeType="1"/>
          </p:cNvSpPr>
          <p:nvPr/>
        </p:nvSpPr>
        <p:spPr bwMode="auto">
          <a:xfrm>
            <a:off x="7522028" y="4920343"/>
            <a:ext cx="0" cy="76200"/>
          </a:xfrm>
          <a:prstGeom prst="line">
            <a:avLst/>
          </a:prstGeom>
          <a:noFill/>
          <a:ln w="38100">
            <a:solidFill>
              <a:schemeClr val="tx1"/>
            </a:solidFill>
            <a:round/>
            <a:headEnd/>
            <a:tailEnd/>
          </a:ln>
          <a:effectLst/>
        </p:spPr>
        <p:txBody>
          <a:bodyPr/>
          <a:lstStyle/>
          <a:p>
            <a:endParaRPr lang="en-US"/>
          </a:p>
        </p:txBody>
      </p:sp>
      <p:sp>
        <p:nvSpPr>
          <p:cNvPr id="35861" name="Line 21"/>
          <p:cNvSpPr>
            <a:spLocks noChangeShapeType="1"/>
          </p:cNvSpPr>
          <p:nvPr/>
        </p:nvSpPr>
        <p:spPr bwMode="auto">
          <a:xfrm>
            <a:off x="968828" y="4920343"/>
            <a:ext cx="0" cy="76200"/>
          </a:xfrm>
          <a:prstGeom prst="line">
            <a:avLst/>
          </a:prstGeom>
          <a:noFill/>
          <a:ln w="38100">
            <a:solidFill>
              <a:schemeClr val="tx1"/>
            </a:solidFill>
            <a:round/>
            <a:headEnd/>
            <a:tailEnd/>
          </a:ln>
          <a:effectLst/>
        </p:spPr>
        <p:txBody>
          <a:bodyPr/>
          <a:lstStyle/>
          <a:p>
            <a:endParaRPr lang="en-US"/>
          </a:p>
        </p:txBody>
      </p:sp>
      <p:sp>
        <p:nvSpPr>
          <p:cNvPr id="35862" name="Text Box 22"/>
          <p:cNvSpPr txBox="1">
            <a:spLocks noChangeArrowheads="1"/>
          </p:cNvSpPr>
          <p:nvPr/>
        </p:nvSpPr>
        <p:spPr bwMode="auto">
          <a:xfrm>
            <a:off x="2797628" y="4767943"/>
            <a:ext cx="409575" cy="336550"/>
          </a:xfrm>
          <a:prstGeom prst="rect">
            <a:avLst/>
          </a:prstGeom>
          <a:noFill/>
          <a:ln w="9525">
            <a:noFill/>
            <a:miter lim="800000"/>
            <a:headEnd/>
            <a:tailEnd/>
          </a:ln>
          <a:effectLst/>
        </p:spPr>
        <p:txBody>
          <a:bodyPr wrap="none">
            <a:spAutoFit/>
          </a:bodyPr>
          <a:lstStyle/>
          <a:p>
            <a:r>
              <a:rPr lang="en-US" sz="1600"/>
              <a:t>30</a:t>
            </a:r>
          </a:p>
        </p:txBody>
      </p:sp>
      <p:sp>
        <p:nvSpPr>
          <p:cNvPr id="35863" name="Text Box 23"/>
          <p:cNvSpPr txBox="1">
            <a:spLocks noChangeArrowheads="1"/>
          </p:cNvSpPr>
          <p:nvPr/>
        </p:nvSpPr>
        <p:spPr bwMode="auto">
          <a:xfrm>
            <a:off x="5007428" y="4767943"/>
            <a:ext cx="409575" cy="336550"/>
          </a:xfrm>
          <a:prstGeom prst="rect">
            <a:avLst/>
          </a:prstGeom>
          <a:noFill/>
          <a:ln w="9525">
            <a:noFill/>
            <a:miter lim="800000"/>
            <a:headEnd/>
            <a:tailEnd/>
          </a:ln>
          <a:effectLst/>
        </p:spPr>
        <p:txBody>
          <a:bodyPr wrap="none">
            <a:spAutoFit/>
          </a:bodyPr>
          <a:lstStyle/>
          <a:p>
            <a:r>
              <a:rPr lang="en-US" sz="1600"/>
              <a:t>60</a:t>
            </a:r>
          </a:p>
        </p:txBody>
      </p:sp>
      <p:sp>
        <p:nvSpPr>
          <p:cNvPr id="35864" name="Text Box 24"/>
          <p:cNvSpPr txBox="1">
            <a:spLocks noChangeArrowheads="1"/>
          </p:cNvSpPr>
          <p:nvPr/>
        </p:nvSpPr>
        <p:spPr bwMode="auto">
          <a:xfrm>
            <a:off x="7141028" y="4767943"/>
            <a:ext cx="409575" cy="336550"/>
          </a:xfrm>
          <a:prstGeom prst="rect">
            <a:avLst/>
          </a:prstGeom>
          <a:noFill/>
          <a:ln w="9525">
            <a:noFill/>
            <a:miter lim="800000"/>
            <a:headEnd/>
            <a:tailEnd/>
          </a:ln>
          <a:effectLst/>
        </p:spPr>
        <p:txBody>
          <a:bodyPr wrap="none">
            <a:spAutoFit/>
          </a:bodyPr>
          <a:lstStyle/>
          <a:p>
            <a:r>
              <a:rPr lang="en-US" sz="1600"/>
              <a:t>90</a:t>
            </a:r>
          </a:p>
        </p:txBody>
      </p:sp>
      <p:sp>
        <p:nvSpPr>
          <p:cNvPr id="35865" name="Text Box 25"/>
          <p:cNvSpPr txBox="1">
            <a:spLocks noChangeArrowheads="1"/>
          </p:cNvSpPr>
          <p:nvPr/>
        </p:nvSpPr>
        <p:spPr bwMode="auto">
          <a:xfrm>
            <a:off x="740228" y="4767943"/>
            <a:ext cx="296863" cy="336550"/>
          </a:xfrm>
          <a:prstGeom prst="rect">
            <a:avLst/>
          </a:prstGeom>
          <a:noFill/>
          <a:ln w="9525">
            <a:noFill/>
            <a:miter lim="800000"/>
            <a:headEnd/>
            <a:tailEnd/>
          </a:ln>
          <a:effectLst/>
        </p:spPr>
        <p:txBody>
          <a:bodyPr wrap="none">
            <a:spAutoFit/>
          </a:bodyPr>
          <a:lstStyle/>
          <a:p>
            <a:r>
              <a:rPr lang="en-US" sz="1600"/>
              <a:t>0</a:t>
            </a:r>
          </a:p>
        </p:txBody>
      </p:sp>
      <p:sp>
        <p:nvSpPr>
          <p:cNvPr id="35866" name="Text Box 26"/>
          <p:cNvSpPr txBox="1">
            <a:spLocks noChangeArrowheads="1"/>
          </p:cNvSpPr>
          <p:nvPr/>
        </p:nvSpPr>
        <p:spPr bwMode="auto">
          <a:xfrm>
            <a:off x="892628" y="5072743"/>
            <a:ext cx="973138" cy="304800"/>
          </a:xfrm>
          <a:prstGeom prst="rect">
            <a:avLst/>
          </a:prstGeom>
          <a:noFill/>
          <a:ln w="9525">
            <a:noFill/>
            <a:miter lim="800000"/>
            <a:headEnd/>
            <a:tailEnd/>
          </a:ln>
          <a:effectLst/>
        </p:spPr>
        <p:txBody>
          <a:bodyPr wrap="none">
            <a:spAutoFit/>
          </a:bodyPr>
          <a:lstStyle/>
          <a:p>
            <a:r>
              <a:rPr lang="en-US" sz="1400"/>
              <a:t>Workdays</a:t>
            </a:r>
          </a:p>
        </p:txBody>
      </p:sp>
      <p:sp>
        <p:nvSpPr>
          <p:cNvPr id="24" name="AutoShape 14"/>
          <p:cNvSpPr>
            <a:spLocks noChangeArrowheads="1"/>
          </p:cNvSpPr>
          <p:nvPr/>
        </p:nvSpPr>
        <p:spPr bwMode="auto">
          <a:xfrm>
            <a:off x="5105400" y="1752600"/>
            <a:ext cx="1219200" cy="1295400"/>
          </a:xfrm>
          <a:prstGeom prst="rightArrowCallout">
            <a:avLst>
              <a:gd name="adj1" fmla="val 25000"/>
              <a:gd name="adj2" fmla="val 25000"/>
              <a:gd name="adj3" fmla="val 24510"/>
              <a:gd name="adj4" fmla="val 66667"/>
            </a:avLst>
          </a:prstGeom>
          <a:solidFill>
            <a:srgbClr val="FF2D2D"/>
          </a:solidFill>
          <a:ln w="9525">
            <a:solidFill>
              <a:schemeClr val="tx1"/>
            </a:solidFill>
            <a:miter lim="800000"/>
            <a:headEnd/>
            <a:tailEnd/>
          </a:ln>
          <a:effectLst/>
        </p:spPr>
        <p:txBody>
          <a:bodyPr wrap="none" anchor="ctr"/>
          <a:lstStyle/>
          <a:p>
            <a:pPr algn="ctr"/>
            <a:r>
              <a:rPr lang="en-US" sz="1800" dirty="0">
                <a:solidFill>
                  <a:srgbClr val="FFCCCC"/>
                </a:solidFill>
              </a:rPr>
              <a:t>Board</a:t>
            </a:r>
          </a:p>
          <a:p>
            <a:pPr algn="ctr"/>
            <a:r>
              <a:rPr lang="en-US" sz="1800" dirty="0" smtClean="0">
                <a:solidFill>
                  <a:srgbClr val="FFCCCC"/>
                </a:solidFill>
              </a:rPr>
              <a:t>Debug</a:t>
            </a:r>
            <a:endParaRPr lang="en-US" sz="1800" dirty="0">
              <a:solidFill>
                <a:srgbClr val="FFCCCC"/>
              </a:solidFill>
            </a:endParaRPr>
          </a:p>
        </p:txBody>
      </p:sp>
      <p:sp>
        <p:nvSpPr>
          <p:cNvPr id="35856" name="AutoShape 16"/>
          <p:cNvSpPr>
            <a:spLocks noChangeArrowheads="1"/>
          </p:cNvSpPr>
          <p:nvPr/>
        </p:nvSpPr>
        <p:spPr bwMode="auto">
          <a:xfrm>
            <a:off x="5920929" y="1760157"/>
            <a:ext cx="1371600" cy="1295400"/>
          </a:xfrm>
          <a:prstGeom prst="rightArrowCallout">
            <a:avLst>
              <a:gd name="adj1" fmla="val 25000"/>
              <a:gd name="adj2" fmla="val 25000"/>
              <a:gd name="adj3" fmla="val 23529"/>
              <a:gd name="adj4" fmla="val 66667"/>
            </a:avLst>
          </a:prstGeom>
          <a:solidFill>
            <a:srgbClr val="FF0000"/>
          </a:solidFill>
          <a:ln w="9525">
            <a:solidFill>
              <a:schemeClr val="tx1"/>
            </a:solidFill>
            <a:miter lim="800000"/>
            <a:headEnd/>
            <a:tailEnd/>
          </a:ln>
          <a:effectLst/>
        </p:spPr>
        <p:txBody>
          <a:bodyPr wrap="none" anchor="ctr"/>
          <a:lstStyle/>
          <a:p>
            <a:pPr algn="ctr"/>
            <a:r>
              <a:rPr lang="en-US" sz="1800" dirty="0">
                <a:solidFill>
                  <a:schemeClr val="bg1"/>
                </a:solidFill>
              </a:rPr>
              <a:t>Board</a:t>
            </a:r>
          </a:p>
          <a:p>
            <a:pPr algn="ctr"/>
            <a:r>
              <a:rPr lang="en-US" sz="1800" dirty="0" smtClean="0">
                <a:solidFill>
                  <a:schemeClr val="bg1"/>
                </a:solidFill>
              </a:rPr>
              <a:t>Re-spin?</a:t>
            </a:r>
            <a:endParaRPr lang="en-US" sz="1800" dirty="0">
              <a:solidFill>
                <a:schemeClr val="bg1"/>
              </a:solidFill>
            </a:endParaRPr>
          </a:p>
        </p:txBody>
      </p:sp>
      <p:sp>
        <p:nvSpPr>
          <p:cNvPr id="27" name="Rectangle 26"/>
          <p:cNvSpPr/>
          <p:nvPr/>
        </p:nvSpPr>
        <p:spPr>
          <a:xfrm>
            <a:off x="2209800" y="5334000"/>
            <a:ext cx="4572000" cy="830997"/>
          </a:xfrm>
          <a:prstGeom prst="rect">
            <a:avLst/>
          </a:prstGeom>
        </p:spPr>
        <p:style>
          <a:lnRef idx="1">
            <a:schemeClr val="accent3"/>
          </a:lnRef>
          <a:fillRef idx="3">
            <a:schemeClr val="accent3"/>
          </a:fillRef>
          <a:effectRef idx="2">
            <a:schemeClr val="accent3"/>
          </a:effectRef>
          <a:fontRef idx="minor">
            <a:schemeClr val="lt1"/>
          </a:fontRef>
        </p:style>
        <p:txBody>
          <a:bodyPr>
            <a:spAutoFit/>
          </a:bodyPr>
          <a:lstStyle/>
          <a:p>
            <a:pPr algn="ctr"/>
            <a:r>
              <a:rPr lang="en-US" dirty="0" smtClean="0"/>
              <a:t>Can board and ASIC be designed in parallel?</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851"/>
                                        </p:tgtEl>
                                        <p:attrNameLst>
                                          <p:attrName>style.visibility</p:attrName>
                                        </p:attrNameLst>
                                      </p:cBhvr>
                                      <p:to>
                                        <p:strVal val="visible"/>
                                      </p:to>
                                    </p:set>
                                    <p:animEffect transition="in" filter="wipe(left)">
                                      <p:cBhvr>
                                        <p:cTn id="7" dur="500"/>
                                        <p:tgtEl>
                                          <p:spTgt spid="358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5852"/>
                                        </p:tgtEl>
                                        <p:attrNameLst>
                                          <p:attrName>style.visibility</p:attrName>
                                        </p:attrNameLst>
                                      </p:cBhvr>
                                      <p:to>
                                        <p:strVal val="visible"/>
                                      </p:to>
                                    </p:set>
                                    <p:animEffect transition="in" filter="wipe(left)">
                                      <p:cBhvr>
                                        <p:cTn id="12" dur="500"/>
                                        <p:tgtEl>
                                          <p:spTgt spid="358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5853"/>
                                        </p:tgtEl>
                                        <p:attrNameLst>
                                          <p:attrName>style.visibility</p:attrName>
                                        </p:attrNameLst>
                                      </p:cBhvr>
                                      <p:to>
                                        <p:strVal val="visible"/>
                                      </p:to>
                                    </p:set>
                                    <p:animEffect transition="in" filter="wipe(left)">
                                      <p:cBhvr>
                                        <p:cTn id="17" dur="500"/>
                                        <p:tgtEl>
                                          <p:spTgt spid="358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854"/>
                                        </p:tgtEl>
                                        <p:attrNameLst>
                                          <p:attrName>style.visibility</p:attrName>
                                        </p:attrNameLst>
                                      </p:cBhvr>
                                      <p:to>
                                        <p:strVal val="visible"/>
                                      </p:to>
                                    </p:set>
                                    <p:animEffect transition="in" filter="wipe(left)">
                                      <p:cBhvr>
                                        <p:cTn id="22" dur="500"/>
                                        <p:tgtEl>
                                          <p:spTgt spid="358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5855"/>
                                        </p:tgtEl>
                                        <p:attrNameLst>
                                          <p:attrName>style.visibility</p:attrName>
                                        </p:attrNameLst>
                                      </p:cBhvr>
                                      <p:to>
                                        <p:strVal val="visible"/>
                                      </p:to>
                                    </p:set>
                                    <p:animEffect transition="in" filter="wipe(left)">
                                      <p:cBhvr>
                                        <p:cTn id="32" dur="500"/>
                                        <p:tgtEl>
                                          <p:spTgt spid="3585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5856"/>
                                        </p:tgtEl>
                                        <p:attrNameLst>
                                          <p:attrName>style.visibility</p:attrName>
                                        </p:attrNameLst>
                                      </p:cBhvr>
                                      <p:to>
                                        <p:strVal val="visible"/>
                                      </p:to>
                                    </p:set>
                                    <p:animEffect transition="in" filter="wipe(left)">
                                      <p:cBhvr>
                                        <p:cTn id="37" dur="500"/>
                                        <p:tgtEl>
                                          <p:spTgt spid="3585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5850"/>
                                        </p:tgtEl>
                                        <p:attrNameLst>
                                          <p:attrName>style.visibility</p:attrName>
                                        </p:attrNameLst>
                                      </p:cBhvr>
                                      <p:to>
                                        <p:strVal val="visible"/>
                                      </p:to>
                                    </p:set>
                                    <p:animEffect transition="in" filter="wipe(left)">
                                      <p:cBhvr>
                                        <p:cTn id="42" dur="500"/>
                                        <p:tgtEl>
                                          <p:spTgt spid="3585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5848"/>
                                        </p:tgtEl>
                                        <p:attrNameLst>
                                          <p:attrName>style.visibility</p:attrName>
                                        </p:attrNameLst>
                                      </p:cBhvr>
                                      <p:to>
                                        <p:strVal val="visible"/>
                                      </p:to>
                                    </p:set>
                                    <p:animEffect transition="in" filter="wipe(left)">
                                      <p:cBhvr>
                                        <p:cTn id="47" dur="500"/>
                                        <p:tgtEl>
                                          <p:spTgt spid="358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0" grpId="0" animBg="1"/>
      <p:bldP spid="35848" grpId="0" animBg="1"/>
      <p:bldP spid="35851" grpId="0" animBg="1"/>
      <p:bldP spid="35852" grpId="0" animBg="1"/>
      <p:bldP spid="35853" grpId="0" animBg="1"/>
      <p:bldP spid="35854" grpId="0" animBg="1"/>
      <p:bldP spid="35855" grpId="0" animBg="1"/>
      <p:bldP spid="24" grpId="0" animBg="1"/>
      <p:bldP spid="3585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dirty="0" smtClean="0"/>
              <a:t>Rushed Design Increases Risk</a:t>
            </a:r>
            <a:endParaRPr lang="en-US" dirty="0"/>
          </a:p>
        </p:txBody>
      </p:sp>
      <p:graphicFrame>
        <p:nvGraphicFramePr>
          <p:cNvPr id="4" name="Content Placeholder 3"/>
          <p:cNvGraphicFramePr>
            <a:graphicFrameLocks noGrp="1"/>
          </p:cNvGraphicFramePr>
          <p:nvPr>
            <p:ph idx="1"/>
          </p:nvPr>
        </p:nvGraphicFramePr>
        <p:xfrm>
          <a:off x="457200" y="14478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9" name="Chart 78"/>
          <p:cNvGraphicFramePr/>
          <p:nvPr/>
        </p:nvGraphicFramePr>
        <p:xfrm>
          <a:off x="723900" y="2115082"/>
          <a:ext cx="3200400" cy="3447518"/>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1"/>
          <p:cNvSpPr/>
          <p:nvPr/>
        </p:nvSpPr>
        <p:spPr>
          <a:xfrm>
            <a:off x="1219200" y="1581682"/>
            <a:ext cx="22098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1600" b="1" kern="1200" dirty="0">
                <a:solidFill>
                  <a:srgbClr val="432A72"/>
                </a:solidFill>
                <a:latin typeface="Arial"/>
                <a:ea typeface="+mn-ea"/>
                <a:cs typeface="+mn-cs"/>
              </a:rPr>
              <a:t>Increasing SW </a:t>
            </a:r>
            <a:r>
              <a:rPr lang="en-US" sz="1600" b="1" kern="1200" dirty="0" smtClean="0">
                <a:solidFill>
                  <a:srgbClr val="432A72"/>
                </a:solidFill>
                <a:latin typeface="Arial"/>
                <a:ea typeface="+mn-ea"/>
                <a:cs typeface="+mn-cs"/>
              </a:rPr>
              <a:t>Development Effort</a:t>
            </a:r>
            <a:endParaRPr lang="en-US" sz="1600" b="1" kern="1200" dirty="0">
              <a:solidFill>
                <a:srgbClr val="432A72"/>
              </a:solidFill>
              <a:latin typeface="Arial"/>
              <a:ea typeface="+mn-ea"/>
              <a:cs typeface="+mn-cs"/>
            </a:endParaRPr>
          </a:p>
        </p:txBody>
      </p:sp>
      <p:cxnSp>
        <p:nvCxnSpPr>
          <p:cNvPr id="86" name="Straight Connector 85"/>
          <p:cNvCxnSpPr/>
          <p:nvPr/>
        </p:nvCxnSpPr>
        <p:spPr>
          <a:xfrm>
            <a:off x="609600" y="1505482"/>
            <a:ext cx="3429000" cy="0"/>
          </a:xfrm>
          <a:prstGeom prst="line">
            <a:avLst/>
          </a:prstGeom>
          <a:ln w="19050">
            <a:solidFill>
              <a:srgbClr val="432A72"/>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09600" y="2115082"/>
            <a:ext cx="3429000" cy="0"/>
          </a:xfrm>
          <a:prstGeom prst="line">
            <a:avLst/>
          </a:prstGeom>
          <a:ln w="19050">
            <a:solidFill>
              <a:srgbClr val="432A72"/>
            </a:solidFill>
          </a:ln>
        </p:spPr>
        <p:style>
          <a:lnRef idx="1">
            <a:schemeClr val="accent1"/>
          </a:lnRef>
          <a:fillRef idx="0">
            <a:schemeClr val="accent1"/>
          </a:fillRef>
          <a:effectRef idx="0">
            <a:schemeClr val="accent1"/>
          </a:effectRef>
          <a:fontRef idx="minor">
            <a:schemeClr val="tx1"/>
          </a:fontRef>
        </p:style>
      </p:cxnSp>
      <p:sp>
        <p:nvSpPr>
          <p:cNvPr id="27" name="Title 26"/>
          <p:cNvSpPr>
            <a:spLocks noGrp="1"/>
          </p:cNvSpPr>
          <p:nvPr>
            <p:ph type="title"/>
          </p:nvPr>
        </p:nvSpPr>
        <p:spPr>
          <a:xfrm>
            <a:off x="457200" y="228600"/>
            <a:ext cx="8686800" cy="1143000"/>
          </a:xfrm>
        </p:spPr>
        <p:txBody>
          <a:bodyPr>
            <a:normAutofit/>
          </a:bodyPr>
          <a:lstStyle/>
          <a:p>
            <a:pPr lvl="0"/>
            <a:r>
              <a:rPr lang="en-US" sz="3200" dirty="0" smtClean="0"/>
              <a:t>Why Prototype?</a:t>
            </a:r>
            <a:r>
              <a:rPr lang="en-US" sz="4000" dirty="0" smtClean="0"/>
              <a:t/>
            </a:r>
            <a:br>
              <a:rPr lang="en-US" sz="4000" dirty="0" smtClean="0"/>
            </a:br>
            <a:r>
              <a:rPr lang="en-US" sz="2400" i="1" dirty="0" smtClean="0">
                <a:solidFill>
                  <a:schemeClr val="tx1"/>
                </a:solidFill>
              </a:rPr>
              <a:t>System complexity &amp; software</a:t>
            </a:r>
            <a:endParaRPr lang="en-GB" sz="3200" dirty="0">
              <a:solidFill>
                <a:schemeClr val="tx1"/>
              </a:solidFill>
            </a:endParaRPr>
          </a:p>
        </p:txBody>
      </p:sp>
      <p:pic>
        <p:nvPicPr>
          <p:cNvPr id="20486" name="Picture 6" descr="http://www.desktopcar.net/wallpaper/29777-2/Lexus_SC_430_105.jpg"/>
          <p:cNvPicPr>
            <a:picLocks noChangeAspect="1" noChangeArrowheads="1"/>
          </p:cNvPicPr>
          <p:nvPr/>
        </p:nvPicPr>
        <p:blipFill>
          <a:blip r:embed="rId4" cstate="print"/>
          <a:srcRect/>
          <a:stretch>
            <a:fillRect/>
          </a:stretch>
        </p:blipFill>
        <p:spPr bwMode="auto">
          <a:xfrm>
            <a:off x="6324600" y="879475"/>
            <a:ext cx="2438400" cy="1608138"/>
          </a:xfrm>
          <a:prstGeom prst="rect">
            <a:avLst/>
          </a:prstGeom>
          <a:ln>
            <a:noFill/>
          </a:ln>
          <a:effectLst>
            <a:outerShdw blurRad="292100" dist="139700" dir="2700000" algn="tl" rotWithShape="0">
              <a:srgbClr val="333333">
                <a:alpha val="65000"/>
              </a:srgbClr>
            </a:outerShdw>
          </a:effectLst>
        </p:spPr>
      </p:pic>
      <p:pic>
        <p:nvPicPr>
          <p:cNvPr id="20490" name="Picture 10" descr="http://www.satellitedish.org/wp-content/uploads/2010/08/Apple-Gadgets1.jpg"/>
          <p:cNvPicPr>
            <a:picLocks noChangeAspect="1" noChangeArrowheads="1"/>
          </p:cNvPicPr>
          <p:nvPr/>
        </p:nvPicPr>
        <p:blipFill>
          <a:blip r:embed="rId5" cstate="print"/>
          <a:srcRect/>
          <a:stretch>
            <a:fillRect/>
          </a:stretch>
        </p:blipFill>
        <p:spPr bwMode="auto">
          <a:xfrm>
            <a:off x="5562600" y="2667000"/>
            <a:ext cx="2431914" cy="1600200"/>
          </a:xfrm>
          <a:prstGeom prst="rect">
            <a:avLst/>
          </a:prstGeom>
          <a:ln>
            <a:noFill/>
          </a:ln>
          <a:effectLst>
            <a:outerShdw blurRad="292100" dist="139700" dir="2700000" algn="tl" rotWithShape="0">
              <a:srgbClr val="333333">
                <a:alpha val="65000"/>
              </a:srgbClr>
            </a:outerShdw>
          </a:effectLst>
        </p:spPr>
      </p:pic>
      <p:pic>
        <p:nvPicPr>
          <p:cNvPr id="27650" name="Picture 2" descr="http://telecomnexus.com/uploads/colocation.jpg"/>
          <p:cNvPicPr>
            <a:picLocks noChangeAspect="1" noChangeArrowheads="1"/>
          </p:cNvPicPr>
          <p:nvPr/>
        </p:nvPicPr>
        <p:blipFill>
          <a:blip r:embed="rId6" cstate="print"/>
          <a:srcRect t="15873" b="17462"/>
          <a:stretch>
            <a:fillRect/>
          </a:stretch>
        </p:blipFill>
        <p:spPr bwMode="auto">
          <a:xfrm>
            <a:off x="4876800" y="4419600"/>
            <a:ext cx="2400300" cy="1600200"/>
          </a:xfrm>
          <a:prstGeom prst="rect">
            <a:avLst/>
          </a:prstGeom>
          <a:ln>
            <a:noFill/>
          </a:ln>
          <a:effectLst>
            <a:outerShdw blurRad="292100" dist="139700" dir="2700000" algn="tl" rotWithShape="0">
              <a:srgbClr val="333333">
                <a:alpha val="65000"/>
              </a:srgbClr>
            </a:outerShdw>
          </a:effectLst>
        </p:spPr>
      </p:pic>
      <p:sp>
        <p:nvSpPr>
          <p:cNvPr id="13" name="TextBox 12"/>
          <p:cNvSpPr txBox="1"/>
          <p:nvPr/>
        </p:nvSpPr>
        <p:spPr>
          <a:xfrm>
            <a:off x="6324600" y="2195155"/>
            <a:ext cx="1371600" cy="307777"/>
          </a:xfrm>
          <a:prstGeom prst="rect">
            <a:avLst/>
          </a:prstGeom>
          <a:noFill/>
        </p:spPr>
        <p:txBody>
          <a:bodyPr wrap="square" rtlCol="0" anchor="b">
            <a:spAutoFit/>
          </a:bodyPr>
          <a:lstStyle/>
          <a:p>
            <a:r>
              <a:rPr lang="en-GB" sz="1400" dirty="0" smtClean="0">
                <a:solidFill>
                  <a:srgbClr val="FFFF00"/>
                </a:solidFill>
                <a:effectLst>
                  <a:outerShdw blurRad="38100" dist="38100" dir="2700000" algn="tl">
                    <a:srgbClr val="000000">
                      <a:alpha val="43137"/>
                    </a:srgbClr>
                  </a:outerShdw>
                </a:effectLst>
              </a:rPr>
              <a:t>Automotive</a:t>
            </a:r>
            <a:endParaRPr lang="en-GB" sz="1400" dirty="0">
              <a:solidFill>
                <a:srgbClr val="FFFF00"/>
              </a:solidFill>
              <a:effectLst>
                <a:outerShdw blurRad="38100" dist="38100" dir="2700000" algn="tl">
                  <a:srgbClr val="000000">
                    <a:alpha val="43137"/>
                  </a:srgbClr>
                </a:outerShdw>
              </a:effectLst>
            </a:endParaRPr>
          </a:p>
        </p:txBody>
      </p:sp>
      <p:sp>
        <p:nvSpPr>
          <p:cNvPr id="14" name="TextBox 13"/>
          <p:cNvSpPr txBox="1"/>
          <p:nvPr/>
        </p:nvSpPr>
        <p:spPr>
          <a:xfrm>
            <a:off x="5562600" y="3962400"/>
            <a:ext cx="1905000" cy="307777"/>
          </a:xfrm>
          <a:prstGeom prst="rect">
            <a:avLst/>
          </a:prstGeom>
          <a:noFill/>
        </p:spPr>
        <p:txBody>
          <a:bodyPr wrap="square" rtlCol="0" anchor="b">
            <a:spAutoFit/>
          </a:bodyPr>
          <a:lstStyle/>
          <a:p>
            <a:r>
              <a:rPr lang="en-GB" sz="1400" dirty="0" smtClean="0">
                <a:solidFill>
                  <a:srgbClr val="FFFF00"/>
                </a:solidFill>
                <a:effectLst>
                  <a:outerShdw blurRad="38100" dist="38100" dir="2700000" algn="tl">
                    <a:srgbClr val="000000">
                      <a:alpha val="43137"/>
                    </a:srgbClr>
                  </a:outerShdw>
                </a:effectLst>
              </a:rPr>
              <a:t>Consumer &amp; Mobile</a:t>
            </a:r>
            <a:endParaRPr lang="en-GB" sz="1400" dirty="0">
              <a:solidFill>
                <a:srgbClr val="FFFF00"/>
              </a:solidFill>
              <a:effectLst>
                <a:outerShdw blurRad="38100" dist="38100" dir="2700000" algn="tl">
                  <a:srgbClr val="000000">
                    <a:alpha val="43137"/>
                  </a:srgbClr>
                </a:outerShdw>
              </a:effectLst>
            </a:endParaRPr>
          </a:p>
        </p:txBody>
      </p:sp>
      <p:sp>
        <p:nvSpPr>
          <p:cNvPr id="15" name="TextBox 14"/>
          <p:cNvSpPr txBox="1"/>
          <p:nvPr/>
        </p:nvSpPr>
        <p:spPr>
          <a:xfrm>
            <a:off x="4876800" y="5715000"/>
            <a:ext cx="1371600" cy="307777"/>
          </a:xfrm>
          <a:prstGeom prst="rect">
            <a:avLst/>
          </a:prstGeom>
          <a:noFill/>
        </p:spPr>
        <p:txBody>
          <a:bodyPr wrap="square" rtlCol="0" anchor="b">
            <a:spAutoFit/>
          </a:bodyPr>
          <a:lstStyle/>
          <a:p>
            <a:r>
              <a:rPr lang="en-GB" sz="1400" dirty="0" smtClean="0">
                <a:solidFill>
                  <a:srgbClr val="FFFF00"/>
                </a:solidFill>
                <a:effectLst>
                  <a:outerShdw blurRad="38100" dist="38100" dir="2700000" algn="tl">
                    <a:srgbClr val="000000">
                      <a:alpha val="43137"/>
                    </a:srgbClr>
                  </a:outerShdw>
                </a:effectLst>
              </a:rPr>
              <a:t>Networking</a:t>
            </a:r>
            <a:endParaRPr lang="en-GB" sz="1400" dirty="0">
              <a:solidFill>
                <a:srgbClr val="FFFF00"/>
              </a:solidFill>
              <a:effectLst>
                <a:outerShdw blurRad="38100" dist="38100" dir="2700000" algn="tl">
                  <a:srgbClr val="000000">
                    <a:alpha val="43137"/>
                  </a:srgbClr>
                </a:outerShdw>
              </a:effectLst>
            </a:endParaRPr>
          </a:p>
        </p:txBody>
      </p:sp>
      <p:sp>
        <p:nvSpPr>
          <p:cNvPr id="16" name="Left Arrow 15"/>
          <p:cNvSpPr/>
          <p:nvPr/>
        </p:nvSpPr>
        <p:spPr>
          <a:xfrm>
            <a:off x="4114800" y="2953282"/>
            <a:ext cx="1066800" cy="1066800"/>
          </a:xfrm>
          <a:prstGeom prst="lef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t>Software Content Dominates</a:t>
            </a:r>
            <a:endParaRPr lang="en-GB" sz="1000" dirty="0"/>
          </a:p>
        </p:txBody>
      </p:sp>
    </p:spTree>
    <p:extLst>
      <p:ext uri="{BB962C8B-B14F-4D97-AF65-F5344CB8AC3E}">
        <p14:creationId xmlns:mc="http://schemas.openxmlformats.org/markup-compatibility/2006" xmlns:mv="urn:schemas-microsoft-com:mac:vml" xmlns:p14="http://schemas.microsoft.com/office/powerpoint/2010/main" xmlns="" val="1409798797"/>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7391400" cy="1143000"/>
          </a:xfrm>
        </p:spPr>
        <p:txBody>
          <a:bodyPr>
            <a:normAutofit fontScale="90000"/>
          </a:bodyPr>
          <a:lstStyle/>
          <a:p>
            <a:r>
              <a:rPr lang="en-US" sz="3200" dirty="0" smtClean="0"/>
              <a:t>Why Commercial Prototypes?</a:t>
            </a:r>
            <a:br>
              <a:rPr lang="en-US" sz="3200" dirty="0" smtClean="0"/>
            </a:br>
            <a:r>
              <a:rPr lang="en-US" sz="2700" i="1" dirty="0" smtClean="0">
                <a:solidFill>
                  <a:schemeClr val="accent1">
                    <a:lumMod val="75000"/>
                  </a:schemeClr>
                </a:solidFill>
              </a:rPr>
              <a:t>Reduce Total Cost of Design and Minimize Risk</a:t>
            </a:r>
            <a:endParaRPr lang="en-US" sz="2700" i="1" dirty="0">
              <a:solidFill>
                <a:schemeClr val="accent1">
                  <a:lumMod val="75000"/>
                </a:schemeClr>
              </a:solidFill>
            </a:endParaRPr>
          </a:p>
        </p:txBody>
      </p:sp>
      <p:grpSp>
        <p:nvGrpSpPr>
          <p:cNvPr id="3" name="Group 12"/>
          <p:cNvGrpSpPr/>
          <p:nvPr/>
        </p:nvGrpSpPr>
        <p:grpSpPr>
          <a:xfrm>
            <a:off x="3657600" y="2438400"/>
            <a:ext cx="1981200" cy="2376055"/>
            <a:chOff x="2673927" y="1960878"/>
            <a:chExt cx="3251102" cy="3560618"/>
          </a:xfrm>
        </p:grpSpPr>
        <p:pic>
          <p:nvPicPr>
            <p:cNvPr id="1026" name="Picture 2"/>
            <p:cNvPicPr>
              <a:picLocks noChangeAspect="1" noChangeArrowheads="1"/>
            </p:cNvPicPr>
            <p:nvPr/>
          </p:nvPicPr>
          <p:blipFill>
            <a:blip r:embed="rId3" cstate="print"/>
            <a:srcRect/>
            <a:stretch>
              <a:fillRect/>
            </a:stretch>
          </p:blipFill>
          <p:spPr bwMode="auto">
            <a:xfrm>
              <a:off x="2867891" y="1960878"/>
              <a:ext cx="3002931" cy="3560618"/>
            </a:xfrm>
            <a:prstGeom prst="rect">
              <a:avLst/>
            </a:prstGeom>
            <a:noFill/>
            <a:ln w="9525">
              <a:noFill/>
              <a:miter lim="800000"/>
              <a:headEnd/>
              <a:tailEnd/>
            </a:ln>
            <a:effectLst/>
          </p:spPr>
        </p:pic>
        <p:sp>
          <p:nvSpPr>
            <p:cNvPr id="9" name="TextBox 8"/>
            <p:cNvSpPr txBox="1"/>
            <p:nvPr/>
          </p:nvSpPr>
          <p:spPr>
            <a:xfrm>
              <a:off x="2673927" y="4627604"/>
              <a:ext cx="1343891" cy="470702"/>
            </a:xfrm>
            <a:prstGeom prst="rect">
              <a:avLst/>
            </a:prstGeom>
            <a:noFill/>
          </p:spPr>
          <p:txBody>
            <a:bodyPr wrap="square" rtlCol="0">
              <a:spAutoFit/>
            </a:bodyPr>
            <a:lstStyle/>
            <a:p>
              <a:pPr algn="ctr"/>
              <a:r>
                <a:rPr lang="en-US" sz="2000" b="1" dirty="0" smtClean="0">
                  <a:effectLst>
                    <a:outerShdw blurRad="38100" dist="38100" dir="2700000" algn="tl">
                      <a:srgbClr val="000000">
                        <a:alpha val="43137"/>
                      </a:srgbClr>
                    </a:outerShdw>
                  </a:effectLst>
                </a:rPr>
                <a:t>Make</a:t>
              </a:r>
              <a:endParaRPr lang="en-US" sz="2000" b="1" dirty="0">
                <a:effectLst>
                  <a:outerShdw blurRad="38100" dist="38100" dir="2700000" algn="tl">
                    <a:srgbClr val="000000">
                      <a:alpha val="43137"/>
                    </a:srgbClr>
                  </a:outerShdw>
                </a:effectLst>
              </a:endParaRPr>
            </a:p>
          </p:txBody>
        </p:sp>
        <p:sp>
          <p:nvSpPr>
            <p:cNvPr id="10" name="TextBox 9"/>
            <p:cNvSpPr txBox="1"/>
            <p:nvPr/>
          </p:nvSpPr>
          <p:spPr>
            <a:xfrm>
              <a:off x="4811256" y="4627604"/>
              <a:ext cx="1113773" cy="470702"/>
            </a:xfrm>
            <a:prstGeom prst="rect">
              <a:avLst/>
            </a:prstGeom>
            <a:noFill/>
          </p:spPr>
          <p:txBody>
            <a:bodyPr wrap="square" rtlCol="0">
              <a:spAutoFit/>
            </a:bodyPr>
            <a:lstStyle/>
            <a:p>
              <a:pPr algn="ctr"/>
              <a:r>
                <a:rPr lang="en-US" sz="2000" b="1" dirty="0" smtClean="0">
                  <a:effectLst>
                    <a:outerShdw blurRad="38100" dist="38100" dir="2700000" algn="tl">
                      <a:srgbClr val="000000">
                        <a:alpha val="43137"/>
                      </a:srgbClr>
                    </a:outerShdw>
                  </a:effectLst>
                </a:rPr>
                <a:t>Buy</a:t>
              </a:r>
              <a:endParaRPr lang="en-US" sz="2000" b="1" dirty="0">
                <a:effectLst>
                  <a:outerShdw blurRad="38100" dist="38100" dir="2700000" algn="tl">
                    <a:srgbClr val="000000">
                      <a:alpha val="43137"/>
                    </a:srgbClr>
                  </a:outerShdw>
                </a:effectLst>
              </a:endParaRPr>
            </a:p>
          </p:txBody>
        </p:sp>
      </p:grpSp>
      <p:sp>
        <p:nvSpPr>
          <p:cNvPr id="14" name="TextBox 13"/>
          <p:cNvSpPr txBox="1"/>
          <p:nvPr/>
        </p:nvSpPr>
        <p:spPr>
          <a:xfrm>
            <a:off x="457200" y="1752600"/>
            <a:ext cx="3124200" cy="1477328"/>
          </a:xfrm>
          <a:prstGeom prst="rect">
            <a:avLst/>
          </a:prstGeom>
          <a:gradFill flip="none" rotWithShape="1">
            <a:gsLst>
              <a:gs pos="0">
                <a:schemeClr val="accent4">
                  <a:lumMod val="40000"/>
                  <a:lumOff val="60000"/>
                  <a:tint val="66000"/>
                  <a:satMod val="160000"/>
                </a:schemeClr>
              </a:gs>
              <a:gs pos="50000">
                <a:schemeClr val="accent4">
                  <a:lumMod val="40000"/>
                  <a:lumOff val="60000"/>
                  <a:tint val="44500"/>
                  <a:satMod val="160000"/>
                </a:schemeClr>
              </a:gs>
              <a:gs pos="100000">
                <a:schemeClr val="accent4">
                  <a:lumMod val="40000"/>
                  <a:lumOff val="60000"/>
                  <a:tint val="23500"/>
                  <a:satMod val="160000"/>
                </a:schemeClr>
              </a:gs>
            </a:gsLst>
            <a:lin ang="10800000" scaled="1"/>
            <a:tileRect/>
          </a:gradFill>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2000" b="1" dirty="0" smtClean="0"/>
              <a:t>Higher Cost of Design</a:t>
            </a:r>
          </a:p>
          <a:p>
            <a:pPr>
              <a:spcAft>
                <a:spcPts val="600"/>
              </a:spcAft>
            </a:pPr>
            <a:r>
              <a:rPr lang="en-US" sz="1200" dirty="0" smtClean="0"/>
              <a:t>Dedicated board-design resources</a:t>
            </a:r>
          </a:p>
          <a:p>
            <a:pPr>
              <a:spcAft>
                <a:spcPts val="600"/>
              </a:spcAft>
            </a:pPr>
            <a:r>
              <a:rPr lang="en-US" sz="1200" dirty="0" smtClean="0"/>
              <a:t>Respins, yield loss, low-volume component pricing and lead-time</a:t>
            </a:r>
          </a:p>
          <a:p>
            <a:pPr>
              <a:spcAft>
                <a:spcPts val="600"/>
              </a:spcAft>
            </a:pPr>
            <a:r>
              <a:rPr lang="en-US" sz="1200" dirty="0" smtClean="0"/>
              <a:t>Resources diverted from verification to prototype development</a:t>
            </a:r>
            <a:endParaRPr lang="en-US" sz="2000" dirty="0" smtClean="0"/>
          </a:p>
        </p:txBody>
      </p:sp>
      <p:sp>
        <p:nvSpPr>
          <p:cNvPr id="15" name="TextBox 14"/>
          <p:cNvSpPr txBox="1"/>
          <p:nvPr/>
        </p:nvSpPr>
        <p:spPr>
          <a:xfrm>
            <a:off x="457200" y="4100652"/>
            <a:ext cx="3108960" cy="846386"/>
          </a:xfrm>
          <a:prstGeom prst="rect">
            <a:avLst/>
          </a:prstGeom>
          <a:gradFill flip="none" rotWithShape="1">
            <a:gsLst>
              <a:gs pos="0">
                <a:schemeClr val="accent4">
                  <a:lumMod val="40000"/>
                  <a:lumOff val="60000"/>
                  <a:tint val="66000"/>
                  <a:satMod val="160000"/>
                </a:schemeClr>
              </a:gs>
              <a:gs pos="50000">
                <a:schemeClr val="accent4">
                  <a:lumMod val="40000"/>
                  <a:lumOff val="60000"/>
                  <a:tint val="44500"/>
                  <a:satMod val="160000"/>
                </a:schemeClr>
              </a:gs>
              <a:gs pos="100000">
                <a:schemeClr val="accent4">
                  <a:lumMod val="40000"/>
                  <a:lumOff val="60000"/>
                  <a:tint val="23500"/>
                  <a:satMod val="160000"/>
                </a:schemeClr>
              </a:gs>
            </a:gsLst>
            <a:lin ang="10800000" scaled="1"/>
            <a:tileRect/>
          </a:gradFill>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2000" b="1" dirty="0" smtClean="0"/>
              <a:t>Higher Risk</a:t>
            </a:r>
          </a:p>
          <a:p>
            <a:pPr>
              <a:spcAft>
                <a:spcPts val="600"/>
              </a:spcAft>
            </a:pPr>
            <a:r>
              <a:rPr lang="en-US" sz="1200" dirty="0" smtClean="0"/>
              <a:t>Prototype on same critical path as SoC</a:t>
            </a:r>
          </a:p>
          <a:p>
            <a:pPr>
              <a:spcAft>
                <a:spcPts val="600"/>
              </a:spcAft>
            </a:pPr>
            <a:r>
              <a:rPr lang="en-US" sz="1200" dirty="0" smtClean="0"/>
              <a:t>Must debug both prototype &amp; design</a:t>
            </a:r>
          </a:p>
        </p:txBody>
      </p:sp>
      <p:sp>
        <p:nvSpPr>
          <p:cNvPr id="16" name="TextBox 15"/>
          <p:cNvSpPr txBox="1"/>
          <p:nvPr/>
        </p:nvSpPr>
        <p:spPr>
          <a:xfrm>
            <a:off x="457200" y="1219200"/>
            <a:ext cx="3527119" cy="400110"/>
          </a:xfrm>
          <a:prstGeom prst="rect">
            <a:avLst/>
          </a:prstGeom>
          <a:noFill/>
        </p:spPr>
        <p:txBody>
          <a:bodyPr wrap="none" rtlCol="0">
            <a:spAutoFit/>
          </a:bodyPr>
          <a:lstStyle/>
          <a:p>
            <a:r>
              <a:rPr lang="en-US" sz="2000" b="1" u="sng" dirty="0" smtClean="0"/>
              <a:t>Build-Your-Own Prototypes</a:t>
            </a:r>
            <a:endParaRPr lang="en-US" sz="2000" b="1" u="sng" dirty="0"/>
          </a:p>
        </p:txBody>
      </p:sp>
      <p:sp>
        <p:nvSpPr>
          <p:cNvPr id="23" name="TextBox 22"/>
          <p:cNvSpPr txBox="1"/>
          <p:nvPr/>
        </p:nvSpPr>
        <p:spPr>
          <a:xfrm>
            <a:off x="457200" y="3388291"/>
            <a:ext cx="3108960" cy="553998"/>
          </a:xfrm>
          <a:prstGeom prst="rect">
            <a:avLst/>
          </a:prstGeom>
          <a:gradFill flip="none" rotWithShape="1">
            <a:gsLst>
              <a:gs pos="0">
                <a:schemeClr val="accent4">
                  <a:lumMod val="40000"/>
                  <a:lumOff val="60000"/>
                  <a:tint val="66000"/>
                  <a:satMod val="160000"/>
                </a:schemeClr>
              </a:gs>
              <a:gs pos="50000">
                <a:schemeClr val="accent4">
                  <a:lumMod val="40000"/>
                  <a:lumOff val="60000"/>
                  <a:tint val="44500"/>
                  <a:satMod val="160000"/>
                </a:schemeClr>
              </a:gs>
              <a:gs pos="100000">
                <a:schemeClr val="accent4">
                  <a:lumMod val="40000"/>
                  <a:lumOff val="60000"/>
                  <a:tint val="23500"/>
                  <a:satMod val="160000"/>
                </a:schemeClr>
              </a:gs>
            </a:gsLst>
            <a:lin ang="10800000" scaled="1"/>
            <a:tileRect/>
          </a:gradFill>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1800" b="1" dirty="0" smtClean="0"/>
              <a:t>Higher Cost of Ownership</a:t>
            </a:r>
          </a:p>
          <a:p>
            <a:pPr>
              <a:spcAft>
                <a:spcPts val="600"/>
              </a:spcAft>
            </a:pPr>
            <a:r>
              <a:rPr lang="en-US" sz="1200" dirty="0" smtClean="0"/>
              <a:t>Inventory, manuals, support, wastage</a:t>
            </a:r>
          </a:p>
        </p:txBody>
      </p:sp>
      <p:sp>
        <p:nvSpPr>
          <p:cNvPr id="24" name="TextBox 23"/>
          <p:cNvSpPr txBox="1"/>
          <p:nvPr/>
        </p:nvSpPr>
        <p:spPr>
          <a:xfrm>
            <a:off x="457200" y="5105400"/>
            <a:ext cx="3108960" cy="1031051"/>
          </a:xfrm>
          <a:prstGeom prst="rect">
            <a:avLst/>
          </a:prstGeom>
          <a:gradFill flip="none" rotWithShape="1">
            <a:gsLst>
              <a:gs pos="0">
                <a:schemeClr val="accent4">
                  <a:lumMod val="40000"/>
                  <a:lumOff val="60000"/>
                  <a:tint val="66000"/>
                  <a:satMod val="160000"/>
                </a:schemeClr>
              </a:gs>
              <a:gs pos="50000">
                <a:schemeClr val="accent4">
                  <a:lumMod val="40000"/>
                  <a:lumOff val="60000"/>
                  <a:tint val="44500"/>
                  <a:satMod val="160000"/>
                </a:schemeClr>
              </a:gs>
              <a:gs pos="100000">
                <a:schemeClr val="accent4">
                  <a:lumMod val="40000"/>
                  <a:lumOff val="60000"/>
                  <a:tint val="23500"/>
                  <a:satMod val="160000"/>
                </a:schemeClr>
              </a:gs>
            </a:gsLst>
            <a:lin ang="10800000" scaled="1"/>
            <a:tileRect/>
          </a:gradFill>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2000" b="1" dirty="0" smtClean="0"/>
              <a:t>Shorter Useful Lifetime</a:t>
            </a:r>
          </a:p>
          <a:p>
            <a:pPr>
              <a:spcAft>
                <a:spcPts val="600"/>
              </a:spcAft>
            </a:pPr>
            <a:r>
              <a:rPr lang="en-US" sz="1200" dirty="0" smtClean="0"/>
              <a:t>Throw-away, project-specific boards</a:t>
            </a:r>
          </a:p>
          <a:p>
            <a:pPr>
              <a:spcAft>
                <a:spcPts val="600"/>
              </a:spcAft>
            </a:pPr>
            <a:r>
              <a:rPr lang="en-US" sz="1200" dirty="0" smtClean="0"/>
              <a:t>Prototyping project  start delayed until after the board is working</a:t>
            </a:r>
          </a:p>
        </p:txBody>
      </p:sp>
      <p:grpSp>
        <p:nvGrpSpPr>
          <p:cNvPr id="4" name="Group 21"/>
          <p:cNvGrpSpPr/>
          <p:nvPr/>
        </p:nvGrpSpPr>
        <p:grpSpPr>
          <a:xfrm>
            <a:off x="5791200" y="1219200"/>
            <a:ext cx="3062057" cy="4919484"/>
            <a:chOff x="5791200" y="1219200"/>
            <a:chExt cx="3062057" cy="4919484"/>
          </a:xfrm>
        </p:grpSpPr>
        <p:sp>
          <p:nvSpPr>
            <p:cNvPr id="11" name="TextBox 10"/>
            <p:cNvSpPr txBox="1"/>
            <p:nvPr/>
          </p:nvSpPr>
          <p:spPr>
            <a:xfrm>
              <a:off x="5791200" y="1752600"/>
              <a:ext cx="2971800" cy="846386"/>
            </a:xfrm>
            <a:prstGeom prst="rect">
              <a:avLst/>
            </a:prstGeom>
            <a:gradFill flip="none" rotWithShape="1">
              <a:gsLst>
                <a:gs pos="0">
                  <a:schemeClr val="accent3">
                    <a:lumMod val="40000"/>
                    <a:lumOff val="60000"/>
                    <a:tint val="66000"/>
                    <a:satMod val="160000"/>
                  </a:schemeClr>
                </a:gs>
                <a:gs pos="50000">
                  <a:schemeClr val="accent3">
                    <a:lumMod val="40000"/>
                    <a:lumOff val="60000"/>
                    <a:tint val="44500"/>
                    <a:satMod val="160000"/>
                  </a:schemeClr>
                </a:gs>
                <a:gs pos="100000">
                  <a:schemeClr val="accent3">
                    <a:lumMod val="40000"/>
                    <a:lumOff val="60000"/>
                    <a:tint val="23500"/>
                    <a:satMod val="160000"/>
                  </a:schemeClr>
                </a:gs>
              </a:gsLst>
              <a:lin ang="0" scaled="1"/>
              <a:tileRect/>
            </a:gradFill>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2000" b="1" dirty="0" smtClean="0"/>
                <a:t>Zero Cost of Design</a:t>
              </a:r>
            </a:p>
            <a:p>
              <a:pPr>
                <a:spcAft>
                  <a:spcPts val="600"/>
                </a:spcAft>
              </a:pPr>
              <a:r>
                <a:rPr lang="en-US" sz="1200" dirty="0" smtClean="0"/>
                <a:t>Avoid hidden costs </a:t>
              </a:r>
            </a:p>
            <a:p>
              <a:pPr>
                <a:spcAft>
                  <a:spcPts val="600"/>
                </a:spcAft>
              </a:pPr>
              <a:r>
                <a:rPr lang="en-US" sz="1200" dirty="0" smtClean="0"/>
                <a:t>Avoid R&amp;D investment in board design</a:t>
              </a:r>
            </a:p>
          </p:txBody>
        </p:sp>
        <p:sp>
          <p:nvSpPr>
            <p:cNvPr id="12" name="TextBox 11"/>
            <p:cNvSpPr txBox="1"/>
            <p:nvPr/>
          </p:nvSpPr>
          <p:spPr>
            <a:xfrm>
              <a:off x="5791200" y="3614828"/>
              <a:ext cx="2971800" cy="1031051"/>
            </a:xfrm>
            <a:prstGeom prst="rect">
              <a:avLst/>
            </a:prstGeom>
            <a:gradFill flip="none" rotWithShape="1">
              <a:gsLst>
                <a:gs pos="0">
                  <a:schemeClr val="accent3">
                    <a:lumMod val="40000"/>
                    <a:lumOff val="60000"/>
                    <a:tint val="66000"/>
                    <a:satMod val="160000"/>
                  </a:schemeClr>
                </a:gs>
                <a:gs pos="50000">
                  <a:schemeClr val="accent3">
                    <a:lumMod val="40000"/>
                    <a:lumOff val="60000"/>
                    <a:tint val="44500"/>
                    <a:satMod val="160000"/>
                  </a:schemeClr>
                </a:gs>
                <a:gs pos="100000">
                  <a:schemeClr val="accent3">
                    <a:lumMod val="40000"/>
                    <a:lumOff val="60000"/>
                    <a:tint val="23500"/>
                    <a:satMod val="160000"/>
                  </a:schemeClr>
                </a:gs>
              </a:gsLst>
              <a:lin ang="0" scaled="1"/>
              <a:tileRect/>
            </a:gradFill>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2000" b="1" dirty="0" smtClean="0"/>
                <a:t>Low Risk</a:t>
              </a:r>
            </a:p>
            <a:p>
              <a:pPr>
                <a:spcAft>
                  <a:spcPts val="600"/>
                </a:spcAft>
              </a:pPr>
              <a:r>
                <a:rPr lang="en-US" sz="1200" dirty="0" smtClean="0"/>
                <a:t>Board not on project critical path</a:t>
              </a:r>
            </a:p>
            <a:p>
              <a:pPr>
                <a:spcAft>
                  <a:spcPts val="600"/>
                </a:spcAft>
              </a:pPr>
              <a:r>
                <a:rPr lang="en-US" sz="1200" dirty="0" smtClean="0"/>
                <a:t>Scalable architecture accommodates late design changes</a:t>
              </a:r>
            </a:p>
          </p:txBody>
        </p:sp>
        <p:sp>
          <p:nvSpPr>
            <p:cNvPr id="17" name="TextBox 16"/>
            <p:cNvSpPr txBox="1"/>
            <p:nvPr/>
          </p:nvSpPr>
          <p:spPr>
            <a:xfrm>
              <a:off x="5791200" y="1219200"/>
              <a:ext cx="3062057" cy="400110"/>
            </a:xfrm>
            <a:prstGeom prst="rect">
              <a:avLst/>
            </a:prstGeom>
            <a:noFill/>
          </p:spPr>
          <p:txBody>
            <a:bodyPr wrap="none" rtlCol="0">
              <a:spAutoFit/>
            </a:bodyPr>
            <a:lstStyle/>
            <a:p>
              <a:r>
                <a:rPr lang="en-US" sz="2000" b="1" u="sng" dirty="0" smtClean="0"/>
                <a:t>Commercial Prototypes</a:t>
              </a:r>
              <a:endParaRPr lang="en-US" sz="2000" b="1" u="sng" dirty="0"/>
            </a:p>
          </p:txBody>
        </p:sp>
        <p:sp>
          <p:nvSpPr>
            <p:cNvPr id="25" name="TextBox 24"/>
            <p:cNvSpPr txBox="1"/>
            <p:nvPr/>
          </p:nvSpPr>
          <p:spPr>
            <a:xfrm>
              <a:off x="5791200" y="4876800"/>
              <a:ext cx="2971800" cy="1261884"/>
            </a:xfrm>
            <a:prstGeom prst="rect">
              <a:avLst/>
            </a:prstGeom>
            <a:gradFill flip="none" rotWithShape="1">
              <a:gsLst>
                <a:gs pos="0">
                  <a:schemeClr val="accent3">
                    <a:lumMod val="40000"/>
                    <a:lumOff val="60000"/>
                    <a:tint val="66000"/>
                    <a:satMod val="160000"/>
                  </a:schemeClr>
                </a:gs>
                <a:gs pos="50000">
                  <a:schemeClr val="accent3">
                    <a:lumMod val="40000"/>
                    <a:lumOff val="60000"/>
                    <a:tint val="44500"/>
                    <a:satMod val="160000"/>
                  </a:schemeClr>
                </a:gs>
                <a:gs pos="100000">
                  <a:schemeClr val="accent3">
                    <a:lumMod val="40000"/>
                    <a:lumOff val="60000"/>
                    <a:tint val="23500"/>
                    <a:satMod val="160000"/>
                  </a:schemeClr>
                </a:gs>
              </a:gsLst>
              <a:lin ang="0" scaled="1"/>
              <a:tileRect/>
            </a:gradFill>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1800" b="1" dirty="0" smtClean="0"/>
                <a:t>Optimal Useful Lifetime</a:t>
              </a:r>
            </a:p>
            <a:p>
              <a:pPr>
                <a:spcAft>
                  <a:spcPts val="600"/>
                </a:spcAft>
              </a:pPr>
              <a:r>
                <a:rPr lang="en-US" sz="1200" dirty="0" smtClean="0"/>
                <a:t>Board available from very start of project</a:t>
              </a:r>
            </a:p>
            <a:p>
              <a:pPr>
                <a:spcAft>
                  <a:spcPts val="600"/>
                </a:spcAft>
              </a:pPr>
              <a:r>
                <a:rPr lang="en-US" sz="1200" dirty="0" smtClean="0"/>
                <a:t>Flexibility enables reuse boards across projects</a:t>
              </a:r>
            </a:p>
            <a:p>
              <a:pPr>
                <a:spcAft>
                  <a:spcPts val="600"/>
                </a:spcAft>
              </a:pPr>
              <a:r>
                <a:rPr lang="en-US" sz="1200" dirty="0" smtClean="0"/>
                <a:t>Add new peripherals and hard IP</a:t>
              </a:r>
            </a:p>
          </p:txBody>
        </p:sp>
        <p:sp>
          <p:nvSpPr>
            <p:cNvPr id="26" name="TextBox 25"/>
            <p:cNvSpPr txBox="1"/>
            <p:nvPr/>
          </p:nvSpPr>
          <p:spPr>
            <a:xfrm>
              <a:off x="5791200" y="2829908"/>
              <a:ext cx="2956560" cy="553998"/>
            </a:xfrm>
            <a:prstGeom prst="rect">
              <a:avLst/>
            </a:prstGeom>
            <a:gradFill flip="none" rotWithShape="1">
              <a:gsLst>
                <a:gs pos="0">
                  <a:schemeClr val="accent3">
                    <a:lumMod val="40000"/>
                    <a:lumOff val="60000"/>
                    <a:tint val="66000"/>
                    <a:satMod val="160000"/>
                  </a:schemeClr>
                </a:gs>
                <a:gs pos="50000">
                  <a:schemeClr val="accent3">
                    <a:lumMod val="40000"/>
                    <a:lumOff val="60000"/>
                    <a:tint val="44500"/>
                    <a:satMod val="160000"/>
                  </a:schemeClr>
                </a:gs>
                <a:gs pos="100000">
                  <a:schemeClr val="accent3">
                    <a:lumMod val="40000"/>
                    <a:lumOff val="60000"/>
                    <a:tint val="23500"/>
                    <a:satMod val="160000"/>
                  </a:schemeClr>
                </a:gs>
              </a:gsLst>
              <a:lin ang="0" scaled="1"/>
              <a:tileRect/>
            </a:gradFill>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1800" b="1" dirty="0" smtClean="0"/>
                <a:t>Low Cost of Ownership</a:t>
              </a:r>
            </a:p>
            <a:p>
              <a:pPr>
                <a:spcAft>
                  <a:spcPts val="600"/>
                </a:spcAft>
              </a:pPr>
              <a:r>
                <a:rPr lang="en-US" sz="1200" dirty="0" smtClean="0"/>
                <a:t>Use Manufacturers warranty and support</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smtClean="0"/>
              <a:t>FPGA-based Prototyping Until Now</a:t>
            </a:r>
            <a:endParaRPr lang="en-US" sz="3200" dirty="0"/>
          </a:p>
        </p:txBody>
      </p:sp>
      <p:graphicFrame>
        <p:nvGraphicFramePr>
          <p:cNvPr id="6" name="Content Placeholder 3"/>
          <p:cNvGraphicFramePr>
            <a:graphicFrameLocks/>
          </p:cNvGraphicFramePr>
          <p:nvPr/>
        </p:nvGraphicFramePr>
        <p:xfrm>
          <a:off x="1295400" y="3352800"/>
          <a:ext cx="6705600" cy="2667000"/>
        </p:xfrm>
        <a:graphic>
          <a:graphicData uri="http://schemas.openxmlformats.org/drawingml/2006/table">
            <a:tbl>
              <a:tblPr firstRow="1" bandRow="1">
                <a:tableStyleId>{5C22544A-7EE6-4342-B048-85BDC9FD1C3A}</a:tableStyleId>
              </a:tblPr>
              <a:tblGrid>
                <a:gridCol w="3352800"/>
                <a:gridCol w="3352800"/>
              </a:tblGrid>
              <a:tr h="381000">
                <a:tc>
                  <a:txBody>
                    <a:bodyPr/>
                    <a:lstStyle/>
                    <a:p>
                      <a:pPr algn="ctr"/>
                      <a:r>
                        <a:rPr lang="en-US" dirty="0" smtClean="0"/>
                        <a:t>Advantages</a:t>
                      </a:r>
                      <a:endParaRPr lang="en-US" dirty="0"/>
                    </a:p>
                  </a:txBody>
                  <a:tcPr/>
                </a:tc>
                <a:tc>
                  <a:txBody>
                    <a:bodyPr/>
                    <a:lstStyle/>
                    <a:p>
                      <a:pPr algn="ctr"/>
                      <a:r>
                        <a:rPr lang="en-US" dirty="0" smtClean="0"/>
                        <a:t>Disadvantages </a:t>
                      </a:r>
                      <a:r>
                        <a:rPr lang="en-US" i="1" dirty="0" smtClean="0"/>
                        <a:t>until now</a:t>
                      </a:r>
                      <a:endParaRPr lang="en-US" i="1" dirty="0"/>
                    </a:p>
                  </a:txBody>
                  <a:tcPr/>
                </a:tc>
              </a:tr>
              <a:tr h="997198">
                <a:tc>
                  <a:txBody>
                    <a:bodyPr/>
                    <a:lstStyle/>
                    <a:p>
                      <a:r>
                        <a:rPr lang="en-US" dirty="0" smtClean="0"/>
                        <a:t>Find software bugs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Debug multicore designs</a:t>
                      </a:r>
                    </a:p>
                    <a:p>
                      <a:r>
                        <a:rPr lang="en-US" dirty="0" smtClean="0"/>
                        <a:t>Real Time interfaces</a:t>
                      </a:r>
                    </a:p>
                    <a:p>
                      <a:r>
                        <a:rPr lang="en-US" dirty="0" smtClean="0"/>
                        <a:t>Cycle-accurate</a:t>
                      </a:r>
                    </a:p>
                    <a:p>
                      <a:r>
                        <a:rPr lang="en-US" dirty="0" smtClean="0"/>
                        <a:t>Real World Speed</a:t>
                      </a:r>
                    </a:p>
                    <a:p>
                      <a:r>
                        <a:rPr lang="en-US" dirty="0" smtClean="0"/>
                        <a:t>Portable</a:t>
                      </a:r>
                      <a:br>
                        <a:rPr lang="en-US" dirty="0" smtClean="0"/>
                      </a:br>
                      <a:r>
                        <a:rPr lang="en-US" dirty="0" smtClean="0"/>
                        <a:t>Low-cost replication</a:t>
                      </a:r>
                    </a:p>
                    <a:p>
                      <a:r>
                        <a:rPr lang="en-US" dirty="0" smtClean="0"/>
                        <a:t>Uses same</a:t>
                      </a:r>
                      <a:r>
                        <a:rPr lang="en-US" baseline="0" dirty="0" smtClean="0"/>
                        <a:t> RTL as SoC</a:t>
                      </a:r>
                    </a:p>
                  </a:txBody>
                  <a:tcPr>
                    <a:solidFill>
                      <a:srgbClr val="92D050"/>
                    </a:solidFill>
                  </a:tcPr>
                </a:tc>
                <a:tc>
                  <a:txBody>
                    <a:bodyPr/>
                    <a:lstStyle/>
                    <a:p>
                      <a:r>
                        <a:rPr lang="en-US" baseline="0" dirty="0" smtClean="0">
                          <a:solidFill>
                            <a:schemeClr val="bg1"/>
                          </a:solidFill>
                          <a:effectLst/>
                        </a:rPr>
                        <a:t>FPGA expertise needed</a:t>
                      </a:r>
                    </a:p>
                    <a:p>
                      <a:r>
                        <a:rPr lang="en-US" baseline="0" dirty="0" smtClean="0">
                          <a:solidFill>
                            <a:schemeClr val="bg1"/>
                          </a:solidFill>
                          <a:effectLst/>
                        </a:rPr>
                        <a:t>Partition across multiple chips</a:t>
                      </a:r>
                    </a:p>
                    <a:p>
                      <a:r>
                        <a:rPr lang="en-US" baseline="0" dirty="0" smtClean="0">
                          <a:solidFill>
                            <a:schemeClr val="bg1"/>
                          </a:solidFill>
                          <a:effectLst/>
                        </a:rPr>
                        <a:t>Hard to achieve silicon speeds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chemeClr val="bg1"/>
                          </a:solidFill>
                          <a:effectLst/>
                        </a:rPr>
                        <a:t>Complicated debug</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chemeClr val="bg1"/>
                          </a:solidFill>
                          <a:effectLst/>
                        </a:rPr>
                        <a:t>RTL must be available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chemeClr val="bg1"/>
                          </a:solidFill>
                          <a:effectLst/>
                        </a:rPr>
                        <a:t>RTL not optimized for FPGA</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bg1"/>
                          </a:solidFill>
                          <a:effectLst/>
                        </a:rPr>
                        <a:t>Considerable set-up time</a:t>
                      </a:r>
                    </a:p>
                  </a:txBody>
                  <a:tcPr>
                    <a:solidFill>
                      <a:srgbClr val="FF5357"/>
                    </a:solidFill>
                  </a:tcPr>
                </a:tc>
              </a:tr>
            </a:tbl>
          </a:graphicData>
        </a:graphic>
      </p:graphicFrame>
      <p:sp>
        <p:nvSpPr>
          <p:cNvPr id="5" name="Content Placeholder 1"/>
          <p:cNvSpPr>
            <a:spLocks noGrp="1"/>
          </p:cNvSpPr>
          <p:nvPr>
            <p:ph idx="1"/>
          </p:nvPr>
        </p:nvSpPr>
        <p:spPr>
          <a:xfrm>
            <a:off x="609600" y="1143000"/>
            <a:ext cx="7924800" cy="2057400"/>
          </a:xfrm>
        </p:spPr>
        <p:txBody>
          <a:bodyPr>
            <a:normAutofit fontScale="70000" lnSpcReduction="20000"/>
          </a:bodyPr>
          <a:lstStyle/>
          <a:p>
            <a:pPr marL="0" indent="174625" algn="ctr">
              <a:lnSpc>
                <a:spcPct val="120000"/>
              </a:lnSpc>
              <a:spcBef>
                <a:spcPts val="600"/>
              </a:spcBef>
              <a:spcAft>
                <a:spcPts val="600"/>
              </a:spcAft>
              <a:buNone/>
            </a:pPr>
            <a:r>
              <a:rPr lang="en-US" sz="2600" i="1" dirty="0" smtClean="0">
                <a:cs typeface="Times New Roman" pitchFamily="18" charset="0"/>
              </a:rPr>
              <a:t>“FPGAs provide a platform for SoC development and verification unlike any other, and their greatest value is in their unique ability to provide a </a:t>
            </a:r>
            <a:br>
              <a:rPr lang="en-US" sz="2600" i="1" dirty="0" smtClean="0">
                <a:cs typeface="Times New Roman" pitchFamily="18" charset="0"/>
              </a:rPr>
            </a:br>
            <a:r>
              <a:rPr lang="en-US" sz="2600" i="1" dirty="0" smtClean="0">
                <a:cs typeface="Times New Roman" pitchFamily="18" charset="0"/>
              </a:rPr>
              <a:t>fast and accurate model of the SoC in order to allow</a:t>
            </a:r>
            <a:br>
              <a:rPr lang="en-US" sz="2600" i="1" dirty="0" smtClean="0">
                <a:cs typeface="Times New Roman" pitchFamily="18" charset="0"/>
              </a:rPr>
            </a:br>
            <a:r>
              <a:rPr lang="en-US" sz="2600" i="1" dirty="0" smtClean="0">
                <a:solidFill>
                  <a:srgbClr val="FF0000"/>
                </a:solidFill>
                <a:cs typeface="Times New Roman" pitchFamily="18" charset="0"/>
              </a:rPr>
              <a:t>pre-silicon validation of the embedded software</a:t>
            </a:r>
            <a:r>
              <a:rPr lang="en-US" sz="2600" i="1" dirty="0" smtClean="0">
                <a:cs typeface="Times New Roman" pitchFamily="18" charset="0"/>
              </a:rPr>
              <a:t>.” </a:t>
            </a:r>
          </a:p>
          <a:p>
            <a:pPr marL="0" indent="174625" algn="ctr">
              <a:buNone/>
            </a:pPr>
            <a:r>
              <a:rPr lang="en-US" sz="2600" i="1" dirty="0" smtClean="0">
                <a:cs typeface="Times New Roman" pitchFamily="18" charset="0"/>
              </a:rPr>
              <a:t>“It is the hardware team’s solution to the software team’s problems</a:t>
            </a:r>
            <a:r>
              <a:rPr lang="en-US" sz="2900" i="1" dirty="0" smtClean="0">
                <a:cs typeface="Times New Roman" pitchFamily="18" charset="0"/>
              </a:rPr>
              <a:t>”</a:t>
            </a:r>
            <a:endParaRPr lang="en-US" i="1" dirty="0" smtClean="0"/>
          </a:p>
          <a:p>
            <a:pPr marL="0" indent="174625">
              <a:spcBef>
                <a:spcPts val="1200"/>
              </a:spcBef>
              <a:buNone/>
            </a:pPr>
            <a:r>
              <a:rPr lang="en-US" i="1" dirty="0" smtClean="0"/>
              <a:t>			         </a:t>
            </a:r>
            <a:r>
              <a:rPr lang="en-US" sz="2600" dirty="0" smtClean="0"/>
              <a:t>– Helena Krupnova, STMicroelectronics</a:t>
            </a:r>
          </a:p>
        </p:txBody>
      </p:sp>
      <p:sp>
        <p:nvSpPr>
          <p:cNvPr id="10" name="Content Placeholder 1"/>
          <p:cNvSpPr txBox="1">
            <a:spLocks/>
          </p:cNvSpPr>
          <p:nvPr/>
        </p:nvSpPr>
        <p:spPr>
          <a:xfrm>
            <a:off x="838200" y="2667000"/>
            <a:ext cx="7848600" cy="762000"/>
          </a:xfrm>
          <a:prstGeom prst="rect">
            <a:avLst/>
          </a:prstGeom>
        </p:spPr>
        <p:txBody>
          <a:bodyPr vert="horz" lIns="91440" tIns="45720" rIns="91440" bIns="45720" rtlCol="0">
            <a:normAutofit/>
          </a:bodyPr>
          <a:lstStyle/>
          <a:p>
            <a:pPr marL="230188" marR="0" lvl="0" indent="-230188"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0" i="1"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Rectangle 2"/>
          <p:cNvSpPr>
            <a:spLocks noGrp="1" noChangeArrowheads="1"/>
          </p:cNvSpPr>
          <p:nvPr>
            <p:ph type="title"/>
          </p:nvPr>
        </p:nvSpPr>
        <p:spPr/>
        <p:txBody>
          <a:bodyPr/>
          <a:lstStyle/>
          <a:p>
            <a:r>
              <a:rPr lang="en-US" dirty="0"/>
              <a:t>The Three </a:t>
            </a:r>
            <a:r>
              <a:rPr lang="en-US" dirty="0" smtClean="0"/>
              <a:t>“Laws” </a:t>
            </a:r>
            <a:r>
              <a:rPr lang="en-US" dirty="0"/>
              <a:t>Of Prototyping</a:t>
            </a:r>
          </a:p>
        </p:txBody>
      </p:sp>
      <p:sp>
        <p:nvSpPr>
          <p:cNvPr id="10" name="Flowchart: Delay 9"/>
          <p:cNvSpPr/>
          <p:nvPr/>
        </p:nvSpPr>
        <p:spPr>
          <a:xfrm rot="15755591">
            <a:off x="95250" y="1809750"/>
            <a:ext cx="3771900" cy="2743200"/>
          </a:xfrm>
          <a:prstGeom prst="flowChartDelay">
            <a:avLst/>
          </a:prstGeom>
          <a:blipFill dpi="0" rotWithShape="1">
            <a:blip r:embed="rId3" cstate="print"/>
            <a:srcRect/>
            <a:tile tx="0" ty="0" sx="100000" sy="100000" flip="none" algn="tl"/>
          </a:blipFill>
          <a:ln w="9525" algn="ctr">
            <a:solidFill>
              <a:srgbClr val="B2B2B2"/>
            </a:solidFill>
            <a:miter lim="800000"/>
            <a:headEnd/>
            <a:tailEnd/>
          </a:ln>
          <a:effectLst>
            <a:outerShdw blurRad="50800" dist="38100" dir="2700000" algn="tl" rotWithShape="0">
              <a:prstClr val="black">
                <a:alpha val="40000"/>
              </a:prstClr>
            </a:outerShdw>
          </a:effectLst>
        </p:spPr>
        <p:txBody>
          <a:bodyPr vert="vert" tIns="226800" anchor="ctr"/>
          <a:lstStyle/>
          <a:p>
            <a:pPr algn="ctr">
              <a:spcBef>
                <a:spcPct val="50000"/>
              </a:spcBef>
            </a:pPr>
            <a:r>
              <a:rPr lang="en-US" sz="2800" b="1" u="sng" dirty="0" smtClean="0">
                <a:solidFill>
                  <a:schemeClr val="accent5">
                    <a:lumMod val="75000"/>
                  </a:schemeClr>
                </a:solidFill>
                <a:latin typeface="Castellar" pitchFamily="18" charset="0"/>
              </a:rPr>
              <a:t>I </a:t>
            </a:r>
          </a:p>
          <a:p>
            <a:pPr algn="ctr">
              <a:spcBef>
                <a:spcPct val="50000"/>
              </a:spcBef>
            </a:pPr>
            <a:r>
              <a:rPr lang="en-US" sz="2800" b="1" dirty="0" smtClean="0">
                <a:solidFill>
                  <a:schemeClr val="accent5">
                    <a:lumMod val="75000"/>
                  </a:schemeClr>
                </a:solidFill>
                <a:latin typeface="Castellar" pitchFamily="18" charset="0"/>
              </a:rPr>
              <a:t>ASICS</a:t>
            </a:r>
            <a:br>
              <a:rPr lang="en-US" sz="2800" b="1" dirty="0" smtClean="0">
                <a:solidFill>
                  <a:schemeClr val="accent5">
                    <a:lumMod val="75000"/>
                  </a:schemeClr>
                </a:solidFill>
                <a:latin typeface="Castellar" pitchFamily="18" charset="0"/>
              </a:rPr>
            </a:br>
            <a:r>
              <a:rPr lang="en-US" sz="2800" b="1" dirty="0" smtClean="0">
                <a:solidFill>
                  <a:schemeClr val="accent5">
                    <a:lumMod val="75000"/>
                  </a:schemeClr>
                </a:solidFill>
                <a:latin typeface="Castellar" pitchFamily="18" charset="0"/>
              </a:rPr>
              <a:t>are</a:t>
            </a:r>
            <a:br>
              <a:rPr lang="en-US" sz="2800" b="1" dirty="0" smtClean="0">
                <a:solidFill>
                  <a:schemeClr val="accent5">
                    <a:lumMod val="75000"/>
                  </a:schemeClr>
                </a:solidFill>
                <a:latin typeface="Castellar" pitchFamily="18" charset="0"/>
              </a:rPr>
            </a:br>
            <a:r>
              <a:rPr lang="en-US" sz="2800" b="1" dirty="0" smtClean="0">
                <a:solidFill>
                  <a:schemeClr val="accent5">
                    <a:lumMod val="75000"/>
                  </a:schemeClr>
                </a:solidFill>
                <a:latin typeface="Castellar" pitchFamily="18" charset="0"/>
              </a:rPr>
              <a:t>Bigger Than FPGAS</a:t>
            </a:r>
          </a:p>
          <a:p>
            <a:pPr algn="ctr">
              <a:spcBef>
                <a:spcPct val="50000"/>
              </a:spcBef>
            </a:pPr>
            <a:endParaRPr lang="en-GB" sz="2800" b="1" u="sng" dirty="0">
              <a:solidFill>
                <a:schemeClr val="accent5">
                  <a:lumMod val="75000"/>
                </a:schemeClr>
              </a:solidFill>
              <a:latin typeface="Castellar" pitchFamily="18" charset="0"/>
            </a:endParaRPr>
          </a:p>
        </p:txBody>
      </p:sp>
      <p:sp>
        <p:nvSpPr>
          <p:cNvPr id="9" name="Flowchart: Delay 8"/>
          <p:cNvSpPr/>
          <p:nvPr/>
        </p:nvSpPr>
        <p:spPr>
          <a:xfrm rot="16200000">
            <a:off x="2762250" y="2038350"/>
            <a:ext cx="3771900" cy="2743200"/>
          </a:xfrm>
          <a:prstGeom prst="flowChartDelay">
            <a:avLst/>
          </a:prstGeom>
          <a:blipFill dpi="0" rotWithShape="1">
            <a:blip r:embed="rId3" cstate="print"/>
            <a:srcRect/>
            <a:tile tx="0" ty="0" sx="100000" sy="100000" flip="none" algn="tl"/>
          </a:blipFill>
          <a:ln w="9525" algn="ctr">
            <a:solidFill>
              <a:srgbClr val="B2B2B2"/>
            </a:solidFill>
            <a:miter lim="800000"/>
            <a:headEnd/>
            <a:tailEnd/>
          </a:ln>
          <a:effectLst>
            <a:outerShdw blurRad="50800" dist="38100" dir="2700000" algn="tl" rotWithShape="0">
              <a:prstClr val="black">
                <a:alpha val="40000"/>
              </a:prstClr>
            </a:outerShdw>
          </a:effectLst>
        </p:spPr>
        <p:txBody>
          <a:bodyPr vert="vert" tIns="226800" anchor="ctr"/>
          <a:lstStyle/>
          <a:p>
            <a:pPr algn="ctr">
              <a:spcBef>
                <a:spcPct val="50000"/>
              </a:spcBef>
            </a:pPr>
            <a:r>
              <a:rPr lang="en-US" sz="2800" b="1" u="sng" dirty="0" smtClean="0">
                <a:solidFill>
                  <a:schemeClr val="accent5">
                    <a:lumMod val="75000"/>
                  </a:schemeClr>
                </a:solidFill>
                <a:latin typeface="Castellar" pitchFamily="18" charset="0"/>
              </a:rPr>
              <a:t>II </a:t>
            </a:r>
          </a:p>
          <a:p>
            <a:pPr algn="ctr">
              <a:spcBef>
                <a:spcPct val="50000"/>
              </a:spcBef>
            </a:pPr>
            <a:r>
              <a:rPr lang="en-US" sz="2800" b="1" dirty="0" smtClean="0">
                <a:solidFill>
                  <a:schemeClr val="accent5">
                    <a:lumMod val="75000"/>
                  </a:schemeClr>
                </a:solidFill>
                <a:latin typeface="Castellar" pitchFamily="18" charset="0"/>
              </a:rPr>
              <a:t>ASICS</a:t>
            </a:r>
            <a:br>
              <a:rPr lang="en-US" sz="2800" b="1" dirty="0" smtClean="0">
                <a:solidFill>
                  <a:schemeClr val="accent5">
                    <a:lumMod val="75000"/>
                  </a:schemeClr>
                </a:solidFill>
                <a:latin typeface="Castellar" pitchFamily="18" charset="0"/>
              </a:rPr>
            </a:br>
            <a:r>
              <a:rPr lang="en-US" sz="2800" b="1" dirty="0" smtClean="0">
                <a:solidFill>
                  <a:schemeClr val="accent5">
                    <a:lumMod val="75000"/>
                  </a:schemeClr>
                </a:solidFill>
                <a:latin typeface="Castellar" pitchFamily="18" charset="0"/>
              </a:rPr>
              <a:t>are</a:t>
            </a:r>
            <a:br>
              <a:rPr lang="en-US" sz="2800" b="1" dirty="0" smtClean="0">
                <a:solidFill>
                  <a:schemeClr val="accent5">
                    <a:lumMod val="75000"/>
                  </a:schemeClr>
                </a:solidFill>
                <a:latin typeface="Castellar" pitchFamily="18" charset="0"/>
              </a:rPr>
            </a:br>
            <a:r>
              <a:rPr lang="en-US" sz="2800" b="1" dirty="0" smtClean="0">
                <a:solidFill>
                  <a:schemeClr val="accent5">
                    <a:lumMod val="75000"/>
                  </a:schemeClr>
                </a:solidFill>
                <a:latin typeface="Castellar" pitchFamily="18" charset="0"/>
              </a:rPr>
              <a:t>FASTER</a:t>
            </a:r>
            <a:br>
              <a:rPr lang="en-US" sz="2800" b="1" dirty="0" smtClean="0">
                <a:solidFill>
                  <a:schemeClr val="accent5">
                    <a:lumMod val="75000"/>
                  </a:schemeClr>
                </a:solidFill>
                <a:latin typeface="Castellar" pitchFamily="18" charset="0"/>
              </a:rPr>
            </a:br>
            <a:r>
              <a:rPr lang="en-US" sz="2800" b="1" dirty="0" smtClean="0">
                <a:solidFill>
                  <a:schemeClr val="accent5">
                    <a:lumMod val="75000"/>
                  </a:schemeClr>
                </a:solidFill>
                <a:latin typeface="Castellar" pitchFamily="18" charset="0"/>
              </a:rPr>
              <a:t>than</a:t>
            </a:r>
            <a:br>
              <a:rPr lang="en-US" sz="2800" b="1" dirty="0" smtClean="0">
                <a:solidFill>
                  <a:schemeClr val="accent5">
                    <a:lumMod val="75000"/>
                  </a:schemeClr>
                </a:solidFill>
                <a:latin typeface="Castellar" pitchFamily="18" charset="0"/>
              </a:rPr>
            </a:br>
            <a:r>
              <a:rPr lang="en-US" sz="2800" b="1" dirty="0" smtClean="0">
                <a:solidFill>
                  <a:schemeClr val="accent5">
                    <a:lumMod val="75000"/>
                  </a:schemeClr>
                </a:solidFill>
                <a:latin typeface="Castellar" pitchFamily="18" charset="0"/>
              </a:rPr>
              <a:t>FPGAs</a:t>
            </a:r>
          </a:p>
          <a:p>
            <a:pPr algn="ctr">
              <a:spcBef>
                <a:spcPct val="50000"/>
              </a:spcBef>
            </a:pPr>
            <a:endParaRPr lang="en-GB" sz="2800" b="1" u="sng" dirty="0">
              <a:solidFill>
                <a:schemeClr val="accent5">
                  <a:lumMod val="75000"/>
                </a:schemeClr>
              </a:solidFill>
              <a:latin typeface="Castellar" pitchFamily="18" charset="0"/>
            </a:endParaRPr>
          </a:p>
        </p:txBody>
      </p:sp>
      <p:sp>
        <p:nvSpPr>
          <p:cNvPr id="8" name="Flowchart: Delay 7"/>
          <p:cNvSpPr/>
          <p:nvPr/>
        </p:nvSpPr>
        <p:spPr>
          <a:xfrm rot="16627585">
            <a:off x="5347823" y="2422540"/>
            <a:ext cx="3771900" cy="2743200"/>
          </a:xfrm>
          <a:prstGeom prst="flowChartDelay">
            <a:avLst/>
          </a:prstGeom>
          <a:blipFill dpi="0" rotWithShape="1">
            <a:blip r:embed="rId3" cstate="print"/>
            <a:srcRect/>
            <a:tile tx="0" ty="0" sx="100000" sy="100000" flip="none" algn="tl"/>
          </a:blipFill>
          <a:ln w="9525" algn="ctr">
            <a:solidFill>
              <a:srgbClr val="B2B2B2"/>
            </a:solidFill>
            <a:miter lim="800000"/>
            <a:headEnd/>
            <a:tailEnd/>
          </a:ln>
          <a:effectLst>
            <a:outerShdw blurRad="50800" dist="38100" dir="2700000" algn="tl" rotWithShape="0">
              <a:prstClr val="black">
                <a:alpha val="40000"/>
              </a:prstClr>
            </a:outerShdw>
          </a:effectLst>
        </p:spPr>
        <p:txBody>
          <a:bodyPr vert="vert" tIns="226800" anchor="ctr"/>
          <a:lstStyle/>
          <a:p>
            <a:pPr algn="ctr">
              <a:spcBef>
                <a:spcPct val="50000"/>
              </a:spcBef>
            </a:pPr>
            <a:r>
              <a:rPr lang="en-US" sz="2800" b="1" u="sng" dirty="0" smtClean="0">
                <a:solidFill>
                  <a:schemeClr val="accent5">
                    <a:lumMod val="75000"/>
                  </a:schemeClr>
                </a:solidFill>
                <a:latin typeface="Castellar" pitchFamily="18" charset="0"/>
              </a:rPr>
              <a:t>III </a:t>
            </a:r>
          </a:p>
          <a:p>
            <a:pPr algn="ctr">
              <a:spcBef>
                <a:spcPct val="50000"/>
              </a:spcBef>
            </a:pPr>
            <a:r>
              <a:rPr lang="en-US" sz="2800" b="1" dirty="0" smtClean="0">
                <a:solidFill>
                  <a:schemeClr val="accent5">
                    <a:lumMod val="75000"/>
                  </a:schemeClr>
                </a:solidFill>
                <a:latin typeface="Castellar" pitchFamily="18" charset="0"/>
              </a:rPr>
              <a:t>ASIC Design STYLEs</a:t>
            </a:r>
            <a:br>
              <a:rPr lang="en-US" sz="2800" b="1" dirty="0" smtClean="0">
                <a:solidFill>
                  <a:schemeClr val="accent5">
                    <a:lumMod val="75000"/>
                  </a:schemeClr>
                </a:solidFill>
                <a:latin typeface="Castellar" pitchFamily="18" charset="0"/>
              </a:rPr>
            </a:br>
            <a:r>
              <a:rPr lang="en-US" sz="2800" b="1" dirty="0" smtClean="0">
                <a:solidFill>
                  <a:schemeClr val="accent5">
                    <a:lumMod val="75000"/>
                  </a:schemeClr>
                </a:solidFill>
                <a:latin typeface="Castellar" pitchFamily="18" charset="0"/>
              </a:rPr>
              <a:t>are </a:t>
            </a:r>
            <a:br>
              <a:rPr lang="en-US" sz="2800" b="1" dirty="0" smtClean="0">
                <a:solidFill>
                  <a:schemeClr val="accent5">
                    <a:lumMod val="75000"/>
                  </a:schemeClr>
                </a:solidFill>
                <a:latin typeface="Castellar" pitchFamily="18" charset="0"/>
              </a:rPr>
            </a:br>
            <a:r>
              <a:rPr lang="en-US" sz="2800" b="1" dirty="0" smtClean="0">
                <a:solidFill>
                  <a:schemeClr val="accent5">
                    <a:lumMod val="75000"/>
                  </a:schemeClr>
                </a:solidFill>
                <a:latin typeface="Castellar" pitchFamily="18" charset="0"/>
              </a:rPr>
              <a:t>FPGA-Hostile</a:t>
            </a:r>
            <a:endParaRPr lang="en-US" sz="1600" b="1" dirty="0" smtClean="0">
              <a:solidFill>
                <a:schemeClr val="accent5">
                  <a:lumMod val="75000"/>
                </a:schemeClr>
              </a:solidFill>
              <a:latin typeface="Castellar" pitchFamily="18" charset="0"/>
            </a:endParaRPr>
          </a:p>
          <a:p>
            <a:pPr algn="ctr">
              <a:spcBef>
                <a:spcPct val="50000"/>
              </a:spcBef>
            </a:pPr>
            <a:endParaRPr lang="en-GB" sz="2800" b="1" u="sng" dirty="0">
              <a:solidFill>
                <a:schemeClr val="accent5">
                  <a:lumMod val="75000"/>
                </a:schemeClr>
              </a:solidFill>
              <a:latin typeface="Castellar" pitchFamily="18" charset="0"/>
            </a:endParaRPr>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686800" cy="914400"/>
          </a:xfrm>
        </p:spPr>
        <p:txBody>
          <a:bodyPr/>
          <a:lstStyle/>
          <a:p>
            <a:r>
              <a:rPr lang="en-US" dirty="0" smtClean="0">
                <a:latin typeface="Arial Narrow" pitchFamily="34" charset="0"/>
              </a:rPr>
              <a:t>Dealing with the “Three Laws”</a:t>
            </a:r>
            <a:endParaRPr lang="en-US" dirty="0">
              <a:latin typeface="Arial Narrow" pitchFamily="34" charset="0"/>
            </a:endParaRPr>
          </a:p>
        </p:txBody>
      </p:sp>
      <p:graphicFrame>
        <p:nvGraphicFramePr>
          <p:cNvPr id="6" name="Table 5"/>
          <p:cNvGraphicFramePr>
            <a:graphicFrameLocks noGrp="1"/>
          </p:cNvGraphicFramePr>
          <p:nvPr/>
        </p:nvGraphicFramePr>
        <p:xfrm>
          <a:off x="162233" y="852949"/>
          <a:ext cx="8875987" cy="5273040"/>
        </p:xfrm>
        <a:graphic>
          <a:graphicData uri="http://schemas.openxmlformats.org/drawingml/2006/table">
            <a:tbl>
              <a:tblPr firstRow="1" bandRow="1">
                <a:tableStyleId>{7DF18680-E054-41AD-8BC1-D1AEF772440D}</a:tableStyleId>
              </a:tblPr>
              <a:tblGrid>
                <a:gridCol w="3846787"/>
                <a:gridCol w="993228"/>
                <a:gridCol w="4035972"/>
              </a:tblGrid>
              <a:tr h="394901">
                <a:tc>
                  <a:txBody>
                    <a:bodyPr/>
                    <a:lstStyle/>
                    <a:p>
                      <a:pPr algn="ctr"/>
                      <a:r>
                        <a:rPr lang="en-US" sz="2000" baseline="0" dirty="0" smtClean="0">
                          <a:latin typeface="Arial Narrow" pitchFamily="34" charset="0"/>
                        </a:rPr>
                        <a:t> Challenge</a:t>
                      </a:r>
                      <a:endParaRPr lang="en-US" sz="2000" dirty="0">
                        <a:latin typeface="Arial Narrow" pitchFamily="34" charset="0"/>
                      </a:endParaRPr>
                    </a:p>
                  </a:txBody>
                  <a:tcPr/>
                </a:tc>
                <a:tc>
                  <a:txBody>
                    <a:bodyPr/>
                    <a:lstStyle/>
                    <a:p>
                      <a:pPr algn="ctr"/>
                      <a:endParaRPr lang="en-US" sz="2000" dirty="0">
                        <a:latin typeface="Arial Narrow" pitchFamily="34" charset="0"/>
                      </a:endParaRPr>
                    </a:p>
                  </a:txBody>
                  <a:tcPr>
                    <a:solidFill>
                      <a:schemeClr val="bg1"/>
                    </a:solidFill>
                  </a:tcPr>
                </a:tc>
                <a:tc>
                  <a:txBody>
                    <a:bodyPr/>
                    <a:lstStyle/>
                    <a:p>
                      <a:pPr algn="ctr"/>
                      <a:r>
                        <a:rPr lang="en-US" sz="2000" dirty="0" smtClean="0">
                          <a:latin typeface="Arial Narrow" pitchFamily="34" charset="0"/>
                        </a:rPr>
                        <a:t>Solution</a:t>
                      </a:r>
                      <a:endParaRPr lang="en-US" sz="2000" dirty="0">
                        <a:latin typeface="Arial Narrow" pitchFamily="34" charset="0"/>
                      </a:endParaRPr>
                    </a:p>
                  </a:txBody>
                  <a:tcPr/>
                </a:tc>
              </a:tr>
              <a:tr h="1059283">
                <a:tc>
                  <a:txBody>
                    <a:bodyPr/>
                    <a:lstStyle/>
                    <a:p>
                      <a:pPr>
                        <a:buFont typeface="Wingdings" pitchFamily="2" charset="2"/>
                        <a:buChar char="v"/>
                      </a:pPr>
                      <a:r>
                        <a:rPr lang="en-US" sz="1600" dirty="0" smtClean="0">
                          <a:latin typeface="Arial Narrow" pitchFamily="34" charset="0"/>
                        </a:rPr>
                        <a:t> FPGAs don’t have gated clock architecture</a:t>
                      </a:r>
                      <a:endParaRPr lang="en-US" sz="1600" baseline="0" dirty="0" smtClean="0">
                        <a:latin typeface="Arial Narrow" pitchFamily="34" charset="0"/>
                      </a:endParaRPr>
                    </a:p>
                    <a:p>
                      <a:pPr>
                        <a:buFont typeface="Wingdings" pitchFamily="2" charset="2"/>
                        <a:buChar char="v"/>
                      </a:pPr>
                      <a:r>
                        <a:rPr lang="en-US" sz="1600" baseline="0" dirty="0" smtClean="0">
                          <a:latin typeface="Arial Narrow" pitchFamily="34" charset="0"/>
                        </a:rPr>
                        <a:t> Hold time violations if no clock conversion</a:t>
                      </a:r>
                    </a:p>
                    <a:p>
                      <a:pPr>
                        <a:buFont typeface="Wingdings" pitchFamily="2" charset="2"/>
                        <a:buChar char="v"/>
                      </a:pPr>
                      <a:r>
                        <a:rPr lang="en-US" sz="1600" baseline="0" dirty="0" smtClean="0">
                          <a:latin typeface="Arial Narrow" pitchFamily="34" charset="0"/>
                        </a:rPr>
                        <a:t> Gated Clocks cross block boundaries</a:t>
                      </a:r>
                    </a:p>
                    <a:p>
                      <a:pPr>
                        <a:buFont typeface="Wingdings" pitchFamily="2" charset="2"/>
                        <a:buChar char="v"/>
                      </a:pPr>
                      <a:r>
                        <a:rPr lang="en-US" sz="1600" baseline="0" dirty="0" smtClean="0">
                          <a:latin typeface="Arial Narrow" pitchFamily="34" charset="0"/>
                        </a:rPr>
                        <a:t> FPGA Clock resources limited </a:t>
                      </a:r>
                    </a:p>
                  </a:txBody>
                  <a:tcPr/>
                </a:tc>
                <a:tc>
                  <a:txBody>
                    <a:bodyPr/>
                    <a:lstStyle/>
                    <a:p>
                      <a:pPr>
                        <a:buFont typeface="Wingdings" pitchFamily="2" charset="2"/>
                        <a:buNone/>
                      </a:pPr>
                      <a:r>
                        <a:rPr lang="en-US" sz="1600" b="1" baseline="0" dirty="0" smtClean="0">
                          <a:latin typeface="Arial Narrow" pitchFamily="34" charset="0"/>
                        </a:rPr>
                        <a:t>Clocks</a:t>
                      </a:r>
                    </a:p>
                  </a:txBody>
                  <a:tcPr>
                    <a:solidFill>
                      <a:schemeClr val="bg1"/>
                    </a:solidFill>
                  </a:tcPr>
                </a:tc>
                <a:tc>
                  <a:txBody>
                    <a:bodyPr/>
                    <a:lstStyle/>
                    <a:p>
                      <a:pPr>
                        <a:buFont typeface="Wingdings" pitchFamily="2" charset="2"/>
                        <a:buChar char="v"/>
                      </a:pPr>
                      <a:r>
                        <a:rPr lang="en-US" sz="1600" dirty="0" smtClean="0">
                          <a:latin typeface="Arial Narrow" pitchFamily="34" charset="0"/>
                        </a:rPr>
                        <a:t>Gated Clocks</a:t>
                      </a:r>
                      <a:r>
                        <a:rPr lang="en-US" sz="1600" baseline="0" dirty="0" smtClean="0">
                          <a:latin typeface="Arial Narrow" pitchFamily="34" charset="0"/>
                        </a:rPr>
                        <a:t> </a:t>
                      </a:r>
                      <a:r>
                        <a:rPr lang="en-US" sz="1600" dirty="0" smtClean="0">
                          <a:latin typeface="Arial Narrow" pitchFamily="34" charset="0"/>
                        </a:rPr>
                        <a:t>converted to Registers with Clock</a:t>
                      </a:r>
                      <a:r>
                        <a:rPr lang="en-US" sz="1600" baseline="0" dirty="0" smtClean="0">
                          <a:latin typeface="Arial Narrow" pitchFamily="34" charset="0"/>
                        </a:rPr>
                        <a:t> enable even if Clock crosses block boundary</a:t>
                      </a:r>
                    </a:p>
                    <a:p>
                      <a:pPr>
                        <a:buFont typeface="Wingdings" pitchFamily="2" charset="2"/>
                        <a:buChar char="v"/>
                      </a:pPr>
                      <a:r>
                        <a:rPr lang="en-US" sz="1600" baseline="0" dirty="0" smtClean="0">
                          <a:latin typeface="Arial Narrow" pitchFamily="34" charset="0"/>
                        </a:rPr>
                        <a:t> FPGA Architecture specific optimizations</a:t>
                      </a:r>
                      <a:endParaRPr lang="en-US" sz="1600" dirty="0">
                        <a:latin typeface="Arial Narrow" pitchFamily="34" charset="0"/>
                      </a:endParaRPr>
                    </a:p>
                  </a:txBody>
                  <a:tcPr/>
                </a:tc>
              </a:tr>
              <a:tr h="1059283">
                <a:tc>
                  <a:txBody>
                    <a:bodyPr/>
                    <a:lstStyle/>
                    <a:p>
                      <a:pPr>
                        <a:buFont typeface="Wingdings" pitchFamily="2" charset="2"/>
                        <a:buChar char="v"/>
                      </a:pPr>
                      <a:r>
                        <a:rPr lang="en-US" sz="1600" dirty="0" smtClean="0">
                          <a:latin typeface="Arial Narrow" pitchFamily="34" charset="0"/>
                        </a:rPr>
                        <a:t> Preserve</a:t>
                      </a:r>
                      <a:r>
                        <a:rPr lang="en-US" sz="1600" baseline="0" dirty="0" smtClean="0">
                          <a:latin typeface="Arial Narrow" pitchFamily="34" charset="0"/>
                        </a:rPr>
                        <a:t> memory function / timing</a:t>
                      </a:r>
                    </a:p>
                    <a:p>
                      <a:pPr>
                        <a:buFont typeface="Wingdings" pitchFamily="2" charset="2"/>
                        <a:buChar char="v"/>
                      </a:pPr>
                      <a:r>
                        <a:rPr lang="en-US" sz="1600" baseline="0" dirty="0" smtClean="0">
                          <a:latin typeface="Arial Narrow" pitchFamily="34" charset="0"/>
                        </a:rPr>
                        <a:t> FPGA memories are always synchronous</a:t>
                      </a:r>
                    </a:p>
                    <a:p>
                      <a:pPr>
                        <a:buFont typeface="Wingdings" pitchFamily="2" charset="2"/>
                        <a:buChar char="v"/>
                      </a:pPr>
                      <a:r>
                        <a:rPr lang="en-US" sz="1600" baseline="0" dirty="0" smtClean="0">
                          <a:latin typeface="Arial Narrow" pitchFamily="34" charset="0"/>
                        </a:rPr>
                        <a:t> Optimally convert to FPGA dedicated memory </a:t>
                      </a:r>
                    </a:p>
                    <a:p>
                      <a:pPr>
                        <a:buFont typeface="Wingdings" pitchFamily="2" charset="2"/>
                        <a:buNone/>
                      </a:pPr>
                      <a:r>
                        <a:rPr lang="en-US" sz="1600" baseline="0" dirty="0" smtClean="0">
                          <a:latin typeface="Arial Narrow" pitchFamily="34" charset="0"/>
                        </a:rPr>
                        <a:t>        resources</a:t>
                      </a:r>
                    </a:p>
                  </a:txBody>
                  <a:tcPr/>
                </a:tc>
                <a:tc>
                  <a:txBody>
                    <a:bodyPr/>
                    <a:lstStyle/>
                    <a:p>
                      <a:pPr>
                        <a:buFont typeface="Wingdings" pitchFamily="2" charset="2"/>
                        <a:buNone/>
                      </a:pPr>
                      <a:r>
                        <a:rPr lang="en-US" sz="1600" b="1" baseline="0" dirty="0" smtClean="0">
                          <a:latin typeface="Arial Narrow" pitchFamily="34" charset="0"/>
                        </a:rPr>
                        <a:t>Memories</a:t>
                      </a:r>
                    </a:p>
                  </a:txBody>
                  <a:tcPr>
                    <a:solidFill>
                      <a:schemeClr val="bg1"/>
                    </a:solidFill>
                  </a:tcPr>
                </a:tc>
                <a:tc>
                  <a:txBody>
                    <a:bodyPr/>
                    <a:lstStyle/>
                    <a:p>
                      <a:pPr>
                        <a:buFont typeface="Wingdings" pitchFamily="2" charset="2"/>
                        <a:buChar char="v"/>
                      </a:pPr>
                      <a:r>
                        <a:rPr lang="en-US" sz="1600" dirty="0" smtClean="0">
                          <a:latin typeface="Arial Narrow" pitchFamily="34" charset="0"/>
                        </a:rPr>
                        <a:t>Infer</a:t>
                      </a:r>
                      <a:r>
                        <a:rPr lang="en-US" sz="1600" baseline="0" dirty="0" smtClean="0">
                          <a:latin typeface="Arial Narrow" pitchFamily="34" charset="0"/>
                        </a:rPr>
                        <a:t> and implement using distributed and block</a:t>
                      </a:r>
                    </a:p>
                    <a:p>
                      <a:pPr lvl="0">
                        <a:buFont typeface="Wingdings" pitchFamily="2" charset="2"/>
                        <a:buNone/>
                      </a:pPr>
                      <a:r>
                        <a:rPr lang="en-US" sz="1600" baseline="0" dirty="0" smtClean="0">
                          <a:latin typeface="Arial Narrow" pitchFamily="34" charset="0"/>
                        </a:rPr>
                        <a:t>    RAMs with manual override (</a:t>
                      </a:r>
                      <a:r>
                        <a:rPr lang="en-US" sz="1600" baseline="0" dirty="0" err="1" smtClean="0">
                          <a:latin typeface="Arial Narrow" pitchFamily="34" charset="0"/>
                        </a:rPr>
                        <a:t>syn_ramstyle</a:t>
                      </a:r>
                      <a:r>
                        <a:rPr lang="en-US" sz="1600" baseline="0" dirty="0" smtClean="0">
                          <a:latin typeface="Arial Narrow" pitchFamily="34" charset="0"/>
                        </a:rPr>
                        <a:t>, </a:t>
                      </a:r>
                    </a:p>
                    <a:p>
                      <a:pPr lvl="0">
                        <a:buFont typeface="Wingdings" pitchFamily="2" charset="2"/>
                        <a:buNone/>
                      </a:pPr>
                      <a:r>
                        <a:rPr lang="en-US" sz="1600" baseline="0" dirty="0" smtClean="0">
                          <a:latin typeface="Arial Narrow" pitchFamily="34" charset="0"/>
                        </a:rPr>
                        <a:t>    </a:t>
                      </a:r>
                      <a:r>
                        <a:rPr lang="en-US" sz="1600" baseline="0" dirty="0" err="1" smtClean="0">
                          <a:latin typeface="Arial Narrow" pitchFamily="34" charset="0"/>
                        </a:rPr>
                        <a:t>syn_romstyle</a:t>
                      </a:r>
                      <a:r>
                        <a:rPr lang="en-US" sz="1600" baseline="0" dirty="0" smtClean="0">
                          <a:latin typeface="Arial Narrow" pitchFamily="34" charset="0"/>
                        </a:rPr>
                        <a:t>.)</a:t>
                      </a:r>
                    </a:p>
                    <a:p>
                      <a:pPr>
                        <a:buFont typeface="Wingdings" pitchFamily="2" charset="2"/>
                        <a:buChar char="v"/>
                      </a:pPr>
                      <a:r>
                        <a:rPr lang="en-US" sz="1600" baseline="0" dirty="0" err="1" smtClean="0">
                          <a:latin typeface="Arial Narrow" pitchFamily="34" charset="0"/>
                        </a:rPr>
                        <a:t>SynCore</a:t>
                      </a:r>
                      <a:r>
                        <a:rPr lang="en-US" sz="1600" baseline="0" dirty="0" smtClean="0">
                          <a:latin typeface="Arial Narrow" pitchFamily="34" charset="0"/>
                        </a:rPr>
                        <a:t> memory  generator</a:t>
                      </a:r>
                      <a:endParaRPr lang="en-US" sz="1600" dirty="0">
                        <a:latin typeface="Arial Narrow" pitchFamily="34" charset="0"/>
                      </a:endParaRPr>
                    </a:p>
                  </a:txBody>
                  <a:tcPr/>
                </a:tc>
              </a:tr>
              <a:tr h="836582">
                <a:tc>
                  <a:txBody>
                    <a:bodyPr/>
                    <a:lstStyle/>
                    <a:p>
                      <a:pPr>
                        <a:buFont typeface="Wingdings" pitchFamily="2" charset="2"/>
                        <a:buChar char="v"/>
                      </a:pPr>
                      <a:r>
                        <a:rPr lang="en-US" sz="1600" dirty="0" smtClean="0">
                          <a:latin typeface="Arial Narrow" pitchFamily="34" charset="0"/>
                        </a:rPr>
                        <a:t> Prototyping</a:t>
                      </a:r>
                      <a:r>
                        <a:rPr lang="en-US" sz="1600" baseline="0" dirty="0" smtClean="0">
                          <a:latin typeface="Arial Narrow" pitchFamily="34" charset="0"/>
                        </a:rPr>
                        <a:t> of designs that include IP </a:t>
                      </a:r>
                    </a:p>
                    <a:p>
                      <a:pPr>
                        <a:buFont typeface="Wingdings" pitchFamily="2" charset="2"/>
                        <a:buNone/>
                      </a:pPr>
                      <a:r>
                        <a:rPr lang="en-US" sz="1600" baseline="0" dirty="0" smtClean="0">
                          <a:latin typeface="Arial Narrow" pitchFamily="34" charset="0"/>
                        </a:rPr>
                        <a:t>       e.g. PHY, Ethernet, </a:t>
                      </a:r>
                      <a:r>
                        <a:rPr lang="en-US" sz="1600" baseline="0" dirty="0" err="1" smtClean="0">
                          <a:latin typeface="Arial Narrow" pitchFamily="34" charset="0"/>
                        </a:rPr>
                        <a:t>PCIe</a:t>
                      </a:r>
                      <a:r>
                        <a:rPr lang="en-US" sz="1600" baseline="0" dirty="0" smtClean="0">
                          <a:latin typeface="Arial Narrow" pitchFamily="34" charset="0"/>
                        </a:rPr>
                        <a:t>, USB </a:t>
                      </a:r>
                    </a:p>
                    <a:p>
                      <a:pPr marL="0" marR="0" indent="0" algn="l" defTabSz="914400" rtl="0" eaLnBrk="1" fontAlgn="auto" latinLnBrk="0" hangingPunct="1">
                        <a:lnSpc>
                          <a:spcPct val="100000"/>
                        </a:lnSpc>
                        <a:spcBef>
                          <a:spcPts val="0"/>
                        </a:spcBef>
                        <a:spcAft>
                          <a:spcPts val="0"/>
                        </a:spcAft>
                        <a:buClrTx/>
                        <a:buSzTx/>
                        <a:buFont typeface="Wingdings" pitchFamily="2" charset="2"/>
                        <a:buChar char="v"/>
                        <a:tabLst/>
                        <a:defRPr/>
                      </a:pPr>
                      <a:r>
                        <a:rPr lang="en-US" sz="1600" dirty="0" smtClean="0">
                          <a:latin typeface="Arial Narrow" pitchFamily="34" charset="0"/>
                        </a:rPr>
                        <a:t> ASIC IP</a:t>
                      </a:r>
                      <a:r>
                        <a:rPr lang="en-US" sz="1600" baseline="0" dirty="0" smtClean="0">
                          <a:latin typeface="Arial Narrow" pitchFamily="34" charset="0"/>
                        </a:rPr>
                        <a:t> instantiations or encrypted IP must be </a:t>
                      </a:r>
                    </a:p>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600" baseline="0" dirty="0" smtClean="0">
                          <a:latin typeface="Arial Narrow" pitchFamily="34" charset="0"/>
                        </a:rPr>
                        <a:t>      readable and synthesizable in FPGA</a:t>
                      </a:r>
                      <a:endParaRPr lang="en-US" sz="1600" dirty="0" smtClean="0">
                        <a:latin typeface="Arial Narrow" pitchFamily="34" charset="0"/>
                      </a:endParaRPr>
                    </a:p>
                  </a:txBody>
                  <a:tcPr/>
                </a:tc>
                <a:tc>
                  <a:txBody>
                    <a:bodyPr/>
                    <a:lstStyle/>
                    <a:p>
                      <a:pPr algn="ctr">
                        <a:buFont typeface="Arial" pitchFamily="34" charset="0"/>
                        <a:buNone/>
                      </a:pPr>
                      <a:r>
                        <a:rPr lang="en-US" sz="1600" b="1" dirty="0" smtClean="0">
                          <a:latin typeface="Arial Narrow" pitchFamily="34" charset="0"/>
                        </a:rPr>
                        <a:t>Interfaces and IP</a:t>
                      </a:r>
                      <a:endParaRPr lang="en-US" sz="1600" b="1" dirty="0">
                        <a:latin typeface="Arial Narrow" pitchFamily="34" charset="0"/>
                      </a:endParaRP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v"/>
                        <a:tabLst/>
                        <a:defRPr/>
                      </a:pPr>
                      <a:r>
                        <a:rPr lang="en-US" sz="1600" baseline="0" dirty="0" err="1" smtClean="0">
                          <a:latin typeface="Arial Narrow" pitchFamily="34" charset="0"/>
                        </a:rPr>
                        <a:t>HAPSTrak</a:t>
                      </a:r>
                      <a:r>
                        <a:rPr lang="en-US" sz="1600" baseline="0" dirty="0" smtClean="0">
                          <a:latin typeface="Arial Narrow" pitchFamily="34" charset="0"/>
                        </a:rPr>
                        <a:t> Daughter Cards / Hard IP</a:t>
                      </a:r>
                      <a:endParaRPr lang="en-US" sz="1600" dirty="0" smtClean="0">
                        <a:latin typeface="Arial Narrow" pitchFamily="34" charset="0"/>
                      </a:endParaRPr>
                    </a:p>
                    <a:p>
                      <a:pPr marL="0" marR="0" indent="0" algn="l" defTabSz="914400" rtl="0" eaLnBrk="1" fontAlgn="auto" latinLnBrk="0" hangingPunct="1">
                        <a:lnSpc>
                          <a:spcPct val="100000"/>
                        </a:lnSpc>
                        <a:spcBef>
                          <a:spcPts val="0"/>
                        </a:spcBef>
                        <a:spcAft>
                          <a:spcPts val="0"/>
                        </a:spcAft>
                        <a:buClrTx/>
                        <a:buSzTx/>
                        <a:buFont typeface="Wingdings" pitchFamily="2" charset="2"/>
                        <a:buChar char="v"/>
                        <a:tabLst/>
                        <a:defRPr/>
                      </a:pPr>
                      <a:r>
                        <a:rPr lang="en-US" sz="1600" dirty="0" smtClean="0">
                          <a:latin typeface="Arial Narrow" pitchFamily="34" charset="0"/>
                        </a:rPr>
                        <a:t> Handle</a:t>
                      </a:r>
                      <a:r>
                        <a:rPr lang="en-US" sz="1600" baseline="0" dirty="0" smtClean="0">
                          <a:latin typeface="Arial Narrow" pitchFamily="34" charset="0"/>
                        </a:rPr>
                        <a:t> all types of IP including ASIC </a:t>
                      </a:r>
                    </a:p>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600" baseline="0" dirty="0" smtClean="0">
                          <a:latin typeface="Arial Narrow" pitchFamily="34" charset="0"/>
                        </a:rPr>
                        <a:t>      </a:t>
                      </a:r>
                      <a:r>
                        <a:rPr lang="en-US" sz="1600" baseline="0" dirty="0" err="1" smtClean="0">
                          <a:latin typeface="Arial Narrow" pitchFamily="34" charset="0"/>
                        </a:rPr>
                        <a:t>DesignWare</a:t>
                      </a:r>
                      <a:r>
                        <a:rPr lang="en-US" sz="1600" baseline="0" dirty="0" smtClean="0">
                          <a:latin typeface="Arial Narrow" pitchFamily="34" charset="0"/>
                        </a:rPr>
                        <a:t>, your IP, and FPGA encrypted IP</a:t>
                      </a:r>
                    </a:p>
                    <a:p>
                      <a:pPr>
                        <a:buFont typeface="Wingdings" pitchFamily="2" charset="2"/>
                        <a:buChar char="v"/>
                      </a:pPr>
                      <a:r>
                        <a:rPr lang="en-US" sz="1600" baseline="0" dirty="0" smtClean="0">
                          <a:latin typeface="Arial Narrow" pitchFamily="34" charset="0"/>
                        </a:rPr>
                        <a:t> </a:t>
                      </a:r>
                      <a:r>
                        <a:rPr lang="en-US" sz="1600" baseline="0" dirty="0" err="1" smtClean="0">
                          <a:latin typeface="Arial Narrow" pitchFamily="34" charset="0"/>
                        </a:rPr>
                        <a:t>Transactors</a:t>
                      </a:r>
                      <a:endParaRPr lang="en-US" sz="1600" dirty="0" smtClean="0">
                        <a:latin typeface="Arial Narrow" pitchFamily="34" charset="0"/>
                      </a:endParaRPr>
                    </a:p>
                    <a:p>
                      <a:pPr>
                        <a:buFont typeface="Wingdings" pitchFamily="2" charset="2"/>
                        <a:buChar char="v"/>
                      </a:pPr>
                      <a:r>
                        <a:rPr lang="en-US" sz="1600" baseline="0" dirty="0" smtClean="0">
                          <a:latin typeface="Arial Narrow" pitchFamily="34" charset="0"/>
                        </a:rPr>
                        <a:t> Pre-tested </a:t>
                      </a:r>
                      <a:r>
                        <a:rPr lang="en-US" sz="1600" dirty="0" err="1" smtClean="0">
                          <a:latin typeface="Arial Narrow" pitchFamily="34" charset="0"/>
                        </a:rPr>
                        <a:t>DesignWare</a:t>
                      </a:r>
                      <a:r>
                        <a:rPr lang="en-US" sz="1600" dirty="0" smtClean="0">
                          <a:latin typeface="Arial Narrow" pitchFamily="34" charset="0"/>
                        </a:rPr>
                        <a:t>/</a:t>
                      </a:r>
                      <a:r>
                        <a:rPr lang="en-US" sz="1600" dirty="0" err="1" smtClean="0">
                          <a:latin typeface="Arial Narrow" pitchFamily="34" charset="0"/>
                        </a:rPr>
                        <a:t>Phy</a:t>
                      </a:r>
                      <a:r>
                        <a:rPr lang="en-US" sz="1600" baseline="0" dirty="0" smtClean="0">
                          <a:latin typeface="Arial Narrow" pitchFamily="34" charset="0"/>
                        </a:rPr>
                        <a:t> </a:t>
                      </a:r>
                      <a:r>
                        <a:rPr lang="en-US" sz="1600" dirty="0" smtClean="0">
                          <a:latin typeface="Arial Narrow" pitchFamily="34" charset="0"/>
                        </a:rPr>
                        <a:t>solutions.</a:t>
                      </a:r>
                      <a:r>
                        <a:rPr lang="en-US" sz="1600" baseline="0" dirty="0" smtClean="0">
                          <a:latin typeface="Arial Narrow" pitchFamily="34" charset="0"/>
                        </a:rPr>
                        <a:t> </a:t>
                      </a:r>
                    </a:p>
                    <a:p>
                      <a:pPr>
                        <a:buFont typeface="Wingdings" pitchFamily="2" charset="2"/>
                        <a:buChar char="v"/>
                      </a:pPr>
                      <a:r>
                        <a:rPr lang="en-US" sz="1600" baseline="0" dirty="0" smtClean="0">
                          <a:latin typeface="Arial Narrow" pitchFamily="34" charset="0"/>
                        </a:rPr>
                        <a:t> Bridge services</a:t>
                      </a:r>
                      <a:endParaRPr lang="en-US" sz="1600" dirty="0" smtClean="0">
                        <a:latin typeface="Arial Narrow" pitchFamily="34" charset="0"/>
                      </a:endParaRPr>
                    </a:p>
                  </a:txBody>
                  <a:tcPr/>
                </a:tc>
              </a:tr>
              <a:tr h="605305">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v"/>
                        <a:tabLst/>
                        <a:defRPr/>
                      </a:pPr>
                      <a:r>
                        <a:rPr lang="en-US" sz="1800" dirty="0" smtClean="0">
                          <a:latin typeface="Arial Narrow" pitchFamily="34" charset="0"/>
                        </a:rPr>
                        <a:t> </a:t>
                      </a:r>
                      <a:r>
                        <a:rPr lang="en-US" sz="1800" baseline="0" dirty="0" smtClean="0">
                          <a:latin typeface="Arial Narrow" pitchFamily="34" charset="0"/>
                        </a:rPr>
                        <a:t> </a:t>
                      </a:r>
                      <a:r>
                        <a:rPr lang="en-US" sz="1600" baseline="0" dirty="0" smtClean="0">
                          <a:latin typeface="Arial Narrow" pitchFamily="34" charset="0"/>
                        </a:rPr>
                        <a:t>RTL compatibility including </a:t>
                      </a:r>
                      <a:r>
                        <a:rPr lang="en-US" sz="1600" baseline="0" dirty="0" err="1" smtClean="0">
                          <a:latin typeface="Arial Narrow" pitchFamily="34" charset="0"/>
                        </a:rPr>
                        <a:t>SystemVerilog</a:t>
                      </a:r>
                      <a:endParaRPr lang="en-US" sz="1600" baseline="0" dirty="0" smtClean="0">
                        <a:latin typeface="Arial Narrow" pitchFamily="34" charset="0"/>
                      </a:endParaRPr>
                    </a:p>
                    <a:p>
                      <a:pPr marL="0" marR="0" indent="0" algn="l" defTabSz="914400" rtl="0" eaLnBrk="1" fontAlgn="auto" latinLnBrk="0" hangingPunct="1">
                        <a:lnSpc>
                          <a:spcPct val="100000"/>
                        </a:lnSpc>
                        <a:spcBef>
                          <a:spcPts val="0"/>
                        </a:spcBef>
                        <a:spcAft>
                          <a:spcPts val="0"/>
                        </a:spcAft>
                        <a:buClrTx/>
                        <a:buSzTx/>
                        <a:buFont typeface="Wingdings" pitchFamily="2" charset="2"/>
                        <a:buChar char="v"/>
                        <a:tabLst/>
                        <a:defRPr/>
                      </a:pPr>
                      <a:r>
                        <a:rPr lang="en-US" sz="1600" baseline="0" dirty="0" smtClean="0">
                          <a:latin typeface="Arial Narrow" pitchFamily="34" charset="0"/>
                        </a:rPr>
                        <a:t> </a:t>
                      </a:r>
                      <a:r>
                        <a:rPr lang="en-US" sz="1600" baseline="0" dirty="0">
                          <a:latin typeface="Arial Narrow" pitchFamily="34" charset="0"/>
                        </a:rPr>
                        <a:t> </a:t>
                      </a:r>
                      <a:r>
                        <a:rPr lang="en-US" sz="1600" baseline="0" dirty="0" smtClean="0">
                          <a:latin typeface="Arial Narrow" pitchFamily="34" charset="0"/>
                        </a:rPr>
                        <a:t>ASIC SDC constraints compatibility</a:t>
                      </a:r>
                    </a:p>
                  </a:txBody>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600" b="1" baseline="0" dirty="0" smtClean="0">
                          <a:latin typeface="Arial Narrow" pitchFamily="34" charset="0"/>
                        </a:rPr>
                        <a:t>Project files</a:t>
                      </a:r>
                    </a:p>
                  </a:txBody>
                  <a:tcPr>
                    <a:solidFill>
                      <a:schemeClr val="bg1"/>
                    </a:solidFill>
                  </a:tcPr>
                </a:tc>
                <a:tc>
                  <a:txBody>
                    <a:bodyPr/>
                    <a:lstStyle/>
                    <a:p>
                      <a:pPr>
                        <a:buFont typeface="Wingdings" pitchFamily="2" charset="2"/>
                        <a:buChar char="v"/>
                      </a:pPr>
                      <a:r>
                        <a:rPr lang="en-US" dirty="0" smtClean="0"/>
                        <a:t> </a:t>
                      </a:r>
                      <a:r>
                        <a:rPr lang="en-US" sz="1600" dirty="0" smtClean="0">
                          <a:latin typeface="Arial Narrow" pitchFamily="34" charset="0"/>
                        </a:rPr>
                        <a:t>Accept VHDL,</a:t>
                      </a:r>
                      <a:r>
                        <a:rPr lang="en-US" sz="1600" baseline="0" dirty="0" smtClean="0">
                          <a:latin typeface="Arial Narrow" pitchFamily="34" charset="0"/>
                        </a:rPr>
                        <a:t> </a:t>
                      </a:r>
                      <a:r>
                        <a:rPr lang="en-US" sz="1600" baseline="0" dirty="0" err="1" smtClean="0">
                          <a:latin typeface="Arial Narrow" pitchFamily="34" charset="0"/>
                        </a:rPr>
                        <a:t>Verilog</a:t>
                      </a:r>
                      <a:r>
                        <a:rPr lang="en-US" sz="1600" baseline="0" dirty="0" smtClean="0">
                          <a:latin typeface="Arial Narrow" pitchFamily="34" charset="0"/>
                        </a:rPr>
                        <a:t>, </a:t>
                      </a:r>
                      <a:r>
                        <a:rPr lang="en-US" sz="1600" baseline="0" dirty="0" err="1" smtClean="0">
                          <a:latin typeface="Arial Narrow" pitchFamily="34" charset="0"/>
                        </a:rPr>
                        <a:t>SystemVerilog</a:t>
                      </a:r>
                      <a:r>
                        <a:rPr lang="en-US" sz="1600" baseline="0" dirty="0" smtClean="0">
                          <a:latin typeface="Arial Narrow" pitchFamily="34" charset="0"/>
                        </a:rPr>
                        <a:t>,</a:t>
                      </a:r>
                    </a:p>
                    <a:p>
                      <a:pPr>
                        <a:buFont typeface="Wingdings" pitchFamily="2" charset="2"/>
                        <a:buNone/>
                      </a:pPr>
                      <a:r>
                        <a:rPr lang="en-US" sz="1600" baseline="0" dirty="0" smtClean="0">
                          <a:latin typeface="Arial Narrow" pitchFamily="34" charset="0"/>
                        </a:rPr>
                        <a:t>       VHDL2008 , mixed language; Read SDC</a:t>
                      </a:r>
                      <a:endParaRPr lang="en-US" sz="1600" dirty="0">
                        <a:latin typeface="Arial Narrow" pitchFamily="34" charset="0"/>
                      </a:endParaRPr>
                    </a:p>
                  </a:txBody>
                  <a:tcPr/>
                </a:tc>
              </a:tr>
              <a:tr h="548683">
                <a:tc>
                  <a:txBody>
                    <a:bodyPr/>
                    <a:lstStyle/>
                    <a:p>
                      <a:pPr>
                        <a:buFont typeface="Wingdings" pitchFamily="2" charset="2"/>
                        <a:buChar char="v"/>
                      </a:pPr>
                      <a:r>
                        <a:rPr lang="en-US" sz="1600" dirty="0" smtClean="0">
                          <a:latin typeface="Arial Narrow" pitchFamily="34" charset="0"/>
                        </a:rPr>
                        <a:t> Prototype</a:t>
                      </a:r>
                      <a:r>
                        <a:rPr lang="en-US" sz="1600" baseline="0" dirty="0" smtClean="0">
                          <a:latin typeface="Arial Narrow" pitchFamily="34" charset="0"/>
                        </a:rPr>
                        <a:t> subset of the ASIC.  </a:t>
                      </a:r>
                    </a:p>
                    <a:p>
                      <a:pPr>
                        <a:buFont typeface="Wingdings" pitchFamily="2" charset="2"/>
                        <a:buChar char="v"/>
                      </a:pPr>
                      <a:r>
                        <a:rPr lang="en-US" sz="1600" baseline="0" dirty="0" smtClean="0">
                          <a:latin typeface="Arial Narrow" pitchFamily="34" charset="0"/>
                        </a:rPr>
                        <a:t> ASIC Design pre-partitioned for bottom up flow</a:t>
                      </a:r>
                      <a:endParaRPr lang="en-US" sz="1600" dirty="0">
                        <a:latin typeface="Arial Narrow" pitchFamily="34" charset="0"/>
                      </a:endParaRPr>
                    </a:p>
                  </a:txBody>
                  <a:tcPr/>
                </a:tc>
                <a:tc>
                  <a:txBody>
                    <a:bodyPr/>
                    <a:lstStyle/>
                    <a:p>
                      <a:pPr>
                        <a:buFont typeface="Wingdings" pitchFamily="2" charset="2"/>
                        <a:buNone/>
                      </a:pPr>
                      <a:r>
                        <a:rPr lang="en-US" sz="1600" b="1" dirty="0" smtClean="0">
                          <a:latin typeface="Arial Narrow" pitchFamily="34" charset="0"/>
                        </a:rPr>
                        <a:t>Partitions</a:t>
                      </a:r>
                      <a:endParaRPr lang="en-US" sz="1600" b="1" dirty="0">
                        <a:latin typeface="Arial Narrow" pitchFamily="34" charset="0"/>
                      </a:endParaRPr>
                    </a:p>
                  </a:txBody>
                  <a:tcPr>
                    <a:solidFill>
                      <a:schemeClr val="bg1"/>
                    </a:solidFill>
                  </a:tcPr>
                </a:tc>
                <a:tc>
                  <a:txBody>
                    <a:bodyPr/>
                    <a:lstStyle/>
                    <a:p>
                      <a:pPr>
                        <a:buFont typeface="Wingdings" pitchFamily="2" charset="2"/>
                        <a:buChar char="v"/>
                      </a:pPr>
                      <a:r>
                        <a:rPr lang="en-US" sz="1600" baseline="0" dirty="0" smtClean="0">
                          <a:latin typeface="Arial Narrow" pitchFamily="34" charset="0"/>
                        </a:rPr>
                        <a:t>Designate partition as type “Black box”</a:t>
                      </a:r>
                    </a:p>
                    <a:p>
                      <a:pPr>
                        <a:buFont typeface="Wingdings" pitchFamily="2" charset="2"/>
                        <a:buChar char="v"/>
                      </a:pPr>
                      <a:r>
                        <a:rPr lang="en-US" sz="1600" baseline="0" dirty="0" smtClean="0">
                          <a:latin typeface="Arial Narrow" pitchFamily="34" charset="0"/>
                        </a:rPr>
                        <a:t>Bottom up flow for FPGAs</a:t>
                      </a:r>
                      <a:endParaRPr lang="en-US" sz="1600" dirty="0">
                        <a:latin typeface="Arial Narrow" pitchFamily="34" charset="0"/>
                      </a:endParaRPr>
                    </a:p>
                  </a:txBody>
                  <a:tcPr/>
                </a:tc>
              </a:tr>
            </a:tbl>
          </a:graphicData>
        </a:graphic>
      </p:graphicFrame>
      <p:pic>
        <p:nvPicPr>
          <p:cNvPr id="2050" name="Picture 2" descr="C:\Documents and Settings\sutton\Local Settings\Temporary Internet Files\Content.IE5\SO0CVHND\MCj04338420000[1].png"/>
          <p:cNvPicPr>
            <a:picLocks noChangeAspect="1" noChangeArrowheads="1"/>
          </p:cNvPicPr>
          <p:nvPr/>
        </p:nvPicPr>
        <p:blipFill>
          <a:blip r:embed="rId3" cstate="print"/>
          <a:srcRect/>
          <a:stretch>
            <a:fillRect/>
          </a:stretch>
        </p:blipFill>
        <p:spPr bwMode="auto">
          <a:xfrm>
            <a:off x="4135142" y="1562401"/>
            <a:ext cx="655953" cy="655953"/>
          </a:xfrm>
          <a:prstGeom prst="rect">
            <a:avLst/>
          </a:prstGeom>
          <a:noFill/>
        </p:spPr>
      </p:pic>
      <p:pic>
        <p:nvPicPr>
          <p:cNvPr id="2051" name="Picture 3" descr="C:\Documents and Settings\sutton\Local Settings\Temporary Internet Files\Content.IE5\UFQFIZV3\MPj03853150000[1].jpg"/>
          <p:cNvPicPr>
            <a:picLocks noChangeAspect="1" noChangeArrowheads="1"/>
          </p:cNvPicPr>
          <p:nvPr/>
        </p:nvPicPr>
        <p:blipFill>
          <a:blip r:embed="rId4" cstate="print"/>
          <a:srcRect/>
          <a:stretch>
            <a:fillRect/>
          </a:stretch>
        </p:blipFill>
        <p:spPr bwMode="auto">
          <a:xfrm>
            <a:off x="4315318" y="2639176"/>
            <a:ext cx="387386" cy="542341"/>
          </a:xfrm>
          <a:prstGeom prst="rect">
            <a:avLst/>
          </a:prstGeom>
          <a:noFill/>
        </p:spPr>
      </p:pic>
      <p:pic>
        <p:nvPicPr>
          <p:cNvPr id="2056" name="Picture 8" descr="C:\Documents and Settings\sutton\Local Settings\Temporary Internet Files\Content.IE5\J8WULV60\MCj04414530000[1].png"/>
          <p:cNvPicPr>
            <a:picLocks noChangeAspect="1" noChangeArrowheads="1"/>
          </p:cNvPicPr>
          <p:nvPr/>
        </p:nvPicPr>
        <p:blipFill>
          <a:blip r:embed="rId5" cstate="print"/>
          <a:srcRect/>
          <a:stretch>
            <a:fillRect/>
          </a:stretch>
        </p:blipFill>
        <p:spPr bwMode="auto">
          <a:xfrm>
            <a:off x="4448202" y="5142470"/>
            <a:ext cx="569816" cy="553415"/>
          </a:xfrm>
          <a:prstGeom prst="rect">
            <a:avLst/>
          </a:prstGeom>
          <a:noFill/>
        </p:spPr>
      </p:pic>
      <p:pic>
        <p:nvPicPr>
          <p:cNvPr id="2057" name="Picture 9" descr="C:\Documents and Settings\sutton\Local Settings\Temporary Internet Files\Content.IE5\SO0CVHND\MCj04419460000[1].wmf"/>
          <p:cNvPicPr>
            <a:picLocks noChangeAspect="1" noChangeArrowheads="1"/>
          </p:cNvPicPr>
          <p:nvPr/>
        </p:nvPicPr>
        <p:blipFill>
          <a:blip r:embed="rId6" cstate="print"/>
          <a:srcRect/>
          <a:stretch>
            <a:fillRect/>
          </a:stretch>
        </p:blipFill>
        <p:spPr bwMode="auto">
          <a:xfrm>
            <a:off x="4135142" y="3973624"/>
            <a:ext cx="748134" cy="277766"/>
          </a:xfrm>
          <a:prstGeom prst="rect">
            <a:avLst/>
          </a:prstGeom>
          <a:noFill/>
        </p:spPr>
      </p:pic>
      <p:pic>
        <p:nvPicPr>
          <p:cNvPr id="2058" name="Picture 10" descr="C:\Documents and Settings\sutton\Local Settings\Temporary Internet Files\Content.IE5\UFQFIZV3\MCj04419540000[1].wmf"/>
          <p:cNvPicPr>
            <a:picLocks noChangeAspect="1" noChangeArrowheads="1"/>
          </p:cNvPicPr>
          <p:nvPr/>
        </p:nvPicPr>
        <p:blipFill>
          <a:blip r:embed="rId7" cstate="print"/>
          <a:srcRect/>
          <a:stretch>
            <a:fillRect/>
          </a:stretch>
        </p:blipFill>
        <p:spPr bwMode="auto">
          <a:xfrm flipV="1">
            <a:off x="4238845" y="5798398"/>
            <a:ext cx="526918" cy="303936"/>
          </a:xfrm>
          <a:prstGeom prst="rect">
            <a:avLst/>
          </a:prstGeom>
          <a:noFill/>
        </p:spPr>
      </p:pic>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33400" y="2286000"/>
            <a:ext cx="3876673" cy="3962400"/>
          </a:xfrm>
          <a:prstGeom prst="rect">
            <a:avLst/>
          </a:prstGeom>
          <a:solidFill>
            <a:schemeClr val="bg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smtClean="0">
                <a:solidFill>
                  <a:schemeClr val="tx1"/>
                </a:solidFill>
              </a:rPr>
              <a:t>Procedural</a:t>
            </a:r>
            <a:r>
              <a:rPr lang="en-GB" dirty="0" smtClean="0">
                <a:solidFill>
                  <a:schemeClr val="tx1"/>
                </a:solidFill>
              </a:rPr>
              <a:t> Guidelines</a:t>
            </a:r>
            <a:endParaRPr lang="en-GB" dirty="0">
              <a:solidFill>
                <a:schemeClr val="tx1"/>
              </a:solidFill>
            </a:endParaRPr>
          </a:p>
        </p:txBody>
      </p:sp>
      <p:sp>
        <p:nvSpPr>
          <p:cNvPr id="6" name="TextBox 5"/>
          <p:cNvSpPr txBox="1"/>
          <p:nvPr/>
        </p:nvSpPr>
        <p:spPr>
          <a:xfrm>
            <a:off x="2362200" y="1143000"/>
            <a:ext cx="4648200" cy="681038"/>
          </a:xfrm>
          <a:prstGeom prst="roundRect">
            <a:avLst/>
          </a:prstGeom>
        </p:spPr>
        <p:style>
          <a:lnRef idx="1">
            <a:schemeClr val="accent3"/>
          </a:lnRef>
          <a:fillRef idx="3">
            <a:schemeClr val="accent3"/>
          </a:fillRef>
          <a:effectRef idx="2">
            <a:schemeClr val="accent3"/>
          </a:effectRef>
          <a:fontRef idx="minor">
            <a:schemeClr val="lt1"/>
          </a:fontRef>
        </p:style>
        <p:txBody>
          <a:bodyPr wrap="square" tIns="91440" bIns="91440" rtlCol="0">
            <a:spAutoFit/>
          </a:bodyPr>
          <a:lstStyle/>
          <a:p>
            <a:pPr marL="0" lvl="2" algn="ctr">
              <a:spcBef>
                <a:spcPts val="1200"/>
              </a:spcBef>
            </a:pPr>
            <a:r>
              <a:rPr lang="en-GB" sz="2800" b="1" dirty="0" smtClean="0"/>
              <a:t> Design-for-Prototyping</a:t>
            </a:r>
            <a:endParaRPr lang="en-GB" sz="1600" dirty="0"/>
          </a:p>
        </p:txBody>
      </p:sp>
      <p:sp>
        <p:nvSpPr>
          <p:cNvPr id="7" name="Rectangle 6"/>
          <p:cNvSpPr/>
          <p:nvPr/>
        </p:nvSpPr>
        <p:spPr>
          <a:xfrm>
            <a:off x="4876799" y="2285999"/>
            <a:ext cx="3771899" cy="3962400"/>
          </a:xfrm>
          <a:prstGeom prst="rect">
            <a:avLst/>
          </a:prstGeom>
          <a:solidFill>
            <a:schemeClr val="bg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smtClean="0">
                <a:solidFill>
                  <a:schemeClr val="tx1"/>
                </a:solidFill>
              </a:rPr>
              <a:t>Technical</a:t>
            </a:r>
            <a:r>
              <a:rPr lang="en-GB" dirty="0" smtClean="0">
                <a:solidFill>
                  <a:schemeClr val="tx1"/>
                </a:solidFill>
              </a:rPr>
              <a:t> Guidelines</a:t>
            </a:r>
            <a:endParaRPr lang="en-GB" dirty="0">
              <a:solidFill>
                <a:schemeClr val="tx1"/>
              </a:solidFill>
            </a:endParaRPr>
          </a:p>
        </p:txBody>
      </p:sp>
      <p:pic>
        <p:nvPicPr>
          <p:cNvPr id="21506" name="Picture 2"/>
          <p:cNvPicPr>
            <a:picLocks noChangeAspect="1" noChangeArrowheads="1"/>
          </p:cNvPicPr>
          <p:nvPr/>
        </p:nvPicPr>
        <p:blipFill>
          <a:blip r:embed="rId3" cstate="print"/>
          <a:srcRect t="6099" b="4546"/>
          <a:stretch>
            <a:fillRect/>
          </a:stretch>
        </p:blipFill>
        <p:spPr bwMode="auto">
          <a:xfrm>
            <a:off x="685800" y="2666999"/>
            <a:ext cx="3655385" cy="2895600"/>
          </a:xfrm>
          <a:prstGeom prst="rect">
            <a:avLst/>
          </a:prstGeom>
          <a:noFill/>
          <a:ln>
            <a:noFill/>
          </a:ln>
        </p:spPr>
      </p:pic>
      <p:pic>
        <p:nvPicPr>
          <p:cNvPr id="29" name="Picture 5"/>
          <p:cNvPicPr>
            <a:picLocks noChangeAspect="1" noChangeArrowheads="1"/>
          </p:cNvPicPr>
          <p:nvPr/>
        </p:nvPicPr>
        <p:blipFill>
          <a:blip r:embed="rId4" cstate="print"/>
          <a:srcRect b="60366"/>
          <a:stretch>
            <a:fillRect/>
          </a:stretch>
        </p:blipFill>
        <p:spPr bwMode="auto">
          <a:xfrm>
            <a:off x="4952999" y="2666999"/>
            <a:ext cx="3625477" cy="2819400"/>
          </a:xfrm>
          <a:prstGeom prst="rect">
            <a:avLst/>
          </a:prstGeom>
          <a:noFill/>
        </p:spPr>
      </p:pic>
      <p:sp>
        <p:nvSpPr>
          <p:cNvPr id="20" name="Rounded Rectangle 19"/>
          <p:cNvSpPr/>
          <p:nvPr/>
        </p:nvSpPr>
        <p:spPr>
          <a:xfrm>
            <a:off x="228600" y="5562598"/>
            <a:ext cx="8686800" cy="609602"/>
          </a:xfrm>
          <a:prstGeom prst="roundRect">
            <a:avLst/>
          </a:prstGeom>
        </p:spPr>
        <p:style>
          <a:lnRef idx="1">
            <a:schemeClr val="accent2"/>
          </a:lnRef>
          <a:fillRef idx="3">
            <a:schemeClr val="accent2"/>
          </a:fillRef>
          <a:effectRef idx="2">
            <a:schemeClr val="accent2"/>
          </a:effectRef>
          <a:fontRef idx="minor">
            <a:schemeClr val="lt1"/>
          </a:fontRef>
        </p:style>
        <p:txBody>
          <a:bodyPr wrap="square" anchor="ctr">
            <a:noAutofit/>
          </a:bodyPr>
          <a:lstStyle/>
          <a:p>
            <a:pPr marL="236538" lvl="1" algn="ctr"/>
            <a:r>
              <a:rPr lang="en-GB" sz="2000" i="1" dirty="0" smtClean="0"/>
              <a:t>Design-for-Prototyping guidelines also help SoC design reuse</a:t>
            </a:r>
          </a:p>
        </p:txBody>
      </p:sp>
      <p:sp>
        <p:nvSpPr>
          <p:cNvPr id="10" name="Title 2"/>
          <p:cNvSpPr>
            <a:spLocks noGrp="1"/>
          </p:cNvSpPr>
          <p:nvPr>
            <p:ph type="title"/>
          </p:nvPr>
        </p:nvSpPr>
        <p:spPr>
          <a:xfrm>
            <a:off x="457200" y="76200"/>
            <a:ext cx="8686800" cy="1143000"/>
          </a:xfrm>
        </p:spPr>
        <p:txBody>
          <a:bodyPr>
            <a:normAutofit/>
          </a:bodyPr>
          <a:lstStyle/>
          <a:p>
            <a:r>
              <a:rPr lang="en-GB" dirty="0" smtClean="0">
                <a:latin typeface="Calibri" pitchFamily="34" charset="0"/>
                <a:cs typeface="Calibri" pitchFamily="34" charset="0"/>
              </a:rPr>
              <a:t>Design For FPGA-based Prototyping</a:t>
            </a:r>
            <a:br>
              <a:rPr lang="en-GB" dirty="0" smtClean="0">
                <a:latin typeface="Calibri" pitchFamily="34" charset="0"/>
                <a:cs typeface="Calibri" pitchFamily="34" charset="0"/>
              </a:rPr>
            </a:br>
            <a:r>
              <a:rPr lang="en-GB" dirty="0" smtClean="0">
                <a:solidFill>
                  <a:schemeClr val="accent1">
                    <a:lumMod val="75000"/>
                  </a:schemeClr>
                </a:solidFill>
                <a:latin typeface="Calibri" pitchFamily="34" charset="0"/>
                <a:cs typeface="Calibri" pitchFamily="34" charset="0"/>
              </a:rPr>
              <a:t>How Can Things Be Improved</a:t>
            </a:r>
            <a:endParaRPr lang="en-GB" dirty="0">
              <a:solidFill>
                <a:schemeClr val="accent1">
                  <a:lumMod val="75000"/>
                </a:schemeClr>
              </a:solidFill>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cstate="print"/>
          <a:srcRect b="7819"/>
          <a:stretch>
            <a:fillRect/>
          </a:stretch>
        </p:blipFill>
        <p:spPr bwMode="auto">
          <a:xfrm>
            <a:off x="1331640" y="1340768"/>
            <a:ext cx="6706689" cy="5048045"/>
          </a:xfrm>
          <a:prstGeom prst="rect">
            <a:avLst/>
          </a:prstGeom>
          <a:noFill/>
          <a:ln>
            <a:solidFill>
              <a:schemeClr val="accent1"/>
            </a:solidFill>
          </a:ln>
        </p:spPr>
      </p:pic>
      <p:sp>
        <p:nvSpPr>
          <p:cNvPr id="4" name="TextBox 3"/>
          <p:cNvSpPr txBox="1"/>
          <p:nvPr/>
        </p:nvSpPr>
        <p:spPr>
          <a:xfrm>
            <a:off x="0" y="6019800"/>
            <a:ext cx="2416046" cy="276999"/>
          </a:xfrm>
          <a:prstGeom prst="rect">
            <a:avLst/>
          </a:prstGeom>
          <a:noFill/>
        </p:spPr>
        <p:txBody>
          <a:bodyPr wrap="none" rtlCol="0">
            <a:spAutoFit/>
          </a:bodyPr>
          <a:lstStyle/>
          <a:p>
            <a:r>
              <a:rPr lang="en-GB" sz="1200" dirty="0" smtClean="0"/>
              <a:t>* Excerpt from FPMM, Chapter 9</a:t>
            </a:r>
            <a:endParaRPr lang="en-GB" sz="1200" dirty="0"/>
          </a:p>
        </p:txBody>
      </p:sp>
      <p:sp>
        <p:nvSpPr>
          <p:cNvPr id="5" name="Title 2"/>
          <p:cNvSpPr txBox="1">
            <a:spLocks/>
          </p:cNvSpPr>
          <p:nvPr/>
        </p:nvSpPr>
        <p:spPr>
          <a:xfrm>
            <a:off x="457200" y="76200"/>
            <a:ext cx="86868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3400" b="1" i="0" u="none" strike="noStrike" kern="1200" cap="none" spc="0" normalizeH="0" baseline="0" noProof="0" dirty="0" smtClean="0">
                <a:ln>
                  <a:noFill/>
                </a:ln>
                <a:solidFill>
                  <a:schemeClr val="tx2"/>
                </a:solidFill>
                <a:effectLst/>
                <a:uLnTx/>
                <a:uFillTx/>
                <a:latin typeface="Calibri" pitchFamily="34" charset="0"/>
                <a:ea typeface="+mj-ea"/>
                <a:cs typeface="Calibri" pitchFamily="34" charset="0"/>
              </a:rPr>
              <a:t>Design For FPGA Prototyping</a:t>
            </a:r>
            <a:br>
              <a:rPr kumimoji="0" lang="en-GB" sz="3400" b="1" i="0" u="none" strike="noStrike" kern="1200" cap="none" spc="0" normalizeH="0" baseline="0" noProof="0" dirty="0" smtClean="0">
                <a:ln>
                  <a:noFill/>
                </a:ln>
                <a:solidFill>
                  <a:schemeClr val="tx2"/>
                </a:solidFill>
                <a:effectLst/>
                <a:uLnTx/>
                <a:uFillTx/>
                <a:latin typeface="Calibri" pitchFamily="34" charset="0"/>
                <a:ea typeface="+mj-ea"/>
                <a:cs typeface="Calibri" pitchFamily="34" charset="0"/>
              </a:rPr>
            </a:br>
            <a:r>
              <a:rPr kumimoji="0" lang="en-GB" sz="3400" b="1" i="0" u="none" strike="noStrike" kern="1200" cap="none" spc="0" normalizeH="0" baseline="0" noProof="0" dirty="0" smtClean="0">
                <a:ln>
                  <a:noFill/>
                </a:ln>
                <a:solidFill>
                  <a:schemeClr val="accent1">
                    <a:lumMod val="75000"/>
                  </a:schemeClr>
                </a:solidFill>
                <a:effectLst/>
                <a:uLnTx/>
                <a:uFillTx/>
                <a:latin typeface="Calibri" pitchFamily="34" charset="0"/>
                <a:ea typeface="+mj-ea"/>
                <a:cs typeface="Calibri" pitchFamily="34" charset="0"/>
              </a:rPr>
              <a:t>Procedural Improvements</a:t>
            </a:r>
            <a:endParaRPr kumimoji="0" lang="en-GB" sz="3400" b="1" i="0" u="none" strike="noStrike" kern="1200" cap="none" spc="0" normalizeH="0" baseline="0" noProof="0" dirty="0">
              <a:ln>
                <a:noFill/>
              </a:ln>
              <a:solidFill>
                <a:schemeClr val="accent1">
                  <a:lumMod val="75000"/>
                </a:schemeClr>
              </a:solidFill>
              <a:effectLst/>
              <a:uLnTx/>
              <a:uFillTx/>
              <a:latin typeface="Calibri" pitchFamily="34" charset="0"/>
              <a:ea typeface="+mj-ea"/>
              <a:cs typeface="Calibri"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noChangeArrowheads="1"/>
          </p:cNvPicPr>
          <p:nvPr/>
        </p:nvPicPr>
        <p:blipFill>
          <a:blip r:embed="rId3" cstate="print"/>
          <a:srcRect t="44694"/>
          <a:stretch>
            <a:fillRect/>
          </a:stretch>
        </p:blipFill>
        <p:spPr bwMode="auto">
          <a:xfrm>
            <a:off x="2987824" y="1124744"/>
            <a:ext cx="4605337" cy="4997450"/>
          </a:xfrm>
          <a:prstGeom prst="rect">
            <a:avLst/>
          </a:prstGeom>
          <a:noFill/>
          <a:ln>
            <a:solidFill>
              <a:schemeClr val="accent1"/>
            </a:solidFill>
          </a:ln>
        </p:spPr>
      </p:pic>
      <p:pic>
        <p:nvPicPr>
          <p:cNvPr id="4" name="Picture 5"/>
          <p:cNvPicPr>
            <a:picLocks noChangeAspect="1" noChangeArrowheads="1"/>
          </p:cNvPicPr>
          <p:nvPr/>
        </p:nvPicPr>
        <p:blipFill>
          <a:blip r:embed="rId3" cstate="print"/>
          <a:srcRect b="46873"/>
          <a:stretch>
            <a:fillRect/>
          </a:stretch>
        </p:blipFill>
        <p:spPr bwMode="auto">
          <a:xfrm>
            <a:off x="1619672" y="1484784"/>
            <a:ext cx="4605337" cy="4800600"/>
          </a:xfrm>
          <a:prstGeom prst="rect">
            <a:avLst/>
          </a:prstGeom>
          <a:noFill/>
          <a:ln>
            <a:solidFill>
              <a:schemeClr val="accent1"/>
            </a:solidFill>
          </a:ln>
        </p:spPr>
      </p:pic>
      <p:sp>
        <p:nvSpPr>
          <p:cNvPr id="6" name="TextBox 5"/>
          <p:cNvSpPr txBox="1"/>
          <p:nvPr/>
        </p:nvSpPr>
        <p:spPr>
          <a:xfrm>
            <a:off x="0" y="6019800"/>
            <a:ext cx="2416046" cy="276999"/>
          </a:xfrm>
          <a:prstGeom prst="rect">
            <a:avLst/>
          </a:prstGeom>
          <a:noFill/>
        </p:spPr>
        <p:txBody>
          <a:bodyPr wrap="none" rtlCol="0">
            <a:spAutoFit/>
          </a:bodyPr>
          <a:lstStyle/>
          <a:p>
            <a:r>
              <a:rPr lang="en-GB" sz="1200" dirty="0" smtClean="0"/>
              <a:t>* Excerpt from FPMM, Chapter 9</a:t>
            </a:r>
            <a:endParaRPr lang="en-GB" sz="1200" dirty="0"/>
          </a:p>
        </p:txBody>
      </p:sp>
      <p:sp>
        <p:nvSpPr>
          <p:cNvPr id="8" name="Title 2"/>
          <p:cNvSpPr>
            <a:spLocks noGrp="1"/>
          </p:cNvSpPr>
          <p:nvPr>
            <p:ph type="title"/>
          </p:nvPr>
        </p:nvSpPr>
        <p:spPr>
          <a:xfrm>
            <a:off x="457200" y="76200"/>
            <a:ext cx="8686800" cy="1143000"/>
          </a:xfrm>
        </p:spPr>
        <p:txBody>
          <a:bodyPr>
            <a:normAutofit/>
          </a:bodyPr>
          <a:lstStyle/>
          <a:p>
            <a:r>
              <a:rPr lang="en-GB" dirty="0" smtClean="0">
                <a:latin typeface="Calibri" pitchFamily="34" charset="0"/>
                <a:cs typeface="Calibri" pitchFamily="34" charset="0"/>
              </a:rPr>
              <a:t>Design For FPGA Prototyping</a:t>
            </a:r>
            <a:br>
              <a:rPr lang="en-GB" dirty="0" smtClean="0">
                <a:latin typeface="Calibri" pitchFamily="34" charset="0"/>
                <a:cs typeface="Calibri" pitchFamily="34" charset="0"/>
              </a:rPr>
            </a:br>
            <a:r>
              <a:rPr lang="en-GB" dirty="0" smtClean="0">
                <a:solidFill>
                  <a:schemeClr val="accent1">
                    <a:lumMod val="75000"/>
                  </a:schemeClr>
                </a:solidFill>
                <a:latin typeface="Calibri" pitchFamily="34" charset="0"/>
                <a:cs typeface="Calibri" pitchFamily="34" charset="0"/>
              </a:rPr>
              <a:t>Technical Improvements</a:t>
            </a:r>
            <a:endParaRPr lang="en-GB" dirty="0">
              <a:solidFill>
                <a:schemeClr val="accent1">
                  <a:lumMod val="75000"/>
                </a:schemeClr>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noChangeArrowheads="1"/>
          </p:cNvPicPr>
          <p:nvPr/>
        </p:nvPicPr>
        <p:blipFill>
          <a:blip r:embed="rId3" cstate="print"/>
          <a:srcRect t="44694"/>
          <a:stretch>
            <a:fillRect/>
          </a:stretch>
        </p:blipFill>
        <p:spPr bwMode="auto">
          <a:xfrm>
            <a:off x="2987824" y="1124744"/>
            <a:ext cx="4605337" cy="4997450"/>
          </a:xfrm>
          <a:prstGeom prst="rect">
            <a:avLst/>
          </a:prstGeom>
          <a:noFill/>
          <a:ln>
            <a:solidFill>
              <a:schemeClr val="accent1"/>
            </a:solidFill>
          </a:ln>
        </p:spPr>
      </p:pic>
      <p:pic>
        <p:nvPicPr>
          <p:cNvPr id="4" name="Picture 5"/>
          <p:cNvPicPr>
            <a:picLocks noChangeAspect="1" noChangeArrowheads="1"/>
          </p:cNvPicPr>
          <p:nvPr/>
        </p:nvPicPr>
        <p:blipFill>
          <a:blip r:embed="rId3" cstate="print"/>
          <a:srcRect b="46873"/>
          <a:stretch>
            <a:fillRect/>
          </a:stretch>
        </p:blipFill>
        <p:spPr bwMode="auto">
          <a:xfrm>
            <a:off x="1619672" y="1484784"/>
            <a:ext cx="4605337" cy="4800600"/>
          </a:xfrm>
          <a:prstGeom prst="rect">
            <a:avLst/>
          </a:prstGeom>
          <a:noFill/>
          <a:ln>
            <a:solidFill>
              <a:schemeClr val="accent1"/>
            </a:solidFill>
          </a:ln>
        </p:spPr>
      </p:pic>
      <p:sp>
        <p:nvSpPr>
          <p:cNvPr id="6" name="TextBox 5"/>
          <p:cNvSpPr txBox="1"/>
          <p:nvPr/>
        </p:nvSpPr>
        <p:spPr>
          <a:xfrm>
            <a:off x="22354" y="6047601"/>
            <a:ext cx="2416046" cy="276999"/>
          </a:xfrm>
          <a:prstGeom prst="rect">
            <a:avLst/>
          </a:prstGeom>
          <a:noFill/>
        </p:spPr>
        <p:txBody>
          <a:bodyPr wrap="none" rtlCol="0">
            <a:spAutoFit/>
          </a:bodyPr>
          <a:lstStyle/>
          <a:p>
            <a:r>
              <a:rPr lang="en-GB" sz="1200" dirty="0" smtClean="0"/>
              <a:t>* Excerpt from FPMM, Chapter 9</a:t>
            </a:r>
            <a:endParaRPr lang="en-GB" sz="1200" dirty="0"/>
          </a:p>
        </p:txBody>
      </p:sp>
      <p:sp>
        <p:nvSpPr>
          <p:cNvPr id="7" name="Rounded Rectangle 6"/>
          <p:cNvSpPr/>
          <p:nvPr/>
        </p:nvSpPr>
        <p:spPr>
          <a:xfrm>
            <a:off x="4724400" y="2209800"/>
            <a:ext cx="4114800" cy="3581400"/>
          </a:xfrm>
          <a:prstGeom prst="roundRect">
            <a:avLst/>
          </a:prstGeom>
        </p:spPr>
        <p:style>
          <a:lnRef idx="1">
            <a:schemeClr val="accent2"/>
          </a:lnRef>
          <a:fillRef idx="3">
            <a:schemeClr val="accent2"/>
          </a:fillRef>
          <a:effectRef idx="2">
            <a:schemeClr val="accent2"/>
          </a:effectRef>
          <a:fontRef idx="minor">
            <a:schemeClr val="lt1"/>
          </a:fontRef>
        </p:style>
        <p:txBody>
          <a:bodyPr wrap="square" lIns="274320" tIns="182880" rIns="274320" bIns="182880" anchor="ctr">
            <a:noAutofit/>
          </a:bodyPr>
          <a:lstStyle/>
          <a:p>
            <a:pPr algn="ctr">
              <a:buNone/>
            </a:pPr>
            <a:r>
              <a:rPr lang="en-GB" sz="2400" i="1" dirty="0" smtClean="0">
                <a:solidFill>
                  <a:schemeClr val="bg1"/>
                </a:solidFill>
              </a:rPr>
              <a:t>Synopsys Reuse Methodology (RMM) has become foundation of IP design and reuse.</a:t>
            </a:r>
          </a:p>
          <a:p>
            <a:pPr algn="ctr">
              <a:spcBef>
                <a:spcPts val="600"/>
              </a:spcBef>
              <a:buNone/>
            </a:pPr>
            <a:r>
              <a:rPr lang="en-GB" sz="2400" i="1" dirty="0" smtClean="0">
                <a:solidFill>
                  <a:schemeClr val="bg1"/>
                </a:solidFill>
              </a:rPr>
              <a:t>Design-for-Prototyping aims to do the same for FPGA-based Prototyping</a:t>
            </a:r>
          </a:p>
        </p:txBody>
      </p:sp>
      <p:sp>
        <p:nvSpPr>
          <p:cNvPr id="9" name="Title 2"/>
          <p:cNvSpPr>
            <a:spLocks noGrp="1"/>
          </p:cNvSpPr>
          <p:nvPr>
            <p:ph type="title"/>
          </p:nvPr>
        </p:nvSpPr>
        <p:spPr>
          <a:xfrm>
            <a:off x="457200" y="76200"/>
            <a:ext cx="8686800" cy="1143000"/>
          </a:xfrm>
        </p:spPr>
        <p:txBody>
          <a:bodyPr>
            <a:normAutofit/>
          </a:bodyPr>
          <a:lstStyle/>
          <a:p>
            <a:r>
              <a:rPr lang="en-GB" dirty="0" smtClean="0">
                <a:latin typeface="Calibri" pitchFamily="34" charset="0"/>
                <a:cs typeface="Calibri" pitchFamily="34" charset="0"/>
              </a:rPr>
              <a:t>Design For FPGA Prototyping</a:t>
            </a:r>
            <a:br>
              <a:rPr lang="en-GB" dirty="0" smtClean="0">
                <a:latin typeface="Calibri" pitchFamily="34" charset="0"/>
                <a:cs typeface="Calibri" pitchFamily="34" charset="0"/>
              </a:rPr>
            </a:br>
            <a:r>
              <a:rPr lang="en-GB" dirty="0" smtClean="0">
                <a:solidFill>
                  <a:schemeClr val="accent1">
                    <a:lumMod val="75000"/>
                  </a:schemeClr>
                </a:solidFill>
                <a:latin typeface="Calibri" pitchFamily="34" charset="0"/>
                <a:cs typeface="Calibri" pitchFamily="34" charset="0"/>
              </a:rPr>
              <a:t>Technical Improvements</a:t>
            </a:r>
            <a:endParaRPr lang="en-GB" dirty="0">
              <a:solidFill>
                <a:schemeClr val="accent1">
                  <a:lumMod val="75000"/>
                </a:schemeClr>
              </a:solidFill>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p:nvPr/>
        </p:nvGrpSpPr>
        <p:grpSpPr>
          <a:xfrm>
            <a:off x="152400" y="1524000"/>
            <a:ext cx="5029200" cy="3886200"/>
            <a:chOff x="1447800" y="1143000"/>
            <a:chExt cx="5943600" cy="4283283"/>
          </a:xfrm>
        </p:grpSpPr>
        <p:pic>
          <p:nvPicPr>
            <p:cNvPr id="9" name="Picture 8"/>
            <p:cNvPicPr/>
            <p:nvPr/>
          </p:nvPicPr>
          <p:blipFill>
            <a:blip r:embed="rId3" cstate="print"/>
            <a:srcRect/>
            <a:stretch>
              <a:fillRect/>
            </a:stretch>
          </p:blipFill>
          <p:spPr bwMode="auto">
            <a:xfrm>
              <a:off x="1447800" y="1143000"/>
              <a:ext cx="5943600" cy="4267200"/>
            </a:xfrm>
            <a:prstGeom prst="rect">
              <a:avLst/>
            </a:prstGeom>
            <a:noFill/>
            <a:ln w="9525">
              <a:noFill/>
              <a:miter lim="800000"/>
              <a:headEnd/>
              <a:tailEnd/>
            </a:ln>
          </p:spPr>
        </p:pic>
        <p:sp>
          <p:nvSpPr>
            <p:cNvPr id="10" name="TextBox 9"/>
            <p:cNvSpPr txBox="1"/>
            <p:nvPr/>
          </p:nvSpPr>
          <p:spPr>
            <a:xfrm>
              <a:off x="2971799" y="5105399"/>
              <a:ext cx="2745480" cy="320884"/>
            </a:xfrm>
            <a:prstGeom prst="rect">
              <a:avLst/>
            </a:prstGeom>
            <a:noFill/>
          </p:spPr>
          <p:txBody>
            <a:bodyPr wrap="none" rtlCol="0">
              <a:spAutoFit/>
            </a:bodyPr>
            <a:lstStyle/>
            <a:p>
              <a:r>
                <a:rPr lang="en-GB" sz="1000" dirty="0" smtClean="0"/>
                <a:t>Source: </a:t>
              </a:r>
              <a:r>
                <a:rPr lang="en-GB" sz="1000" dirty="0" err="1" smtClean="0"/>
                <a:t>Freescale</a:t>
              </a:r>
              <a:r>
                <a:rPr lang="en-GB" sz="1000" dirty="0" smtClean="0"/>
                <a:t> Semiconductor</a:t>
              </a:r>
              <a:endParaRPr lang="en-GB" sz="1000" dirty="0"/>
            </a:p>
          </p:txBody>
        </p:sp>
      </p:grpSp>
      <p:sp>
        <p:nvSpPr>
          <p:cNvPr id="14" name="TextBox 13"/>
          <p:cNvSpPr txBox="1"/>
          <p:nvPr/>
        </p:nvSpPr>
        <p:spPr>
          <a:xfrm>
            <a:off x="5105400" y="1124744"/>
            <a:ext cx="4038600" cy="5293757"/>
          </a:xfrm>
          <a:prstGeom prst="rect">
            <a:avLst/>
          </a:prstGeom>
          <a:noFill/>
        </p:spPr>
        <p:txBody>
          <a:bodyPr wrap="square" rtlCol="0">
            <a:spAutoFit/>
          </a:bodyPr>
          <a:lstStyle/>
          <a:p>
            <a:r>
              <a:rPr lang="en-US" dirty="0" smtClean="0">
                <a:latin typeface="Calibri" pitchFamily="34" charset="0"/>
                <a:cs typeface="Calibri" pitchFamily="34" charset="0"/>
              </a:rPr>
              <a:t>Design Project</a:t>
            </a:r>
          </a:p>
          <a:p>
            <a:pPr marL="342900" indent="-228600">
              <a:buFont typeface="Arial" pitchFamily="34" charset="0"/>
              <a:buChar char="•"/>
            </a:pPr>
            <a:r>
              <a:rPr lang="en-US" sz="1400" dirty="0" err="1" smtClean="0">
                <a:latin typeface="Calibri" pitchFamily="34" charset="0"/>
                <a:cs typeface="Calibri" pitchFamily="34" charset="0"/>
              </a:rPr>
              <a:t>Freescale</a:t>
            </a:r>
            <a:r>
              <a:rPr lang="en-US" sz="1400" dirty="0" smtClean="0">
                <a:latin typeface="Calibri" pitchFamily="34" charset="0"/>
                <a:cs typeface="Calibri" pitchFamily="34" charset="0"/>
              </a:rPr>
              <a:t> Semiconductor</a:t>
            </a:r>
          </a:p>
          <a:p>
            <a:pPr marL="342900" indent="-228600">
              <a:buFont typeface="Arial" pitchFamily="34" charset="0"/>
              <a:buChar char="•"/>
            </a:pPr>
            <a:r>
              <a:rPr lang="en-US" sz="1400" dirty="0" smtClean="0">
                <a:latin typeface="Calibri" pitchFamily="34" charset="0"/>
                <a:cs typeface="Calibri" pitchFamily="34" charset="0"/>
              </a:rPr>
              <a:t>Cellular communications chip</a:t>
            </a:r>
          </a:p>
          <a:p>
            <a:pPr marL="342900" indent="-228600">
              <a:buFont typeface="Arial" pitchFamily="34" charset="0"/>
              <a:buChar char="•"/>
            </a:pPr>
            <a:r>
              <a:rPr lang="en-US" sz="1400" dirty="0" smtClean="0">
                <a:latin typeface="Calibri" pitchFamily="34" charset="0"/>
                <a:cs typeface="Calibri" pitchFamily="34" charset="0"/>
              </a:rPr>
              <a:t>RF, ARM</a:t>
            </a:r>
            <a:r>
              <a:rPr lang="en-US" sz="1400" baseline="34000" dirty="0" smtClean="0">
                <a:latin typeface="Calibri" pitchFamily="34" charset="0"/>
                <a:cs typeface="Calibri" pitchFamily="34" charset="0"/>
              </a:rPr>
              <a:t> </a:t>
            </a:r>
            <a:r>
              <a:rPr lang="en-US" sz="1200" baseline="34000" dirty="0" smtClean="0">
                <a:latin typeface="Calibri" pitchFamily="34" charset="0"/>
                <a:cs typeface="Calibri" pitchFamily="34" charset="0"/>
              </a:rPr>
              <a:t>®</a:t>
            </a:r>
            <a:r>
              <a:rPr lang="en-US" sz="1400" dirty="0" smtClean="0">
                <a:latin typeface="Calibri" pitchFamily="34" charset="0"/>
                <a:cs typeface="Calibri" pitchFamily="34" charset="0"/>
              </a:rPr>
              <a:t> CPU, </a:t>
            </a:r>
            <a:r>
              <a:rPr lang="en-US" sz="1400" dirty="0" err="1" smtClean="0">
                <a:latin typeface="Calibri" pitchFamily="34" charset="0"/>
                <a:cs typeface="Calibri" pitchFamily="34" charset="0"/>
              </a:rPr>
              <a:t>StarCore</a:t>
            </a:r>
            <a:r>
              <a:rPr lang="en-US" sz="1200" baseline="34000" dirty="0" smtClean="0">
                <a:latin typeface="Calibri" pitchFamily="34" charset="0"/>
                <a:cs typeface="Calibri" pitchFamily="34" charset="0"/>
              </a:rPr>
              <a:t>® </a:t>
            </a:r>
            <a:r>
              <a:rPr lang="en-US" sz="1400" dirty="0" smtClean="0">
                <a:latin typeface="Calibri" pitchFamily="34" charset="0"/>
                <a:cs typeface="Calibri" pitchFamily="34" charset="0"/>
              </a:rPr>
              <a:t>DSP, Digital logic</a:t>
            </a:r>
          </a:p>
          <a:p>
            <a:pPr marL="342900" indent="-228600">
              <a:buFont typeface="Arial" pitchFamily="34" charset="0"/>
              <a:buChar char="•"/>
            </a:pPr>
            <a:endParaRPr lang="en-US" sz="1400" dirty="0" smtClean="0">
              <a:latin typeface="Calibri" pitchFamily="34" charset="0"/>
              <a:cs typeface="Calibri" pitchFamily="34" charset="0"/>
            </a:endParaRPr>
          </a:p>
          <a:p>
            <a:r>
              <a:rPr lang="en-US" sz="1600" dirty="0" smtClean="0">
                <a:latin typeface="Calibri" pitchFamily="34" charset="0"/>
                <a:cs typeface="Calibri" pitchFamily="34" charset="0"/>
              </a:rPr>
              <a:t>Prototype was used for</a:t>
            </a:r>
          </a:p>
          <a:p>
            <a:pPr marL="342900" indent="-228600">
              <a:buFont typeface="Arial" pitchFamily="34" charset="0"/>
              <a:buChar char="•"/>
            </a:pPr>
            <a:r>
              <a:rPr lang="en-US" sz="1400" dirty="0" smtClean="0">
                <a:latin typeface="Calibri" pitchFamily="34" charset="0"/>
                <a:cs typeface="Calibri" pitchFamily="34" charset="0"/>
              </a:rPr>
              <a:t>3G Protocol testing</a:t>
            </a:r>
          </a:p>
          <a:p>
            <a:pPr marL="342900" indent="-228600">
              <a:buFont typeface="Arial" pitchFamily="34" charset="0"/>
              <a:buChar char="•"/>
            </a:pPr>
            <a:r>
              <a:rPr lang="en-US" sz="1400" dirty="0" smtClean="0">
                <a:latin typeface="Calibri" pitchFamily="34" charset="0"/>
                <a:cs typeface="Calibri" pitchFamily="34" charset="0"/>
              </a:rPr>
              <a:t>System integration testing</a:t>
            </a:r>
          </a:p>
          <a:p>
            <a:pPr marL="342900" indent="-228600">
              <a:buFont typeface="Arial" pitchFamily="34" charset="0"/>
              <a:buChar char="•"/>
            </a:pPr>
            <a:r>
              <a:rPr lang="en-US" sz="1400" dirty="0" smtClean="0">
                <a:latin typeface="Calibri" pitchFamily="34" charset="0"/>
                <a:cs typeface="Calibri" pitchFamily="34" charset="0"/>
              </a:rPr>
              <a:t>Driver development</a:t>
            </a:r>
          </a:p>
          <a:p>
            <a:pPr marL="342900" indent="-228600">
              <a:buFont typeface="Arial" pitchFamily="34" charset="0"/>
              <a:buChar char="•"/>
            </a:pPr>
            <a:r>
              <a:rPr lang="en-US" sz="1400" dirty="0" smtClean="0">
                <a:latin typeface="Calibri" pitchFamily="34" charset="0"/>
                <a:cs typeface="Calibri" pitchFamily="34" charset="0"/>
              </a:rPr>
              <a:t>Early application software porting</a:t>
            </a:r>
          </a:p>
          <a:p>
            <a:pPr marL="342900" indent="-228600">
              <a:buFont typeface="Arial" pitchFamily="34" charset="0"/>
              <a:buChar char="•"/>
            </a:pPr>
            <a:endParaRPr lang="en-US" sz="1400" dirty="0" smtClean="0">
              <a:latin typeface="Calibri" pitchFamily="34" charset="0"/>
              <a:cs typeface="Calibri" pitchFamily="34" charset="0"/>
            </a:endParaRPr>
          </a:p>
          <a:p>
            <a:pPr marL="342900" indent="-228600"/>
            <a:r>
              <a:rPr lang="en-US" sz="1600" dirty="0" smtClean="0">
                <a:latin typeface="Calibri" pitchFamily="34" charset="0"/>
                <a:cs typeface="Calibri" pitchFamily="34" charset="0"/>
              </a:rPr>
              <a:t>Challenges</a:t>
            </a:r>
          </a:p>
          <a:p>
            <a:pPr marL="342900" indent="-228600">
              <a:buFont typeface="Arial" pitchFamily="34" charset="0"/>
              <a:buChar char="•"/>
            </a:pPr>
            <a:r>
              <a:rPr lang="en-US" sz="1400" dirty="0" smtClean="0">
                <a:latin typeface="Calibri" pitchFamily="34" charset="0"/>
                <a:cs typeface="Calibri" pitchFamily="34" charset="0"/>
              </a:rPr>
              <a:t>Short Product life-cycles</a:t>
            </a:r>
          </a:p>
          <a:p>
            <a:pPr marL="342900" indent="-228600">
              <a:buFont typeface="Arial" pitchFamily="34" charset="0"/>
              <a:buChar char="•"/>
            </a:pPr>
            <a:r>
              <a:rPr lang="en-US" sz="1400" dirty="0" smtClean="0">
                <a:solidFill>
                  <a:srgbClr val="FF0000"/>
                </a:solidFill>
                <a:latin typeface="Calibri" pitchFamily="34" charset="0"/>
                <a:cs typeface="Calibri" pitchFamily="34" charset="0"/>
              </a:rPr>
              <a:t>Long test runtimes (weeks on an emulator)</a:t>
            </a:r>
          </a:p>
          <a:p>
            <a:pPr marL="342900" indent="-228600">
              <a:buFont typeface="Arial" pitchFamily="34" charset="0"/>
              <a:buChar char="•"/>
            </a:pPr>
            <a:endParaRPr lang="en-US" sz="1400" dirty="0" smtClean="0">
              <a:latin typeface="Calibri" pitchFamily="34" charset="0"/>
              <a:cs typeface="Calibri" pitchFamily="34" charset="0"/>
            </a:endParaRPr>
          </a:p>
          <a:p>
            <a:pPr marL="342900" indent="-228600"/>
            <a:r>
              <a:rPr lang="en-US" sz="1600" dirty="0" smtClean="0">
                <a:latin typeface="Calibri" pitchFamily="34" charset="0"/>
                <a:cs typeface="Calibri" pitchFamily="34" charset="0"/>
              </a:rPr>
              <a:t>Techniques used</a:t>
            </a:r>
          </a:p>
          <a:p>
            <a:pPr marL="342900" indent="-228600">
              <a:buFont typeface="Arial" pitchFamily="34" charset="0"/>
              <a:buChar char="•"/>
            </a:pPr>
            <a:r>
              <a:rPr lang="en-US" sz="1400" dirty="0" smtClean="0">
                <a:latin typeface="Calibri" pitchFamily="34" charset="0"/>
                <a:cs typeface="Calibri" pitchFamily="34" charset="0"/>
              </a:rPr>
              <a:t>Used techniques described in FPMM</a:t>
            </a:r>
          </a:p>
          <a:p>
            <a:pPr marL="342900" indent="-228600">
              <a:buFont typeface="Arial" pitchFamily="34" charset="0"/>
              <a:buChar char="•"/>
            </a:pPr>
            <a:r>
              <a:rPr lang="en-US" sz="1400" dirty="0" smtClean="0">
                <a:latin typeface="Calibri" pitchFamily="34" charset="0"/>
                <a:cs typeface="Calibri" pitchFamily="34" charset="0"/>
              </a:rPr>
              <a:t>Partitioned by Certify onto HAPS-54 board</a:t>
            </a:r>
          </a:p>
          <a:p>
            <a:pPr marL="342900" indent="-228600">
              <a:buFont typeface="Arial" pitchFamily="34" charset="0"/>
              <a:buChar char="•"/>
            </a:pPr>
            <a:r>
              <a:rPr lang="en-US" sz="1400" dirty="0" smtClean="0">
                <a:latin typeface="Calibri" pitchFamily="34" charset="0"/>
                <a:cs typeface="Calibri" pitchFamily="34" charset="0"/>
              </a:rPr>
              <a:t>Four Xilinx Virtex-5 devices</a:t>
            </a:r>
          </a:p>
          <a:p>
            <a:pPr marL="342900" indent="-228600">
              <a:buFont typeface="Arial" pitchFamily="34" charset="0"/>
              <a:buChar char="•"/>
            </a:pPr>
            <a:endParaRPr lang="en-US" sz="1400" dirty="0" smtClean="0">
              <a:latin typeface="Calibri" pitchFamily="34" charset="0"/>
              <a:cs typeface="Calibri" pitchFamily="34" charset="0"/>
            </a:endParaRPr>
          </a:p>
          <a:p>
            <a:pPr marL="342900" indent="-228600"/>
            <a:r>
              <a:rPr lang="en-US" sz="1600" dirty="0" smtClean="0">
                <a:latin typeface="Calibri" pitchFamily="34" charset="0"/>
                <a:cs typeface="Calibri" pitchFamily="34" charset="0"/>
              </a:rPr>
              <a:t>Results</a:t>
            </a:r>
          </a:p>
          <a:p>
            <a:pPr marL="342900" indent="-228600">
              <a:buFont typeface="Arial" pitchFamily="34" charset="0"/>
              <a:buChar char="•"/>
            </a:pPr>
            <a:r>
              <a:rPr lang="en-US" sz="1400" dirty="0" smtClean="0">
                <a:latin typeface="Calibri" pitchFamily="34" charset="0"/>
                <a:cs typeface="Calibri" pitchFamily="34" charset="0"/>
              </a:rPr>
              <a:t>Protocol tests </a:t>
            </a:r>
            <a:r>
              <a:rPr lang="en-US" sz="1400" dirty="0" smtClean="0">
                <a:solidFill>
                  <a:srgbClr val="00B050"/>
                </a:solidFill>
                <a:latin typeface="Calibri" pitchFamily="34" charset="0"/>
                <a:cs typeface="Calibri" pitchFamily="34" charset="0"/>
              </a:rPr>
              <a:t>runtime reduced to 1 day</a:t>
            </a:r>
          </a:p>
          <a:p>
            <a:endParaRPr lang="en-US" dirty="0"/>
          </a:p>
        </p:txBody>
      </p:sp>
      <p:sp>
        <p:nvSpPr>
          <p:cNvPr id="7" name="Title 2"/>
          <p:cNvSpPr txBox="1">
            <a:spLocks/>
          </p:cNvSpPr>
          <p:nvPr/>
        </p:nvSpPr>
        <p:spPr>
          <a:xfrm>
            <a:off x="179512" y="0"/>
            <a:ext cx="86868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3400" b="1" i="0" u="none" strike="noStrike" kern="1200" cap="none" spc="0" normalizeH="0" baseline="0" noProof="0" dirty="0" smtClean="0">
                <a:ln>
                  <a:noFill/>
                </a:ln>
                <a:solidFill>
                  <a:schemeClr val="tx2"/>
                </a:solidFill>
                <a:effectLst/>
                <a:uLnTx/>
                <a:uFillTx/>
                <a:latin typeface="Calibri" pitchFamily="34" charset="0"/>
                <a:ea typeface="+mj-ea"/>
                <a:cs typeface="Calibri" pitchFamily="34" charset="0"/>
              </a:rPr>
              <a:t>Design-for-Prototyping example</a:t>
            </a:r>
            <a:endParaRPr kumimoji="0" lang="en-GB" sz="3400" b="1" i="0" u="none" strike="noStrike" kern="1200" cap="none" spc="0" normalizeH="0" baseline="0" noProof="0" dirty="0">
              <a:ln>
                <a:noFill/>
              </a:ln>
              <a:solidFill>
                <a:schemeClr val="accent1">
                  <a:lumMod val="75000"/>
                </a:schemeClr>
              </a:solidFill>
              <a:effectLst/>
              <a:uLnTx/>
              <a:uFillTx/>
              <a:latin typeface="Calibri" pitchFamily="34" charset="0"/>
              <a:ea typeface="+mj-ea"/>
              <a:cs typeface="Calibri"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p:nvPr/>
        </p:nvGrpSpPr>
        <p:grpSpPr>
          <a:xfrm>
            <a:off x="152400" y="1524000"/>
            <a:ext cx="3612636" cy="3886200"/>
            <a:chOff x="1447800" y="1143000"/>
            <a:chExt cx="4269479" cy="4283283"/>
          </a:xfrm>
        </p:grpSpPr>
        <p:pic>
          <p:nvPicPr>
            <p:cNvPr id="9" name="Picture 8"/>
            <p:cNvPicPr/>
            <p:nvPr/>
          </p:nvPicPr>
          <p:blipFill>
            <a:blip r:embed="rId2" cstate="print"/>
            <a:srcRect r="28788"/>
            <a:stretch>
              <a:fillRect/>
            </a:stretch>
          </p:blipFill>
          <p:spPr bwMode="auto">
            <a:xfrm>
              <a:off x="1447800" y="1143000"/>
              <a:ext cx="4232564" cy="4267200"/>
            </a:xfrm>
            <a:prstGeom prst="rect">
              <a:avLst/>
            </a:prstGeom>
            <a:noFill/>
            <a:ln w="9525">
              <a:noFill/>
              <a:miter lim="800000"/>
              <a:headEnd/>
              <a:tailEnd/>
            </a:ln>
          </p:spPr>
        </p:pic>
        <p:sp>
          <p:nvSpPr>
            <p:cNvPr id="10" name="TextBox 9"/>
            <p:cNvSpPr txBox="1"/>
            <p:nvPr/>
          </p:nvSpPr>
          <p:spPr>
            <a:xfrm>
              <a:off x="2971799" y="5105399"/>
              <a:ext cx="2745480" cy="320884"/>
            </a:xfrm>
            <a:prstGeom prst="rect">
              <a:avLst/>
            </a:prstGeom>
            <a:noFill/>
          </p:spPr>
          <p:txBody>
            <a:bodyPr wrap="none" rtlCol="0">
              <a:spAutoFit/>
            </a:bodyPr>
            <a:lstStyle/>
            <a:p>
              <a:r>
                <a:rPr lang="en-GB" sz="1000" dirty="0" smtClean="0"/>
                <a:t>Source: </a:t>
              </a:r>
              <a:r>
                <a:rPr lang="en-GB" sz="1000" dirty="0" err="1" smtClean="0"/>
                <a:t>Freescale</a:t>
              </a:r>
              <a:r>
                <a:rPr lang="en-GB" sz="1000" dirty="0" smtClean="0"/>
                <a:t> Semiconductor</a:t>
              </a:r>
              <a:endParaRPr lang="en-GB" sz="1000" dirty="0"/>
            </a:p>
          </p:txBody>
        </p:sp>
      </p:grpSp>
      <p:sp>
        <p:nvSpPr>
          <p:cNvPr id="8" name="TextBox 7"/>
          <p:cNvSpPr txBox="1"/>
          <p:nvPr/>
        </p:nvSpPr>
        <p:spPr>
          <a:xfrm>
            <a:off x="4211960" y="1412776"/>
            <a:ext cx="4648200" cy="5078313"/>
          </a:xfrm>
          <a:prstGeom prst="rect">
            <a:avLst/>
          </a:prstGeom>
          <a:noFill/>
        </p:spPr>
        <p:txBody>
          <a:bodyPr wrap="square" rtlCol="0">
            <a:spAutoFit/>
          </a:bodyPr>
          <a:lstStyle/>
          <a:p>
            <a:pPr marL="228600" indent="-228600">
              <a:buFont typeface="Arial" pitchFamily="34" charset="0"/>
              <a:buChar char="•"/>
            </a:pPr>
            <a:r>
              <a:rPr lang="en-US" dirty="0" smtClean="0">
                <a:latin typeface="Calibri" pitchFamily="34" charset="0"/>
                <a:cs typeface="Calibri" pitchFamily="34" charset="0"/>
              </a:rPr>
              <a:t>Completed protocol testing</a:t>
            </a:r>
          </a:p>
          <a:p>
            <a:pPr marL="228600" indent="-228600">
              <a:buFont typeface="Arial" pitchFamily="34" charset="0"/>
              <a:buChar char="•"/>
            </a:pPr>
            <a:r>
              <a:rPr lang="en-US" dirty="0" smtClean="0">
                <a:latin typeface="Calibri" pitchFamily="34" charset="0"/>
                <a:cs typeface="Calibri" pitchFamily="34" charset="0"/>
              </a:rPr>
              <a:t>Accelerated project schedule</a:t>
            </a:r>
          </a:p>
          <a:p>
            <a:pPr marL="228600" indent="-228600">
              <a:buFont typeface="Arial" pitchFamily="34" charset="0"/>
              <a:buChar char="•"/>
            </a:pPr>
            <a:r>
              <a:rPr lang="en-US" dirty="0" smtClean="0">
                <a:latin typeface="Calibri" pitchFamily="34" charset="0"/>
                <a:cs typeface="Calibri" pitchFamily="34" charset="0"/>
              </a:rPr>
              <a:t>Got HW, SW and systems engineers working together earlier</a:t>
            </a:r>
          </a:p>
          <a:p>
            <a:endParaRPr lang="en-US" dirty="0" smtClean="0">
              <a:latin typeface="Calibri" pitchFamily="34" charset="0"/>
              <a:cs typeface="Calibri" pitchFamily="34" charset="0"/>
            </a:endParaRPr>
          </a:p>
          <a:p>
            <a:pPr algn="ctr"/>
            <a:r>
              <a:rPr lang="en-US" sz="1600" i="1" dirty="0" smtClean="0">
                <a:latin typeface="Calibri" pitchFamily="34" charset="0"/>
                <a:cs typeface="Calibri" pitchFamily="34" charset="0"/>
              </a:rPr>
              <a:t>“the prototype proved its worth many times over”</a:t>
            </a:r>
          </a:p>
          <a:p>
            <a:endParaRPr lang="en-US" sz="1600" i="1" dirty="0" smtClean="0">
              <a:latin typeface="Calibri" pitchFamily="34" charset="0"/>
              <a:cs typeface="Calibri" pitchFamily="34" charset="0"/>
            </a:endParaRPr>
          </a:p>
          <a:p>
            <a:pPr algn="ctr"/>
            <a:r>
              <a:rPr lang="en-US" sz="1600" i="1" dirty="0" smtClean="0">
                <a:latin typeface="Calibri" pitchFamily="34" charset="0"/>
                <a:cs typeface="Calibri" pitchFamily="34" charset="0"/>
              </a:rPr>
              <a:t>“most important was the immeasurable human benefit of getting engineers involved earlier in the project schedule, and having all teams from design to software to validation to applications very familiar with the product six months before silicon even arrived”</a:t>
            </a:r>
          </a:p>
          <a:p>
            <a:pPr algn="ctr"/>
            <a:endParaRPr lang="en-US" sz="1600" i="1" dirty="0" smtClean="0">
              <a:latin typeface="Calibri" pitchFamily="34" charset="0"/>
              <a:cs typeface="Calibri" pitchFamily="34" charset="0"/>
            </a:endParaRPr>
          </a:p>
          <a:p>
            <a:pPr algn="r"/>
            <a:r>
              <a:rPr lang="en-US" dirty="0" smtClean="0">
                <a:latin typeface="Calibri" pitchFamily="34" charset="0"/>
                <a:cs typeface="Calibri" pitchFamily="34" charset="0"/>
              </a:rPr>
              <a:t>- Scott Constable</a:t>
            </a:r>
          </a:p>
          <a:p>
            <a:pPr algn="r"/>
            <a:r>
              <a:rPr lang="en-US" dirty="0" smtClean="0">
                <a:latin typeface="Calibri" pitchFamily="34" charset="0"/>
                <a:cs typeface="Calibri" pitchFamily="34" charset="0"/>
              </a:rPr>
              <a:t>Freescale Semiconductor Corp.</a:t>
            </a:r>
          </a:p>
          <a:p>
            <a:pPr algn="r"/>
            <a:r>
              <a:rPr lang="en-US" dirty="0" smtClean="0">
                <a:latin typeface="Calibri" pitchFamily="34" charset="0"/>
                <a:cs typeface="Calibri" pitchFamily="34" charset="0"/>
              </a:rPr>
              <a:t>Austin, TX </a:t>
            </a:r>
            <a:endParaRPr lang="en-GB" dirty="0" smtClean="0">
              <a:latin typeface="Calibri" pitchFamily="34" charset="0"/>
              <a:cs typeface="Calibri" pitchFamily="34" charset="0"/>
            </a:endParaRPr>
          </a:p>
          <a:p>
            <a:endParaRPr lang="en-GB" dirty="0" smtClean="0">
              <a:latin typeface="Calibri" pitchFamily="34" charset="0"/>
              <a:cs typeface="Calibri" pitchFamily="34" charset="0"/>
            </a:endParaRPr>
          </a:p>
          <a:p>
            <a:endParaRPr lang="en-US" dirty="0">
              <a:latin typeface="Calibri" pitchFamily="34" charset="0"/>
              <a:cs typeface="Calibri" pitchFamily="34" charset="0"/>
            </a:endParaRPr>
          </a:p>
        </p:txBody>
      </p:sp>
      <p:sp>
        <p:nvSpPr>
          <p:cNvPr id="11" name="Title 2"/>
          <p:cNvSpPr txBox="1">
            <a:spLocks/>
          </p:cNvSpPr>
          <p:nvPr/>
        </p:nvSpPr>
        <p:spPr>
          <a:xfrm>
            <a:off x="179512" y="0"/>
            <a:ext cx="86868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3400" b="1" i="0" u="none" strike="noStrike" kern="1200" cap="none" spc="0" normalizeH="0" baseline="0" noProof="0" dirty="0" smtClean="0">
                <a:ln>
                  <a:noFill/>
                </a:ln>
                <a:solidFill>
                  <a:schemeClr val="tx2"/>
                </a:solidFill>
                <a:effectLst/>
                <a:uLnTx/>
                <a:uFillTx/>
                <a:latin typeface="Calibri" pitchFamily="34" charset="0"/>
                <a:ea typeface="+mj-ea"/>
                <a:cs typeface="Calibri" pitchFamily="34" charset="0"/>
              </a:rPr>
              <a:t>Design-for-Prototyping example</a:t>
            </a:r>
            <a:endParaRPr kumimoji="0" lang="en-GB" sz="3400" b="1" i="0" u="none" strike="noStrike" kern="1200" cap="none" spc="0" normalizeH="0" baseline="0" noProof="0" dirty="0">
              <a:ln>
                <a:noFill/>
              </a:ln>
              <a:solidFill>
                <a:schemeClr val="accent1">
                  <a:lumMod val="75000"/>
                </a:schemeClr>
              </a:solidFill>
              <a:effectLst/>
              <a:uLnTx/>
              <a:uFillTx/>
              <a:latin typeface="Calibri" pitchFamily="34" charset="0"/>
              <a:ea typeface="+mj-ea"/>
              <a:cs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447800"/>
          <a:ext cx="8229600" cy="445008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noProof="0" dirty="0" smtClean="0"/>
                        <a:t>Project Aim</a:t>
                      </a:r>
                      <a:endParaRPr lang="en-US" noProof="0" dirty="0"/>
                    </a:p>
                  </a:txBody>
                  <a:tcPr>
                    <a:lnB w="38100" cmpd="sng">
                      <a:noFill/>
                    </a:lnB>
                  </a:tcPr>
                </a:tc>
                <a:tc>
                  <a:txBody>
                    <a:bodyPr/>
                    <a:lstStyle/>
                    <a:p>
                      <a:r>
                        <a:rPr lang="en-US" noProof="0" smtClean="0"/>
                        <a:t>Why Prototype</a:t>
                      </a:r>
                      <a:endParaRPr lang="en-US" noProof="0"/>
                    </a:p>
                  </a:txBody>
                  <a:tcPr>
                    <a:lnB w="38100" cmpd="sng">
                      <a:noFill/>
                    </a:lnB>
                  </a:tcPr>
                </a:tc>
              </a:tr>
              <a:tr h="370840">
                <a:tc>
                  <a:txBody>
                    <a:bodyPr/>
                    <a:lstStyle/>
                    <a:p>
                      <a:r>
                        <a:rPr lang="en-US" noProof="0" dirty="0" smtClean="0"/>
                        <a:t>Test </a:t>
                      </a:r>
                      <a:r>
                        <a:rPr lang="en-US" noProof="0" dirty="0" smtClean="0"/>
                        <a:t>real-time </a:t>
                      </a:r>
                      <a:r>
                        <a:rPr lang="en-US" noProof="0" dirty="0" smtClean="0"/>
                        <a:t>dataflow</a:t>
                      </a:r>
                      <a:endParaRPr lang="en-US" noProof="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rowSpan="3">
                  <a:txBody>
                    <a:bodyPr/>
                    <a:lstStyle/>
                    <a:p>
                      <a:r>
                        <a:rPr lang="en-US" noProof="0" smtClean="0"/>
                        <a:t>High performance and accuracy</a:t>
                      </a:r>
                      <a:endParaRPr lang="en-US" noProof="0"/>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en-US" noProof="0" smtClean="0"/>
                        <a:t>Early hardware-software</a:t>
                      </a:r>
                      <a:r>
                        <a:rPr lang="en-US" baseline="0" noProof="0" smtClean="0"/>
                        <a:t> integration</a:t>
                      </a:r>
                      <a:endParaRPr lang="en-US" noProof="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vMerge="1">
                  <a:txBody>
                    <a:bodyPr/>
                    <a:lstStyle/>
                    <a:p>
                      <a:endParaRPr lang="en-US" dirty="0"/>
                    </a:p>
                  </a:txBody>
                  <a:tcPr/>
                </a:tc>
              </a:tr>
              <a:tr h="370840">
                <a:tc>
                  <a:txBody>
                    <a:bodyPr/>
                    <a:lstStyle/>
                    <a:p>
                      <a:r>
                        <a:rPr lang="en-US" noProof="0" smtClean="0"/>
                        <a:t>Early software validation</a:t>
                      </a:r>
                      <a:endParaRPr lang="en-US" noProof="0"/>
                    </a:p>
                  </a:txBody>
                  <a:tcPr>
                    <a:lnR w="12700" cmpd="sng">
                      <a:noFill/>
                    </a:lnR>
                    <a:lnT w="12700" cmpd="sng">
                      <a:noFill/>
                    </a:lnT>
                    <a:lnB w="12700" cap="flat" cmpd="sng" algn="ctr">
                      <a:solidFill>
                        <a:schemeClr val="tx1"/>
                      </a:solidFill>
                      <a:prstDash val="solid"/>
                      <a:round/>
                      <a:headEnd type="none" w="med" len="med"/>
                      <a:tailEnd type="none" w="med" len="med"/>
                    </a:lnB>
                  </a:tcPr>
                </a:tc>
                <a:tc vMerge="1">
                  <a:txBody>
                    <a:bodyPr/>
                    <a:lstStyle/>
                    <a:p>
                      <a:endParaRPr lang="en-US" dirty="0"/>
                    </a:p>
                  </a:txBody>
                  <a:tcPr/>
                </a:tc>
              </a:tr>
              <a:tr h="370840">
                <a:tc>
                  <a:txBody>
                    <a:bodyPr/>
                    <a:lstStyle/>
                    <a:p>
                      <a:r>
                        <a:rPr lang="en-US" noProof="0" smtClean="0"/>
                        <a:t>Test</a:t>
                      </a:r>
                      <a:r>
                        <a:rPr lang="en-US" baseline="0" noProof="0" smtClean="0"/>
                        <a:t> real-world data effects</a:t>
                      </a:r>
                      <a:endParaRPr lang="en-US" noProof="0"/>
                    </a:p>
                  </a:txBody>
                  <a:tcPr>
                    <a:lnT w="12700" cap="flat" cmpd="sng" algn="ctr">
                      <a:solidFill>
                        <a:schemeClr val="tx1"/>
                      </a:solidFill>
                      <a:prstDash val="solid"/>
                      <a:round/>
                      <a:headEnd type="none" w="med" len="med"/>
                      <a:tailEnd type="none" w="med" len="med"/>
                    </a:lnT>
                  </a:tcPr>
                </a:tc>
                <a:tc rowSpan="3">
                  <a:txBody>
                    <a:bodyPr/>
                    <a:lstStyle/>
                    <a:p>
                      <a:r>
                        <a:rPr lang="en-US" noProof="0" smtClean="0"/>
                        <a:t>Interfacing with the real world</a:t>
                      </a:r>
                      <a:endParaRPr lang="en-US" noProof="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noProof="0" smtClean="0"/>
                        <a:t>Test real-time human interface</a:t>
                      </a:r>
                      <a:endParaRPr lang="en-US" noProof="0"/>
                    </a:p>
                  </a:txBody>
                  <a:tcPr/>
                </a:tc>
                <a:tc vMerge="1">
                  <a:txBody>
                    <a:bodyPr/>
                    <a:lstStyle/>
                    <a:p>
                      <a:endParaRPr lang="en-US" dirty="0"/>
                    </a:p>
                  </a:txBody>
                  <a:tcPr/>
                </a:tc>
              </a:tr>
              <a:tr h="370840">
                <a:tc>
                  <a:txBody>
                    <a:bodyPr/>
                    <a:lstStyle/>
                    <a:p>
                      <a:r>
                        <a:rPr lang="en-US" noProof="0" smtClean="0"/>
                        <a:t>Debug rare data</a:t>
                      </a:r>
                      <a:r>
                        <a:rPr lang="en-US" baseline="0" noProof="0" smtClean="0"/>
                        <a:t> dependencies</a:t>
                      </a:r>
                      <a:endParaRPr lang="en-US" noProof="0"/>
                    </a:p>
                  </a:txBody>
                  <a:tcPr>
                    <a:lnB w="12700" cap="flat" cmpd="sng" algn="ctr">
                      <a:solidFill>
                        <a:schemeClr val="tx1"/>
                      </a:solidFill>
                      <a:prstDash val="solid"/>
                      <a:round/>
                      <a:headEnd type="none" w="med" len="med"/>
                      <a:tailEnd type="none" w="med" len="med"/>
                    </a:lnB>
                  </a:tcPr>
                </a:tc>
                <a:tc vMerge="1">
                  <a:txBody>
                    <a:bodyPr/>
                    <a:lstStyle/>
                    <a:p>
                      <a:endParaRPr lang="en-US" dirty="0"/>
                    </a:p>
                  </a:txBody>
                  <a:tcPr/>
                </a:tc>
              </a:tr>
              <a:tr h="370840">
                <a:tc>
                  <a:txBody>
                    <a:bodyPr/>
                    <a:lstStyle/>
                    <a:p>
                      <a:r>
                        <a:rPr lang="en-US" noProof="0" smtClean="0"/>
                        <a:t>Feasibility (proof of concept)</a:t>
                      </a:r>
                      <a:endParaRPr lang="en-US" noProof="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a:txBody>
                    <a:bodyPr/>
                    <a:lstStyle/>
                    <a:p>
                      <a:r>
                        <a:rPr lang="en-US" noProof="0" smtClean="0"/>
                        <a:t>In-lab</a:t>
                      </a:r>
                      <a:r>
                        <a:rPr lang="en-US" baseline="0" noProof="0" smtClean="0"/>
                        <a:t> usage</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en-US" noProof="0" smtClean="0"/>
                        <a:t>Testing algorithms</a:t>
                      </a:r>
                      <a:endParaRPr lang="en-US" noProof="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L" baseline="0" dirty="0" smtClean="0"/>
                    </a:p>
                  </a:txBody>
                  <a:tcPr>
                    <a:lnT w="12700" cap="flat" cmpd="sng" algn="ctr">
                      <a:noFill/>
                      <a:prstDash val="solid"/>
                      <a:round/>
                      <a:headEnd type="none" w="med" len="med"/>
                      <a:tailEnd type="none" w="med" len="med"/>
                    </a:lnT>
                    <a:lnB w="12700" cmpd="sng">
                      <a:noFill/>
                    </a:lnB>
                  </a:tcPr>
                </a:tc>
              </a:tr>
              <a:tr h="370840">
                <a:tc>
                  <a:txBody>
                    <a:bodyPr/>
                    <a:lstStyle/>
                    <a:p>
                      <a:r>
                        <a:rPr lang="en-US" noProof="0" smtClean="0"/>
                        <a:t>Public exhibitions</a:t>
                      </a:r>
                      <a:endParaRPr lang="en-US" noProof="0"/>
                    </a:p>
                  </a:txBody>
                  <a:tcPr>
                    <a:lnT w="12700" cap="flat" cmpd="sng" algn="ctr">
                      <a:solidFill>
                        <a:schemeClr val="tx1"/>
                      </a:solidFill>
                      <a:prstDash val="solid"/>
                      <a:round/>
                      <a:headEnd type="none" w="med" len="med"/>
                      <a:tailEnd type="none" w="med" len="med"/>
                    </a:lnT>
                    <a:lnB w="12700" cmpd="sng">
                      <a:noFill/>
                    </a:lnB>
                  </a:tcPr>
                </a:tc>
                <a:tc rowSpan="2">
                  <a:txBody>
                    <a:bodyPr/>
                    <a:lstStyle/>
                    <a:p>
                      <a:r>
                        <a:rPr lang="en-US" baseline="0" noProof="0" smtClean="0"/>
                        <a:t>Out-of-lab demostration</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noProof="0" smtClean="0"/>
                        <a:t>Encourage invesors</a:t>
                      </a:r>
                      <a:endParaRPr lang="en-US" noProof="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s-CL" baseline="0" dirty="0" smtClean="0"/>
                    </a:p>
                  </a:txBody>
                  <a:tcPr>
                    <a:lnT w="12700" cap="flat" cmpd="sng" algn="ctr">
                      <a:noFill/>
                      <a:prstDash val="solid"/>
                      <a:round/>
                      <a:headEnd type="none" w="med" len="med"/>
                      <a:tailEnd type="none" w="med" len="med"/>
                    </a:lnT>
                    <a:lnB w="12700" cmpd="sng">
                      <a:noFill/>
                    </a:lnB>
                  </a:tcPr>
                </a:tc>
              </a:tr>
              <a:tr h="370840">
                <a:tc>
                  <a:txBody>
                    <a:bodyPr/>
                    <a:lstStyle/>
                    <a:p>
                      <a:r>
                        <a:rPr lang="en-US" noProof="0" smtClean="0"/>
                        <a:t>Extended RTL test and debug</a:t>
                      </a:r>
                      <a:endParaRPr lang="en-US" noProof="0"/>
                    </a:p>
                  </a:txBody>
                  <a:tcPr>
                    <a:lnT w="12700" cap="flat" cmpd="sng" algn="ctr">
                      <a:solidFill>
                        <a:schemeClr val="tx1"/>
                      </a:solidFill>
                      <a:prstDash val="solid"/>
                      <a:round/>
                      <a:headEnd type="none" w="med" len="med"/>
                      <a:tailEnd type="none" w="med" len="med"/>
                    </a:lnT>
                  </a:tcPr>
                </a:tc>
                <a:tc>
                  <a:txBody>
                    <a:bodyPr/>
                    <a:lstStyle/>
                    <a:p>
                      <a:r>
                        <a:rPr lang="en-US" baseline="0" noProof="0" dirty="0" smtClean="0"/>
                        <a:t>Other aims</a:t>
                      </a:r>
                    </a:p>
                  </a:txBody>
                  <a:tcPr>
                    <a:lnT w="12700" cap="flat" cmpd="sng" algn="ctr">
                      <a:solidFill>
                        <a:schemeClr val="tx1"/>
                      </a:solidFill>
                      <a:prstDash val="solid"/>
                      <a:round/>
                      <a:headEnd type="none" w="med" len="med"/>
                      <a:tailEnd type="none" w="med" len="med"/>
                    </a:lnT>
                  </a:tcPr>
                </a:tc>
              </a:tr>
            </a:tbl>
          </a:graphicData>
        </a:graphic>
      </p:graphicFrame>
      <p:sp>
        <p:nvSpPr>
          <p:cNvPr id="3" name="Title 2"/>
          <p:cNvSpPr>
            <a:spLocks noGrp="1"/>
          </p:cNvSpPr>
          <p:nvPr>
            <p:ph type="title"/>
          </p:nvPr>
        </p:nvSpPr>
        <p:spPr/>
        <p:txBody>
          <a:bodyPr/>
          <a:lstStyle/>
          <a:p>
            <a:r>
              <a:rPr lang="en-US" smtClean="0"/>
              <a:t>Why Prototype</a:t>
            </a:r>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5400000" flipH="1" flipV="1">
            <a:off x="5593187" y="2662684"/>
            <a:ext cx="2286000" cy="0"/>
          </a:xfrm>
          <a:prstGeom prst="line">
            <a:avLst/>
          </a:prstGeom>
          <a:ln w="381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ormAutofit/>
          </a:bodyPr>
          <a:lstStyle/>
          <a:p>
            <a:r>
              <a:rPr lang="en-GB" sz="3200" dirty="0" smtClean="0"/>
              <a:t>The Effect of Design-for-Prototyping</a:t>
            </a:r>
            <a:endParaRPr lang="en-GB" sz="3200" dirty="0"/>
          </a:p>
        </p:txBody>
      </p:sp>
      <p:cxnSp>
        <p:nvCxnSpPr>
          <p:cNvPr id="4" name="Straight Connector 3"/>
          <p:cNvCxnSpPr/>
          <p:nvPr/>
        </p:nvCxnSpPr>
        <p:spPr>
          <a:xfrm rot="5400000">
            <a:off x="-353870" y="2899695"/>
            <a:ext cx="3516742" cy="3352"/>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cxnSp>
        <p:nvCxnSpPr>
          <p:cNvPr id="5" name="Straight Connector 4"/>
          <p:cNvCxnSpPr/>
          <p:nvPr/>
        </p:nvCxnSpPr>
        <p:spPr>
          <a:xfrm rot="10800000">
            <a:off x="1402824" y="4659743"/>
            <a:ext cx="6680399" cy="3"/>
          </a:xfrm>
          <a:prstGeom prst="line">
            <a:avLst/>
          </a:prstGeom>
          <a:ln>
            <a:solidFill>
              <a:schemeClr val="bg1">
                <a:lumMod val="85000"/>
              </a:schemeClr>
            </a:solidFill>
            <a:headEnd type="triangle" w="med" len="med"/>
            <a:tailEnd type="none" w="med" len="med"/>
          </a:ln>
        </p:spPr>
        <p:style>
          <a:lnRef idx="2">
            <a:schemeClr val="dk1"/>
          </a:lnRef>
          <a:fillRef idx="0">
            <a:schemeClr val="dk1"/>
          </a:fillRef>
          <a:effectRef idx="1">
            <a:schemeClr val="dk1"/>
          </a:effectRef>
          <a:fontRef idx="minor">
            <a:schemeClr val="tx1"/>
          </a:fontRef>
        </p:style>
      </p:cxnSp>
      <p:sp>
        <p:nvSpPr>
          <p:cNvPr id="6" name="TextBox 5"/>
          <p:cNvSpPr txBox="1"/>
          <p:nvPr/>
        </p:nvSpPr>
        <p:spPr>
          <a:xfrm>
            <a:off x="8001000" y="4495800"/>
            <a:ext cx="689035" cy="369332"/>
          </a:xfrm>
          <a:prstGeom prst="rect">
            <a:avLst/>
          </a:prstGeom>
          <a:noFill/>
        </p:spPr>
        <p:txBody>
          <a:bodyPr wrap="none" rtlCol="0">
            <a:spAutoFit/>
          </a:bodyPr>
          <a:lstStyle/>
          <a:p>
            <a:pPr algn="l" rtl="0"/>
            <a:r>
              <a:rPr lang="en-US" kern="1200" dirty="0">
                <a:latin typeface="Arial"/>
                <a:ea typeface="+mn-ea"/>
                <a:cs typeface="+mn-cs"/>
              </a:rPr>
              <a:t>Time</a:t>
            </a:r>
          </a:p>
        </p:txBody>
      </p:sp>
      <p:sp>
        <p:nvSpPr>
          <p:cNvPr id="30" name="Rectangle 20"/>
          <p:cNvSpPr>
            <a:spLocks noChangeArrowheads="1"/>
          </p:cNvSpPr>
          <p:nvPr/>
        </p:nvSpPr>
        <p:spPr bwMode="hidden">
          <a:xfrm>
            <a:off x="3841225" y="1447800"/>
            <a:ext cx="947196" cy="228600"/>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lIns="0" tIns="44975" rIns="0" bIns="44975" anchor="ctr">
            <a:flatTx/>
          </a:bodyPr>
          <a:lstStyle/>
          <a:p>
            <a:pPr algn="ctr" rtl="0"/>
            <a:r>
              <a:rPr lang="en-US" sz="900" b="1" kern="1200" dirty="0" smtClean="0">
                <a:solidFill>
                  <a:prstClr val="white"/>
                </a:solidFill>
                <a:latin typeface="Arial"/>
                <a:ea typeface="+mn-ea"/>
                <a:cs typeface="+mn-cs"/>
              </a:rPr>
              <a:t>Prototyping</a:t>
            </a:r>
            <a:endParaRPr lang="en-US" sz="900" b="1" kern="1200" dirty="0">
              <a:solidFill>
                <a:prstClr val="white"/>
              </a:solidFill>
              <a:latin typeface="Arial"/>
              <a:ea typeface="+mn-ea"/>
              <a:cs typeface="+mn-cs"/>
            </a:endParaRPr>
          </a:p>
        </p:txBody>
      </p:sp>
      <p:cxnSp>
        <p:nvCxnSpPr>
          <p:cNvPr id="64" name="Straight Connector 63"/>
          <p:cNvCxnSpPr/>
          <p:nvPr/>
        </p:nvCxnSpPr>
        <p:spPr>
          <a:xfrm rot="5400000" flipH="1" flipV="1">
            <a:off x="3657600" y="2514600"/>
            <a:ext cx="2286000"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4374625" y="3657600"/>
            <a:ext cx="787395" cy="600164"/>
          </a:xfrm>
          <a:prstGeom prst="rect">
            <a:avLst/>
          </a:prstGeom>
          <a:noFill/>
        </p:spPr>
        <p:txBody>
          <a:bodyPr wrap="none" rtlCol="0">
            <a:spAutoFit/>
          </a:bodyPr>
          <a:lstStyle/>
          <a:p>
            <a:pPr algn="ctr"/>
            <a:r>
              <a:rPr lang="en-GB" sz="1100" dirty="0" smtClean="0"/>
              <a:t>Earliest</a:t>
            </a:r>
            <a:br>
              <a:rPr lang="en-GB" sz="1100" dirty="0" smtClean="0"/>
            </a:br>
            <a:r>
              <a:rPr lang="en-GB" sz="1100" dirty="0" smtClean="0"/>
              <a:t>Silicon</a:t>
            </a:r>
            <a:br>
              <a:rPr lang="en-GB" sz="1100" dirty="0" smtClean="0"/>
            </a:br>
            <a:r>
              <a:rPr lang="en-GB" sz="1100" dirty="0" smtClean="0"/>
              <a:t>Available</a:t>
            </a:r>
            <a:endParaRPr lang="en-GB" sz="1100" dirty="0"/>
          </a:p>
        </p:txBody>
      </p:sp>
      <p:grpSp>
        <p:nvGrpSpPr>
          <p:cNvPr id="2" name="Group 23"/>
          <p:cNvGrpSpPr/>
          <p:nvPr/>
        </p:nvGrpSpPr>
        <p:grpSpPr>
          <a:xfrm>
            <a:off x="3465778" y="1371600"/>
            <a:ext cx="3887950" cy="2886164"/>
            <a:chOff x="3465778" y="1371600"/>
            <a:chExt cx="3887950" cy="2886164"/>
          </a:xfrm>
        </p:grpSpPr>
        <p:sp>
          <p:nvSpPr>
            <p:cNvPr id="65" name="TextBox 64"/>
            <p:cNvSpPr txBox="1"/>
            <p:nvPr/>
          </p:nvSpPr>
          <p:spPr>
            <a:xfrm>
              <a:off x="3465778" y="3657600"/>
              <a:ext cx="787395" cy="430887"/>
            </a:xfrm>
            <a:prstGeom prst="rect">
              <a:avLst/>
            </a:prstGeom>
            <a:noFill/>
          </p:spPr>
          <p:txBody>
            <a:bodyPr wrap="none" rtlCol="0">
              <a:spAutoFit/>
            </a:bodyPr>
            <a:lstStyle/>
            <a:p>
              <a:pPr algn="ctr"/>
              <a:r>
                <a:rPr lang="en-GB" sz="1100" dirty="0" smtClean="0"/>
                <a:t>Prototype</a:t>
              </a:r>
              <a:br>
                <a:rPr lang="en-GB" sz="1100" dirty="0" smtClean="0"/>
              </a:br>
              <a:r>
                <a:rPr lang="en-GB" sz="1100" dirty="0" smtClean="0"/>
                <a:t>Available</a:t>
              </a:r>
              <a:endParaRPr lang="en-GB" sz="1100" dirty="0"/>
            </a:p>
          </p:txBody>
        </p:sp>
        <p:grpSp>
          <p:nvGrpSpPr>
            <p:cNvPr id="7" name="Group 22"/>
            <p:cNvGrpSpPr/>
            <p:nvPr/>
          </p:nvGrpSpPr>
          <p:grpSpPr>
            <a:xfrm>
              <a:off x="3841225" y="1371600"/>
              <a:ext cx="3512503" cy="2886164"/>
              <a:chOff x="3841225" y="1371600"/>
              <a:chExt cx="3512503" cy="2886164"/>
            </a:xfrm>
          </p:grpSpPr>
          <p:cxnSp>
            <p:nvCxnSpPr>
              <p:cNvPr id="40" name="Straight Connector 39"/>
              <p:cNvCxnSpPr/>
              <p:nvPr/>
            </p:nvCxnSpPr>
            <p:spPr>
              <a:xfrm rot="5400000" flipH="1" flipV="1">
                <a:off x="2699657" y="2514600"/>
                <a:ext cx="2286000"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8" name="Group 17"/>
              <p:cNvGrpSpPr/>
              <p:nvPr/>
            </p:nvGrpSpPr>
            <p:grpSpPr>
              <a:xfrm>
                <a:off x="3841225" y="1524000"/>
                <a:ext cx="3512503" cy="2733764"/>
                <a:chOff x="3841225" y="1524000"/>
                <a:chExt cx="3512503" cy="2733764"/>
              </a:xfrm>
            </p:grpSpPr>
            <p:sp>
              <p:nvSpPr>
                <p:cNvPr id="16" name="Rectangle 5"/>
                <p:cNvSpPr>
                  <a:spLocks noChangeArrowheads="1"/>
                </p:cNvSpPr>
                <p:nvPr/>
              </p:nvSpPr>
              <p:spPr bwMode="hidden">
                <a:xfrm>
                  <a:off x="3841225" y="2362200"/>
                  <a:ext cx="2854102" cy="228600"/>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lIns="0" tIns="44975" rIns="0" bIns="44975" anchor="ctr">
                  <a:flatTx/>
                </a:bodyPr>
                <a:lstStyle/>
                <a:p>
                  <a:pPr algn="ctr" rtl="0"/>
                  <a:r>
                    <a:rPr lang="en-US" sz="900" b="1" kern="1200" dirty="0" smtClean="0">
                      <a:solidFill>
                        <a:prstClr val="white"/>
                      </a:solidFill>
                      <a:latin typeface="Arial"/>
                      <a:ea typeface="+mn-ea"/>
                      <a:cs typeface="+mn-cs"/>
                    </a:rPr>
                    <a:t>Embedded Software Development </a:t>
                  </a:r>
                  <a:r>
                    <a:rPr lang="en-US" sz="900" b="1" kern="1200" dirty="0">
                      <a:solidFill>
                        <a:prstClr val="white"/>
                      </a:solidFill>
                      <a:latin typeface="Arial"/>
                      <a:ea typeface="+mn-ea"/>
                      <a:cs typeface="+mn-cs"/>
                    </a:rPr>
                    <a:t>&amp; </a:t>
                  </a:r>
                  <a:r>
                    <a:rPr lang="en-US" sz="900" b="1" kern="1200" dirty="0" smtClean="0">
                      <a:solidFill>
                        <a:prstClr val="white"/>
                      </a:solidFill>
                      <a:latin typeface="Arial"/>
                      <a:ea typeface="+mn-ea"/>
                      <a:cs typeface="+mn-cs"/>
                    </a:rPr>
                    <a:t>Validation</a:t>
                  </a:r>
                  <a:endParaRPr lang="en-US" sz="900" b="1" kern="1200" dirty="0">
                    <a:solidFill>
                      <a:prstClr val="white"/>
                    </a:solidFill>
                    <a:latin typeface="Arial"/>
                    <a:ea typeface="+mn-ea"/>
                    <a:cs typeface="+mn-cs"/>
                  </a:endParaRPr>
                </a:p>
              </p:txBody>
            </p:sp>
            <p:cxnSp>
              <p:nvCxnSpPr>
                <p:cNvPr id="69" name="Straight Connector 68"/>
                <p:cNvCxnSpPr/>
                <p:nvPr/>
              </p:nvCxnSpPr>
              <p:spPr>
                <a:xfrm rot="5400000" flipH="1" flipV="1">
                  <a:off x="5593825" y="2667000"/>
                  <a:ext cx="2286000"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5974825" y="3826877"/>
                  <a:ext cx="1378903" cy="430887"/>
                </a:xfrm>
                <a:prstGeom prst="rect">
                  <a:avLst/>
                </a:prstGeom>
                <a:noFill/>
              </p:spPr>
              <p:txBody>
                <a:bodyPr wrap="none" rtlCol="0">
                  <a:spAutoFit/>
                </a:bodyPr>
                <a:lstStyle/>
                <a:p>
                  <a:pPr algn="ctr"/>
                  <a:r>
                    <a:rPr lang="en-GB" sz="1100" dirty="0" smtClean="0"/>
                    <a:t>Software Delivery</a:t>
                  </a:r>
                  <a:br>
                    <a:rPr lang="en-GB" sz="1100" dirty="0" smtClean="0"/>
                  </a:br>
                  <a:r>
                    <a:rPr lang="en-GB" sz="1100" dirty="0" smtClean="0"/>
                    <a:t> = Product Delivery</a:t>
                  </a:r>
                  <a:endParaRPr lang="en-GB" sz="1100" dirty="0"/>
                </a:p>
              </p:txBody>
            </p:sp>
          </p:grpSp>
        </p:grpSp>
      </p:grpSp>
      <p:sp>
        <p:nvSpPr>
          <p:cNvPr id="63" name="Rectangle 5"/>
          <p:cNvSpPr>
            <a:spLocks noChangeArrowheads="1"/>
          </p:cNvSpPr>
          <p:nvPr/>
        </p:nvSpPr>
        <p:spPr bwMode="hidden">
          <a:xfrm>
            <a:off x="1936225" y="1905000"/>
            <a:ext cx="2854102" cy="22860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lIns="0" tIns="44975" rIns="0" bIns="44975" anchor="ctr">
            <a:flatTx/>
          </a:bodyPr>
          <a:lstStyle/>
          <a:p>
            <a:pPr algn="ctr" rtl="0"/>
            <a:r>
              <a:rPr lang="en-US" sz="900" b="1" dirty="0" smtClean="0">
                <a:solidFill>
                  <a:prstClr val="white"/>
                </a:solidFill>
                <a:latin typeface="Arial"/>
              </a:rPr>
              <a:t>SoC </a:t>
            </a:r>
            <a:r>
              <a:rPr lang="en-US" sz="900" b="1" kern="1200" dirty="0" smtClean="0">
                <a:solidFill>
                  <a:prstClr val="white"/>
                </a:solidFill>
                <a:latin typeface="Arial"/>
                <a:ea typeface="+mn-ea"/>
                <a:cs typeface="+mn-cs"/>
              </a:rPr>
              <a:t>Development &amp; Verification</a:t>
            </a:r>
            <a:endParaRPr lang="en-US" sz="900" b="1" kern="1200" dirty="0">
              <a:solidFill>
                <a:prstClr val="white"/>
              </a:solidFill>
              <a:latin typeface="Arial"/>
              <a:ea typeface="+mn-ea"/>
              <a:cs typeface="+mn-cs"/>
            </a:endParaRPr>
          </a:p>
        </p:txBody>
      </p:sp>
      <p:sp>
        <p:nvSpPr>
          <p:cNvPr id="25" name="Content Placeholder 1"/>
          <p:cNvSpPr txBox="1">
            <a:spLocks/>
          </p:cNvSpPr>
          <p:nvPr/>
        </p:nvSpPr>
        <p:spPr>
          <a:xfrm>
            <a:off x="1066800" y="5181600"/>
            <a:ext cx="7239000" cy="885349"/>
          </a:xfrm>
          <a:prstGeom prst="roundRect">
            <a:avLst/>
          </a:prstGeom>
        </p:spPr>
        <p:style>
          <a:lnRef idx="1">
            <a:schemeClr val="accent2"/>
          </a:lnRef>
          <a:fillRef idx="3">
            <a:schemeClr val="accent2"/>
          </a:fillRef>
          <a:effectRef idx="2">
            <a:schemeClr val="accent2"/>
          </a:effectRef>
          <a:fontRef idx="minor">
            <a:schemeClr val="lt1"/>
          </a:fontRef>
        </p:style>
        <p:txBody>
          <a:bodyPr wrap="square" tIns="182880" bIns="182880" rtlCol="0">
            <a:spAutoFit/>
          </a:bodyPr>
          <a:lstStyle/>
          <a:p>
            <a:pPr marR="0" lvl="0" indent="-342900" algn="ctr" fontAlgn="auto">
              <a:lnSpc>
                <a:spcPct val="100000"/>
              </a:lnSpc>
              <a:spcBef>
                <a:spcPct val="20000"/>
              </a:spcBef>
              <a:spcAft>
                <a:spcPts val="0"/>
              </a:spcAft>
              <a:buClrTx/>
              <a:buSzTx/>
              <a:tabLst/>
              <a:defRPr/>
            </a:pPr>
            <a:r>
              <a:rPr lang="en-GB" sz="2800" b="1" dirty="0" smtClean="0"/>
              <a:t>Prototyping is most useful pre-silicon</a:t>
            </a:r>
            <a:endParaRPr lang="en-GB" sz="2800" b="1" dirty="0"/>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9" name="Rectangle 5"/>
          <p:cNvSpPr>
            <a:spLocks noGrp="1" noChangeArrowheads="1"/>
          </p:cNvSpPr>
          <p:nvPr>
            <p:ph type="title"/>
          </p:nvPr>
        </p:nvSpPr>
        <p:spPr/>
        <p:txBody>
          <a:bodyPr/>
          <a:lstStyle/>
          <a:p>
            <a:r>
              <a:rPr lang="en-US" dirty="0" smtClean="0"/>
              <a:t>The Big Picture</a:t>
            </a:r>
            <a:endParaRPr lang="en-US" dirty="0"/>
          </a:p>
        </p:txBody>
      </p:sp>
      <p:pic>
        <p:nvPicPr>
          <p:cNvPr id="1028" name="Picture 4"/>
          <p:cNvPicPr preferRelativeResize="0">
            <a:picLocks noChangeAspect="1" noChangeArrowheads="1"/>
          </p:cNvPicPr>
          <p:nvPr/>
        </p:nvPicPr>
        <p:blipFill>
          <a:blip r:embed="rId2" cstate="print"/>
          <a:srcRect l="15834" r="8750" b="8000"/>
          <a:stretch>
            <a:fillRect/>
          </a:stretch>
        </p:blipFill>
        <p:spPr bwMode="auto">
          <a:xfrm>
            <a:off x="1143000" y="914400"/>
            <a:ext cx="6796157" cy="5181600"/>
          </a:xfrm>
          <a:prstGeom prst="rect">
            <a:avLst/>
          </a:prstGeom>
          <a:noFill/>
          <a:ln w="9525">
            <a:noFill/>
            <a:miter lim="800000"/>
            <a:headEnd/>
            <a:tailEnd/>
          </a:ln>
        </p:spPr>
      </p:pic>
      <p:sp>
        <p:nvSpPr>
          <p:cNvPr id="8" name="Text Box 44"/>
          <p:cNvSpPr txBox="1">
            <a:spLocks noChangeArrowheads="1"/>
          </p:cNvSpPr>
          <p:nvPr/>
        </p:nvSpPr>
        <p:spPr bwMode="auto">
          <a:xfrm>
            <a:off x="3200400" y="1371600"/>
            <a:ext cx="3429000" cy="1676400"/>
          </a:xfrm>
          <a:prstGeom prst="rect">
            <a:avLst/>
          </a:prstGeom>
          <a:solidFill>
            <a:srgbClr val="68A7C6"/>
          </a:solidFill>
          <a:ln w="9525">
            <a:noFill/>
            <a:miter lim="800000"/>
            <a:headEnd/>
            <a:tailEnd/>
          </a:ln>
          <a:effectLst>
            <a:outerShdw dist="107763" dir="2700000" algn="ctr" rotWithShape="0">
              <a:schemeClr val="bg2">
                <a:alpha val="50000"/>
              </a:schemeClr>
            </a:outerShdw>
          </a:effectLst>
        </p:spPr>
        <p:txBody>
          <a:bodyPr/>
          <a:lstStyle/>
          <a:p>
            <a:pPr algn="ctr">
              <a:spcBef>
                <a:spcPct val="50000"/>
              </a:spcBef>
            </a:pPr>
            <a:r>
              <a:rPr lang="en-US" sz="1800" dirty="0" smtClean="0">
                <a:solidFill>
                  <a:schemeClr val="bg1"/>
                </a:solidFill>
              </a:rPr>
              <a:t>Board Delay = Less time </a:t>
            </a:r>
            <a:r>
              <a:rPr lang="en-US" sz="1800" dirty="0">
                <a:solidFill>
                  <a:schemeClr val="bg1"/>
                </a:solidFill>
              </a:rPr>
              <a:t>to . . .</a:t>
            </a:r>
          </a:p>
          <a:p>
            <a:pPr>
              <a:spcBef>
                <a:spcPts val="600"/>
              </a:spcBef>
            </a:pPr>
            <a:r>
              <a:rPr lang="en-US" sz="1800" dirty="0">
                <a:solidFill>
                  <a:schemeClr val="bg1"/>
                </a:solidFill>
              </a:rPr>
              <a:t> </a:t>
            </a:r>
            <a:r>
              <a:rPr lang="en-US" sz="1800" dirty="0" err="1">
                <a:solidFill>
                  <a:schemeClr val="bg1"/>
                </a:solidFill>
              </a:rPr>
              <a:t>i</a:t>
            </a:r>
            <a:r>
              <a:rPr lang="en-US" sz="1800" dirty="0">
                <a:solidFill>
                  <a:schemeClr val="bg1"/>
                </a:solidFill>
              </a:rPr>
              <a:t>. </a:t>
            </a:r>
            <a:r>
              <a:rPr lang="en-US" sz="1800" dirty="0" smtClean="0">
                <a:solidFill>
                  <a:schemeClr val="bg1"/>
                </a:solidFill>
              </a:rPr>
              <a:t> Find bugs</a:t>
            </a:r>
            <a:endParaRPr lang="en-US" sz="1800" dirty="0">
              <a:solidFill>
                <a:schemeClr val="bg1"/>
              </a:solidFill>
            </a:endParaRPr>
          </a:p>
          <a:p>
            <a:r>
              <a:rPr lang="en-US" sz="1800" dirty="0" smtClean="0">
                <a:solidFill>
                  <a:schemeClr val="bg1"/>
                </a:solidFill>
              </a:rPr>
              <a:t>ii</a:t>
            </a:r>
            <a:r>
              <a:rPr lang="en-US" sz="1800" dirty="0">
                <a:solidFill>
                  <a:schemeClr val="bg1"/>
                </a:solidFill>
              </a:rPr>
              <a:t>. </a:t>
            </a:r>
            <a:r>
              <a:rPr lang="en-US" sz="1800" dirty="0" smtClean="0">
                <a:solidFill>
                  <a:schemeClr val="bg1"/>
                </a:solidFill>
              </a:rPr>
              <a:t> Integrate Software</a:t>
            </a:r>
            <a:endParaRPr lang="en-US" sz="1800" dirty="0">
              <a:solidFill>
                <a:schemeClr val="bg1"/>
              </a:solidFill>
            </a:endParaRPr>
          </a:p>
          <a:p>
            <a:r>
              <a:rPr lang="en-US" sz="1800" dirty="0" smtClean="0">
                <a:solidFill>
                  <a:schemeClr val="bg1"/>
                </a:solidFill>
              </a:rPr>
              <a:t>iii. </a:t>
            </a:r>
            <a:r>
              <a:rPr lang="en-US" sz="1800" dirty="0">
                <a:solidFill>
                  <a:schemeClr val="bg1"/>
                </a:solidFill>
              </a:rPr>
              <a:t>Show Partners early results</a:t>
            </a:r>
          </a:p>
          <a:p>
            <a:r>
              <a:rPr lang="en-US" sz="1800" dirty="0" smtClean="0">
                <a:solidFill>
                  <a:schemeClr val="bg1"/>
                </a:solidFill>
              </a:rPr>
              <a:t>iv</a:t>
            </a:r>
            <a:r>
              <a:rPr lang="en-US" sz="1800" dirty="0">
                <a:solidFill>
                  <a:schemeClr val="bg1"/>
                </a:solidFill>
              </a:rPr>
              <a:t>. </a:t>
            </a:r>
            <a:r>
              <a:rPr lang="en-US" sz="1800" dirty="0" smtClean="0">
                <a:solidFill>
                  <a:schemeClr val="bg1"/>
                </a:solidFill>
              </a:rPr>
              <a:t>Trial in the Field</a:t>
            </a:r>
            <a:endParaRPr lang="en-US" sz="1800" dirty="0">
              <a:solidFill>
                <a:schemeClr val="bg1"/>
              </a:solidFill>
            </a:endParaRPr>
          </a:p>
        </p:txBody>
      </p:sp>
      <p:sp>
        <p:nvSpPr>
          <p:cNvPr id="5" name="TextBox 4"/>
          <p:cNvSpPr txBox="1"/>
          <p:nvPr/>
        </p:nvSpPr>
        <p:spPr>
          <a:xfrm rot="21324754">
            <a:off x="6771659" y="783551"/>
            <a:ext cx="2514600" cy="1752600"/>
          </a:xfrm>
          <a:prstGeom prst="rect">
            <a:avLst/>
          </a:prstGeom>
          <a:solidFill>
            <a:schemeClr val="accent3">
              <a:lumMod val="20000"/>
              <a:lumOff val="80000"/>
            </a:schemeClr>
          </a:solidFill>
          <a:effectLst>
            <a:outerShdw blurRad="50800" dist="38100" dir="2700000" algn="tl" rotWithShape="0">
              <a:prstClr val="black">
                <a:alpha val="40000"/>
              </a:prstClr>
            </a:outerShdw>
          </a:effectLst>
        </p:spPr>
        <p:txBody>
          <a:bodyPr wrap="square" rtlCol="0">
            <a:noAutofit/>
          </a:bodyPr>
          <a:lstStyle/>
          <a:p>
            <a:r>
              <a:rPr lang="en-GB" dirty="0" smtClean="0">
                <a:latin typeface="Bradley Hand ITC" pitchFamily="66" charset="0"/>
              </a:rPr>
              <a:t>Animate, or it doesn’t make sense.</a:t>
            </a:r>
            <a:endParaRPr lang="en-GB" dirty="0">
              <a:latin typeface="Bradley Hand ITC"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35" presetClass="path" presetSubtype="0" accel="50000" decel="50000" fill="hold" nodeType="clickEffect">
                                  <p:stCondLst>
                                    <p:cond delay="0"/>
                                  </p:stCondLst>
                                  <p:childTnLst>
                                    <p:animMotion origin="layout" path="M 2.22222E-6 -1.11111E-6 L -0.21997 0.18658 " pathEditMode="fixed" rAng="0" ptsTypes="AA">
                                      <p:cBhvr>
                                        <p:cTn id="13" dur="500" fill="hold"/>
                                        <p:tgtEl>
                                          <p:spTgt spid="1028"/>
                                        </p:tgtEl>
                                        <p:attrNameLst>
                                          <p:attrName>ppt_x</p:attrName>
                                          <p:attrName>ppt_y</p:attrName>
                                        </p:attrNameLst>
                                      </p:cBhvr>
                                      <p:rCtr x="-110" y="93"/>
                                    </p:animMotion>
                                  </p:childTnLst>
                                </p:cTn>
                              </p:par>
                              <p:par>
                                <p:cTn id="14" presetID="6" presetClass="emph" presetSubtype="0" fill="hold" nodeType="withEffect">
                                  <p:stCondLst>
                                    <p:cond delay="0"/>
                                  </p:stCondLst>
                                  <p:childTnLst>
                                    <p:animScale>
                                      <p:cBhvr>
                                        <p:cTn id="15" dur="500" fill="hold"/>
                                        <p:tgtEl>
                                          <p:spTgt spid="1028"/>
                                        </p:tgtEl>
                                      </p:cBhvr>
                                      <p:by x="50000" y="50000"/>
                                    </p:animScale>
                                  </p:childTnLst>
                                </p:cTn>
                              </p:par>
                              <p:par>
                                <p:cTn id="16" presetID="10" presetClass="exit" presetSubtype="0" fill="hold" grpId="1"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4205087" y="4426645"/>
            <a:ext cx="1752600" cy="1568669"/>
          </a:xfrm>
          <a:prstGeom prst="rect">
            <a:avLst/>
          </a:prstGeom>
          <a:noFill/>
          <a:ln w="9525">
            <a:noFill/>
            <a:miter lim="800000"/>
            <a:headEnd/>
            <a:tailEnd/>
          </a:ln>
        </p:spPr>
      </p:pic>
      <p:grpSp>
        <p:nvGrpSpPr>
          <p:cNvPr id="2" name="Group 13"/>
          <p:cNvGrpSpPr/>
          <p:nvPr/>
        </p:nvGrpSpPr>
        <p:grpSpPr>
          <a:xfrm>
            <a:off x="3863529" y="3726243"/>
            <a:ext cx="2056031" cy="2282629"/>
            <a:chOff x="3886200" y="3733800"/>
            <a:chExt cx="2056031" cy="2282629"/>
          </a:xfrm>
        </p:grpSpPr>
        <p:pic>
          <p:nvPicPr>
            <p:cNvPr id="11" name="Picture 3"/>
            <p:cNvPicPr>
              <a:picLocks noChangeAspect="1" noChangeArrowheads="1"/>
            </p:cNvPicPr>
            <p:nvPr/>
          </p:nvPicPr>
          <p:blipFill>
            <a:blip r:embed="rId2" cstate="print"/>
            <a:srcRect/>
            <a:stretch>
              <a:fillRect/>
            </a:stretch>
          </p:blipFill>
          <p:spPr bwMode="auto">
            <a:xfrm>
              <a:off x="3886200" y="3733800"/>
              <a:ext cx="2056031" cy="2282629"/>
            </a:xfrm>
            <a:prstGeom prst="rect">
              <a:avLst/>
            </a:prstGeom>
            <a:noFill/>
            <a:ln w="9525">
              <a:noFill/>
              <a:miter lim="800000"/>
              <a:headEnd/>
              <a:tailEnd/>
            </a:ln>
          </p:spPr>
        </p:pic>
        <p:sp>
          <p:nvSpPr>
            <p:cNvPr id="13" name="TextBox 12"/>
            <p:cNvSpPr txBox="1"/>
            <p:nvPr/>
          </p:nvSpPr>
          <p:spPr>
            <a:xfrm>
              <a:off x="4419600" y="4419600"/>
              <a:ext cx="1289135" cy="523220"/>
            </a:xfrm>
            <a:prstGeom prst="rect">
              <a:avLst/>
            </a:prstGeom>
            <a:solidFill>
              <a:schemeClr val="accent1"/>
            </a:solidFill>
          </p:spPr>
          <p:txBody>
            <a:bodyPr wrap="none" rtlCol="0">
              <a:spAutoFit/>
            </a:bodyPr>
            <a:lstStyle/>
            <a:p>
              <a:pPr algn="ctr"/>
              <a:r>
                <a:rPr lang="en-GB" sz="1400" dirty="0" smtClean="0">
                  <a:solidFill>
                    <a:schemeClr val="bg1"/>
                  </a:solidFill>
                </a:rPr>
                <a:t>Late Software</a:t>
              </a:r>
              <a:br>
                <a:rPr lang="en-GB" sz="1400" dirty="0" smtClean="0">
                  <a:solidFill>
                    <a:schemeClr val="bg1"/>
                  </a:solidFill>
                </a:rPr>
              </a:br>
              <a:r>
                <a:rPr lang="en-GB" sz="1400" dirty="0" smtClean="0">
                  <a:solidFill>
                    <a:schemeClr val="bg1"/>
                  </a:solidFill>
                </a:rPr>
                <a:t>Completion</a:t>
              </a:r>
              <a:endParaRPr lang="en-GB" sz="1400" dirty="0">
                <a:solidFill>
                  <a:schemeClr val="bg1"/>
                </a:solidFill>
              </a:endParaRPr>
            </a:p>
          </p:txBody>
        </p:sp>
      </p:grpSp>
      <p:sp>
        <p:nvSpPr>
          <p:cNvPr id="42029" name="Line 45"/>
          <p:cNvSpPr>
            <a:spLocks noChangeShapeType="1"/>
          </p:cNvSpPr>
          <p:nvPr/>
        </p:nvSpPr>
        <p:spPr bwMode="auto">
          <a:xfrm>
            <a:off x="609600" y="5988050"/>
            <a:ext cx="8077200" cy="0"/>
          </a:xfrm>
          <a:prstGeom prst="line">
            <a:avLst/>
          </a:prstGeom>
          <a:noFill/>
          <a:ln w="12700">
            <a:solidFill>
              <a:schemeClr val="tx1"/>
            </a:solidFill>
            <a:round/>
            <a:headEnd/>
            <a:tailEnd type="triangle" w="med" len="med"/>
          </a:ln>
          <a:effectLst/>
        </p:spPr>
        <p:txBody>
          <a:bodyPr/>
          <a:lstStyle/>
          <a:p>
            <a:endParaRPr lang="en-GB"/>
          </a:p>
        </p:txBody>
      </p:sp>
      <p:sp>
        <p:nvSpPr>
          <p:cNvPr id="41989" name="Rectangle 5"/>
          <p:cNvSpPr>
            <a:spLocks noGrp="1" noChangeArrowheads="1"/>
          </p:cNvSpPr>
          <p:nvPr>
            <p:ph type="title"/>
          </p:nvPr>
        </p:nvSpPr>
        <p:spPr/>
        <p:txBody>
          <a:bodyPr/>
          <a:lstStyle/>
          <a:p>
            <a:r>
              <a:rPr lang="en-US" dirty="0" smtClean="0"/>
              <a:t>The Big Picture</a:t>
            </a:r>
            <a:endParaRPr lang="en-US" dirty="0"/>
          </a:p>
        </p:txBody>
      </p:sp>
      <p:sp>
        <p:nvSpPr>
          <p:cNvPr id="17" name="Rectangle 27" descr="brickwall"/>
          <p:cNvSpPr>
            <a:spLocks noChangeArrowheads="1"/>
          </p:cNvSpPr>
          <p:nvPr/>
        </p:nvSpPr>
        <p:spPr bwMode="auto">
          <a:xfrm>
            <a:off x="5959056" y="4017485"/>
            <a:ext cx="838200" cy="1981200"/>
          </a:xfrm>
          <a:prstGeom prst="rect">
            <a:avLst/>
          </a:prstGeom>
          <a:solidFill>
            <a:schemeClr val="accent4">
              <a:lumMod val="75000"/>
            </a:schemeClr>
          </a:solidFill>
          <a:ln w="9525">
            <a:solidFill>
              <a:schemeClr val="tx1"/>
            </a:solidFill>
            <a:miter lim="800000"/>
            <a:headEnd/>
            <a:tailEnd/>
          </a:ln>
          <a:effectLst/>
        </p:spPr>
        <p:txBody>
          <a:bodyPr wrap="none" anchor="ctr"/>
          <a:lstStyle/>
          <a:p>
            <a:pPr algn="ctr"/>
            <a:endParaRPr lang="en-US" sz="1050" dirty="0">
              <a:solidFill>
                <a:schemeClr val="bg1"/>
              </a:solidFill>
            </a:endParaRPr>
          </a:p>
          <a:p>
            <a:pPr algn="ctr"/>
            <a:endParaRPr lang="en-US" sz="1050" dirty="0">
              <a:solidFill>
                <a:schemeClr val="bg1"/>
              </a:solidFill>
            </a:endParaRPr>
          </a:p>
          <a:p>
            <a:pPr algn="ctr"/>
            <a:endParaRPr lang="en-US" sz="1050" dirty="0">
              <a:solidFill>
                <a:schemeClr val="bg1"/>
              </a:solidFill>
            </a:endParaRPr>
          </a:p>
          <a:p>
            <a:pPr algn="ctr"/>
            <a:endParaRPr lang="en-US" sz="1050" dirty="0">
              <a:solidFill>
                <a:schemeClr val="bg1"/>
              </a:solidFill>
            </a:endParaRPr>
          </a:p>
          <a:p>
            <a:pPr algn="ctr"/>
            <a:r>
              <a:rPr lang="en-US" sz="900" dirty="0" smtClean="0">
                <a:solidFill>
                  <a:schemeClr val="bg1"/>
                </a:solidFill>
              </a:rPr>
              <a:t>ASIC</a:t>
            </a:r>
            <a:endParaRPr lang="en-US" sz="900" dirty="0">
              <a:solidFill>
                <a:schemeClr val="bg1"/>
              </a:solidFill>
            </a:endParaRPr>
          </a:p>
          <a:p>
            <a:pPr algn="ctr"/>
            <a:r>
              <a:rPr lang="en-US" sz="900" dirty="0" err="1" smtClean="0">
                <a:solidFill>
                  <a:schemeClr val="bg1"/>
                </a:solidFill>
              </a:rPr>
              <a:t>Respin</a:t>
            </a:r>
            <a:endParaRPr lang="en-US" sz="900" dirty="0">
              <a:solidFill>
                <a:schemeClr val="bg1"/>
              </a:solidFill>
            </a:endParaRPr>
          </a:p>
          <a:p>
            <a:pPr algn="ctr"/>
            <a:r>
              <a:rPr lang="en-US" sz="900" dirty="0">
                <a:solidFill>
                  <a:schemeClr val="bg1"/>
                </a:solidFill>
              </a:rPr>
              <a:t>Delivery</a:t>
            </a:r>
          </a:p>
        </p:txBody>
      </p:sp>
      <p:pic>
        <p:nvPicPr>
          <p:cNvPr id="9" name="Picture 4"/>
          <p:cNvPicPr preferRelativeResize="0">
            <a:picLocks noChangeAspect="1" noChangeArrowheads="1"/>
          </p:cNvPicPr>
          <p:nvPr/>
        </p:nvPicPr>
        <p:blipFill>
          <a:blip r:embed="rId3" cstate="print"/>
          <a:srcRect l="15834" r="8750" b="8000"/>
          <a:stretch>
            <a:fillRect/>
          </a:stretch>
        </p:blipFill>
        <p:spPr bwMode="auto">
          <a:xfrm>
            <a:off x="816428" y="3472542"/>
            <a:ext cx="3398079" cy="2590800"/>
          </a:xfrm>
          <a:prstGeom prst="rect">
            <a:avLst/>
          </a:prstGeom>
          <a:noFill/>
          <a:ln w="9525">
            <a:noFill/>
            <a:miter lim="800000"/>
            <a:headEnd/>
            <a:tailEnd/>
          </a:ln>
        </p:spPr>
      </p:pic>
      <p:sp>
        <p:nvSpPr>
          <p:cNvPr id="10" name="Text Box 44"/>
          <p:cNvSpPr txBox="1">
            <a:spLocks noChangeArrowheads="1"/>
          </p:cNvSpPr>
          <p:nvPr/>
        </p:nvSpPr>
        <p:spPr bwMode="auto">
          <a:xfrm>
            <a:off x="3200400" y="1371600"/>
            <a:ext cx="3429000" cy="1676400"/>
          </a:xfrm>
          <a:prstGeom prst="rect">
            <a:avLst/>
          </a:prstGeom>
          <a:solidFill>
            <a:srgbClr val="68A7C6"/>
          </a:solidFill>
          <a:ln w="9525">
            <a:noFill/>
            <a:miter lim="800000"/>
            <a:headEnd/>
            <a:tailEnd/>
          </a:ln>
          <a:effectLst>
            <a:outerShdw blurRad="50800" dist="38100" dir="2700000" algn="tl" rotWithShape="0">
              <a:prstClr val="black">
                <a:alpha val="40000"/>
              </a:prstClr>
            </a:outerShdw>
          </a:effectLst>
        </p:spPr>
        <p:txBody>
          <a:bodyPr/>
          <a:lstStyle/>
          <a:p>
            <a:pPr algn="ctr">
              <a:spcBef>
                <a:spcPct val="50000"/>
              </a:spcBef>
            </a:pPr>
            <a:r>
              <a:rPr lang="en-US" sz="1800" dirty="0" smtClean="0">
                <a:solidFill>
                  <a:schemeClr val="bg1"/>
                </a:solidFill>
              </a:rPr>
              <a:t>Increased Risk of . . .</a:t>
            </a:r>
          </a:p>
          <a:p>
            <a:pPr marL="857250" lvl="1" indent="-400050">
              <a:spcBef>
                <a:spcPct val="50000"/>
              </a:spcBef>
              <a:buFont typeface="+mj-lt"/>
              <a:buAutoNum type="romanLcPeriod"/>
            </a:pPr>
            <a:r>
              <a:rPr lang="en-US" sz="1800" dirty="0" smtClean="0">
                <a:solidFill>
                  <a:schemeClr val="bg1"/>
                </a:solidFill>
              </a:rPr>
              <a:t>Software delays</a:t>
            </a:r>
          </a:p>
          <a:p>
            <a:pPr marL="857250" lvl="1" indent="-400050">
              <a:spcBef>
                <a:spcPct val="50000"/>
              </a:spcBef>
              <a:buFont typeface="+mj-lt"/>
              <a:buAutoNum type="romanLcPeriod"/>
            </a:pPr>
            <a:r>
              <a:rPr lang="en-US" sz="1800" dirty="0" smtClean="0">
                <a:solidFill>
                  <a:schemeClr val="bg1"/>
                </a:solidFill>
              </a:rPr>
              <a:t>In-system Faults</a:t>
            </a:r>
          </a:p>
          <a:p>
            <a:pPr marL="857250" lvl="1" indent="-400050">
              <a:spcBef>
                <a:spcPct val="50000"/>
              </a:spcBef>
              <a:buFont typeface="+mj-lt"/>
              <a:buAutoNum type="romanLcPeriod"/>
            </a:pPr>
            <a:r>
              <a:rPr lang="en-US" sz="1800" dirty="0" smtClean="0">
                <a:solidFill>
                  <a:schemeClr val="bg1"/>
                </a:solidFill>
              </a:rPr>
              <a:t>ASIC </a:t>
            </a:r>
            <a:r>
              <a:rPr lang="en-US" sz="1800" dirty="0" err="1" smtClean="0">
                <a:solidFill>
                  <a:schemeClr val="bg1"/>
                </a:solidFill>
              </a:rPr>
              <a:t>Respin</a:t>
            </a:r>
            <a:endParaRPr lang="en-US" sz="1800" dirty="0" smtClean="0">
              <a:solidFill>
                <a:schemeClr val="bg1"/>
              </a:solidFill>
            </a:endParaRPr>
          </a:p>
          <a:p>
            <a:pPr algn="ctr">
              <a:spcBef>
                <a:spcPct val="50000"/>
              </a:spcBef>
            </a:pPr>
            <a:endParaRPr lang="en-US" sz="1800" dirty="0" smtClean="0">
              <a:solidFill>
                <a:schemeClr val="bg1"/>
              </a:solidFill>
            </a:endParaRPr>
          </a:p>
        </p:txBody>
      </p:sp>
      <p:sp>
        <p:nvSpPr>
          <p:cNvPr id="12" name="Rectangle 27" descr="brickwall"/>
          <p:cNvSpPr>
            <a:spLocks noChangeArrowheads="1"/>
          </p:cNvSpPr>
          <p:nvPr/>
        </p:nvSpPr>
        <p:spPr bwMode="auto">
          <a:xfrm>
            <a:off x="5917150" y="3787698"/>
            <a:ext cx="255050" cy="2209800"/>
          </a:xfrm>
          <a:prstGeom prst="rect">
            <a:avLst/>
          </a:prstGeom>
          <a:solidFill>
            <a:schemeClr val="accent4">
              <a:lumMod val="75000"/>
            </a:schemeClr>
          </a:solidFill>
          <a:ln w="9525">
            <a:solidFill>
              <a:schemeClr val="tx1"/>
            </a:solidFill>
            <a:miter lim="800000"/>
            <a:headEnd/>
            <a:tailEnd/>
          </a:ln>
          <a:effectLst/>
        </p:spPr>
        <p:txBody>
          <a:bodyPr vert="vert270" wrap="none" anchor="ctr"/>
          <a:lstStyle/>
          <a:p>
            <a:pPr algn="ctr"/>
            <a:r>
              <a:rPr lang="en-US" sz="900" dirty="0" smtClean="0">
                <a:solidFill>
                  <a:schemeClr val="bg1"/>
                </a:solidFill>
              </a:rPr>
              <a:t>Late Product Release</a:t>
            </a:r>
            <a:endParaRPr lang="en-US" sz="900" dirty="0">
              <a:solidFill>
                <a:schemeClr val="bg1"/>
              </a:solidFill>
            </a:endParaRPr>
          </a:p>
        </p:txBody>
      </p:sp>
      <p:sp>
        <p:nvSpPr>
          <p:cNvPr id="15" name="TextBox 14"/>
          <p:cNvSpPr txBox="1"/>
          <p:nvPr/>
        </p:nvSpPr>
        <p:spPr>
          <a:xfrm rot="21324754">
            <a:off x="6771659" y="783551"/>
            <a:ext cx="2514600" cy="1752600"/>
          </a:xfrm>
          <a:prstGeom prst="rect">
            <a:avLst/>
          </a:prstGeom>
          <a:solidFill>
            <a:schemeClr val="accent3">
              <a:lumMod val="20000"/>
              <a:lumOff val="80000"/>
            </a:schemeClr>
          </a:solidFill>
          <a:effectLst>
            <a:outerShdw blurRad="50800" dist="38100" dir="2700000" algn="tl" rotWithShape="0">
              <a:prstClr val="black">
                <a:alpha val="40000"/>
              </a:prstClr>
            </a:outerShdw>
          </a:effectLst>
        </p:spPr>
        <p:txBody>
          <a:bodyPr wrap="square" rtlCol="0">
            <a:noAutofit/>
          </a:bodyPr>
          <a:lstStyle/>
          <a:p>
            <a:r>
              <a:rPr lang="en-GB" dirty="0" smtClean="0">
                <a:latin typeface="Bradley Hand ITC" pitchFamily="66" charset="0"/>
              </a:rPr>
              <a:t>Animate, or it doesn’t make sense.</a:t>
            </a:r>
            <a:endParaRPr lang="en-GB" dirty="0">
              <a:latin typeface="Bradley Hand ITC" pitchFamily="66"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wipe(left)">
                                      <p:cBhvr>
                                        <p:cTn id="14" dur="500"/>
                                        <p:tgtEl>
                                          <p:spTgt spid="1027"/>
                                        </p:tgtEl>
                                      </p:cBhvr>
                                    </p:animEffect>
                                  </p:childTnLst>
                                </p:cTn>
                              </p:par>
                            </p:childTnLst>
                          </p:cTn>
                        </p:par>
                        <p:par>
                          <p:cTn id="15" fill="hold">
                            <p:stCondLst>
                              <p:cond delay="500"/>
                            </p:stCondLst>
                            <p:childTnLst>
                              <p:par>
                                <p:cTn id="16" presetID="22" presetClass="entr" presetSubtype="4"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7"/>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1027"/>
                                        </p:tgtEl>
                                        <p:attrNameLst>
                                          <p:attrName>style.visibility</p:attrName>
                                        </p:attrNameLst>
                                      </p:cBhvr>
                                      <p:to>
                                        <p:strVal val="hidden"/>
                                      </p:to>
                                    </p:set>
                                  </p:childTnLst>
                                </p:cTn>
                              </p:par>
                              <p:par>
                                <p:cTn id="25" presetID="22" presetClass="entr" presetSubtype="8"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par>
                          <p:cTn id="28" fill="hold">
                            <p:stCondLst>
                              <p:cond delay="5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0" grpId="0" animBg="1"/>
      <p:bldP spid="1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Big Picture</a:t>
            </a:r>
            <a:endParaRPr lang="en-GB" dirty="0"/>
          </a:p>
        </p:txBody>
      </p:sp>
      <p:pic>
        <p:nvPicPr>
          <p:cNvPr id="4" name="Picture 2"/>
          <p:cNvPicPr>
            <a:picLocks noChangeAspect="1" noChangeArrowheads="1"/>
          </p:cNvPicPr>
          <p:nvPr/>
        </p:nvPicPr>
        <p:blipFill>
          <a:blip r:embed="rId3" cstate="print"/>
          <a:srcRect l="12917" t="46000" r="11250" b="10667"/>
          <a:stretch>
            <a:fillRect/>
          </a:stretch>
        </p:blipFill>
        <p:spPr bwMode="auto">
          <a:xfrm>
            <a:off x="494675" y="3147935"/>
            <a:ext cx="8336280" cy="2977243"/>
          </a:xfrm>
          <a:prstGeom prst="rect">
            <a:avLst/>
          </a:prstGeom>
          <a:noFill/>
          <a:ln w="9525">
            <a:noFill/>
            <a:miter lim="800000"/>
            <a:headEnd/>
            <a:tailEnd/>
          </a:ln>
        </p:spPr>
      </p:pic>
      <p:sp>
        <p:nvSpPr>
          <p:cNvPr id="5" name="TextBox 4"/>
          <p:cNvSpPr txBox="1"/>
          <p:nvPr/>
        </p:nvSpPr>
        <p:spPr>
          <a:xfrm rot="21324754">
            <a:off x="6771659" y="783551"/>
            <a:ext cx="2514600" cy="1752600"/>
          </a:xfrm>
          <a:prstGeom prst="rect">
            <a:avLst/>
          </a:prstGeom>
          <a:solidFill>
            <a:schemeClr val="accent3">
              <a:lumMod val="20000"/>
              <a:lumOff val="80000"/>
            </a:schemeClr>
          </a:solidFill>
          <a:effectLst>
            <a:outerShdw blurRad="50800" dist="38100" dir="2700000" algn="tl" rotWithShape="0">
              <a:prstClr val="black">
                <a:alpha val="40000"/>
              </a:prstClr>
            </a:outerShdw>
          </a:effectLst>
        </p:spPr>
        <p:txBody>
          <a:bodyPr wrap="square" rtlCol="0">
            <a:noAutofit/>
          </a:bodyPr>
          <a:lstStyle/>
          <a:p>
            <a:r>
              <a:rPr lang="en-GB" dirty="0" smtClean="0">
                <a:latin typeface="Bradley Hand ITC" pitchFamily="66" charset="0"/>
              </a:rPr>
              <a:t>Animate, or it doesn’t make sense.</a:t>
            </a:r>
            <a:endParaRPr lang="en-GB" dirty="0">
              <a:latin typeface="Bradley Hand ITC" pitchFamily="66"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afterEffect">
                                  <p:stCondLst>
                                    <p:cond delay="0"/>
                                  </p:stCondLst>
                                  <p:childTnLst>
                                    <p:animMotion origin="layout" path="M 4.16667E-6 4.07407E-6 L -0.2033 0.15277 " pathEditMode="relative" rAng="0" ptsTypes="AA">
                                      <p:cBhvr>
                                        <p:cTn id="6" dur="500" fill="hold"/>
                                        <p:tgtEl>
                                          <p:spTgt spid="4"/>
                                        </p:tgtEl>
                                        <p:attrNameLst>
                                          <p:attrName>ppt_x</p:attrName>
                                          <p:attrName>ppt_y</p:attrName>
                                        </p:attrNameLst>
                                      </p:cBhvr>
                                      <p:rCtr x="-102" y="76"/>
                                    </p:animMotion>
                                  </p:childTnLst>
                                </p:cTn>
                              </p:par>
                              <p:par>
                                <p:cTn id="7" presetID="6" presetClass="emph" presetSubtype="0" fill="hold" nodeType="withEffect">
                                  <p:stCondLst>
                                    <p:cond delay="0"/>
                                  </p:stCondLst>
                                  <p:childTnLst>
                                    <p:animScale>
                                      <p:cBhvr>
                                        <p:cTn id="8" dur="500" fill="hold"/>
                                        <p:tgtEl>
                                          <p:spTgt spid="4"/>
                                        </p:tgtEl>
                                      </p:cBhvr>
                                      <p:by x="40000" y="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5"/>
          <p:cNvGrpSpPr>
            <a:grpSpLocks/>
          </p:cNvGrpSpPr>
          <p:nvPr/>
        </p:nvGrpSpPr>
        <p:grpSpPr bwMode="auto">
          <a:xfrm>
            <a:off x="2439988" y="1693863"/>
            <a:ext cx="5562600" cy="2395537"/>
            <a:chOff x="1537" y="1067"/>
            <a:chExt cx="3504" cy="1509"/>
          </a:xfrm>
        </p:grpSpPr>
        <p:sp>
          <p:nvSpPr>
            <p:cNvPr id="58400" name="Freeform 32"/>
            <p:cNvSpPr>
              <a:spLocks/>
            </p:cNvSpPr>
            <p:nvPr/>
          </p:nvSpPr>
          <p:spPr bwMode="auto">
            <a:xfrm>
              <a:off x="1537" y="1067"/>
              <a:ext cx="3504" cy="1509"/>
            </a:xfrm>
            <a:custGeom>
              <a:avLst/>
              <a:gdLst/>
              <a:ahLst/>
              <a:cxnLst>
                <a:cxn ang="0">
                  <a:pos x="0" y="1543"/>
                </a:cxn>
                <a:cxn ang="0">
                  <a:pos x="645" y="1132"/>
                </a:cxn>
                <a:cxn ang="0">
                  <a:pos x="1260" y="3"/>
                </a:cxn>
                <a:cxn ang="0">
                  <a:pos x="1789" y="1116"/>
                </a:cxn>
                <a:cxn ang="0">
                  <a:pos x="2544" y="1495"/>
                </a:cxn>
              </a:cxnLst>
              <a:rect l="0" t="0" r="r" b="b"/>
              <a:pathLst>
                <a:path w="2544" h="1543">
                  <a:moveTo>
                    <a:pt x="0" y="1543"/>
                  </a:moveTo>
                  <a:cubicBezTo>
                    <a:pt x="107" y="1475"/>
                    <a:pt x="435" y="1389"/>
                    <a:pt x="645" y="1132"/>
                  </a:cubicBezTo>
                  <a:cubicBezTo>
                    <a:pt x="855" y="875"/>
                    <a:pt x="1069" y="6"/>
                    <a:pt x="1260" y="3"/>
                  </a:cubicBezTo>
                  <a:cubicBezTo>
                    <a:pt x="1451" y="0"/>
                    <a:pt x="1575" y="867"/>
                    <a:pt x="1789" y="1116"/>
                  </a:cubicBezTo>
                  <a:cubicBezTo>
                    <a:pt x="2003" y="1365"/>
                    <a:pt x="2387" y="1416"/>
                    <a:pt x="2544" y="1495"/>
                  </a:cubicBezTo>
                </a:path>
              </a:pathLst>
            </a:custGeom>
            <a:solidFill>
              <a:srgbClr val="68A7C6"/>
            </a:solidFill>
            <a:ln w="9525" cap="flat" cmpd="sng">
              <a:solidFill>
                <a:schemeClr val="tx1"/>
              </a:solidFill>
              <a:prstDash val="solid"/>
              <a:round/>
              <a:headEnd/>
              <a:tailEnd/>
            </a:ln>
            <a:effectLst/>
          </p:spPr>
          <p:txBody>
            <a:bodyPr/>
            <a:lstStyle/>
            <a:p>
              <a:endParaRPr lang="en-GB"/>
            </a:p>
          </p:txBody>
        </p:sp>
        <p:sp>
          <p:nvSpPr>
            <p:cNvPr id="58408" name="Text Box 40"/>
            <p:cNvSpPr txBox="1">
              <a:spLocks noChangeArrowheads="1"/>
            </p:cNvSpPr>
            <p:nvPr/>
          </p:nvSpPr>
          <p:spPr bwMode="auto">
            <a:xfrm>
              <a:off x="2992" y="1208"/>
              <a:ext cx="556" cy="404"/>
            </a:xfrm>
            <a:prstGeom prst="rect">
              <a:avLst/>
            </a:prstGeom>
            <a:noFill/>
            <a:ln w="9525">
              <a:noFill/>
              <a:miter lim="800000"/>
              <a:headEnd/>
              <a:tailEnd/>
            </a:ln>
            <a:effectLst/>
          </p:spPr>
          <p:txBody>
            <a:bodyPr wrap="none">
              <a:spAutoFit/>
            </a:bodyPr>
            <a:lstStyle/>
            <a:p>
              <a:r>
                <a:rPr lang="en-US" sz="1800">
                  <a:solidFill>
                    <a:schemeClr val="bg1"/>
                  </a:solidFill>
                </a:rPr>
                <a:t>First to</a:t>
              </a:r>
              <a:br>
                <a:rPr lang="en-US" sz="1800">
                  <a:solidFill>
                    <a:schemeClr val="bg1"/>
                  </a:solidFill>
                </a:rPr>
              </a:br>
              <a:r>
                <a:rPr lang="en-US" sz="1800">
                  <a:solidFill>
                    <a:schemeClr val="bg1"/>
                  </a:solidFill>
                </a:rPr>
                <a:t>Market</a:t>
              </a:r>
            </a:p>
          </p:txBody>
        </p:sp>
      </p:grpSp>
      <p:sp>
        <p:nvSpPr>
          <p:cNvPr id="58381" name="Rectangle 13"/>
          <p:cNvSpPr>
            <a:spLocks noGrp="1" noChangeArrowheads="1"/>
          </p:cNvSpPr>
          <p:nvPr>
            <p:ph type="title"/>
          </p:nvPr>
        </p:nvSpPr>
        <p:spPr/>
        <p:txBody>
          <a:bodyPr/>
          <a:lstStyle/>
          <a:p>
            <a:r>
              <a:rPr lang="en-US" dirty="0" smtClean="0"/>
              <a:t>The Big Picture</a:t>
            </a:r>
            <a:endParaRPr lang="en-US" dirty="0"/>
          </a:p>
        </p:txBody>
      </p:sp>
      <p:grpSp>
        <p:nvGrpSpPr>
          <p:cNvPr id="3" name="Group 49"/>
          <p:cNvGrpSpPr>
            <a:grpSpLocks/>
          </p:cNvGrpSpPr>
          <p:nvPr/>
        </p:nvGrpSpPr>
        <p:grpSpPr bwMode="auto">
          <a:xfrm>
            <a:off x="2516188" y="4673600"/>
            <a:ext cx="1187450" cy="366713"/>
            <a:chOff x="2016" y="2896"/>
            <a:chExt cx="886" cy="231"/>
          </a:xfrm>
        </p:grpSpPr>
        <p:sp>
          <p:nvSpPr>
            <p:cNvPr id="58396" name="Line 28"/>
            <p:cNvSpPr>
              <a:spLocks noChangeShapeType="1"/>
            </p:cNvSpPr>
            <p:nvPr/>
          </p:nvSpPr>
          <p:spPr bwMode="auto">
            <a:xfrm>
              <a:off x="2016" y="3120"/>
              <a:ext cx="768" cy="0"/>
            </a:xfrm>
            <a:prstGeom prst="line">
              <a:avLst/>
            </a:prstGeom>
            <a:noFill/>
            <a:ln w="38100">
              <a:solidFill>
                <a:schemeClr val="tx1"/>
              </a:solidFill>
              <a:round/>
              <a:headEnd type="triangle" w="med" len="med"/>
              <a:tailEnd type="triangle" w="med" len="med"/>
            </a:ln>
            <a:effectLst/>
          </p:spPr>
          <p:txBody>
            <a:bodyPr/>
            <a:lstStyle/>
            <a:p>
              <a:endParaRPr lang="en-GB"/>
            </a:p>
          </p:txBody>
        </p:sp>
        <p:sp>
          <p:nvSpPr>
            <p:cNvPr id="58397" name="Text Box 29"/>
            <p:cNvSpPr txBox="1">
              <a:spLocks noChangeArrowheads="1"/>
            </p:cNvSpPr>
            <p:nvPr/>
          </p:nvSpPr>
          <p:spPr bwMode="auto">
            <a:xfrm>
              <a:off x="2016" y="2896"/>
              <a:ext cx="886" cy="231"/>
            </a:xfrm>
            <a:prstGeom prst="rect">
              <a:avLst/>
            </a:prstGeom>
            <a:noFill/>
            <a:ln w="9525">
              <a:noFill/>
              <a:miter lim="800000"/>
              <a:headEnd/>
              <a:tailEnd/>
            </a:ln>
            <a:effectLst/>
          </p:spPr>
          <p:txBody>
            <a:bodyPr wrap="none">
              <a:spAutoFit/>
            </a:bodyPr>
            <a:lstStyle/>
            <a:p>
              <a:r>
                <a:rPr lang="en-US" sz="1800"/>
                <a:t>Lost Time</a:t>
              </a:r>
            </a:p>
          </p:txBody>
        </p:sp>
      </p:grpSp>
      <p:sp>
        <p:nvSpPr>
          <p:cNvPr id="58407" name="Text Box 39"/>
          <p:cNvSpPr txBox="1">
            <a:spLocks noChangeArrowheads="1"/>
          </p:cNvSpPr>
          <p:nvPr/>
        </p:nvSpPr>
        <p:spPr bwMode="auto">
          <a:xfrm>
            <a:off x="5181600" y="4419600"/>
            <a:ext cx="3581400" cy="1200329"/>
          </a:xfrm>
          <a:prstGeom prst="rect">
            <a:avLst/>
          </a:prstGeom>
          <a:noFill/>
          <a:ln w="9525">
            <a:noFill/>
            <a:miter lim="800000"/>
            <a:headEnd/>
            <a:tailEnd/>
          </a:ln>
          <a:effectLst/>
        </p:spPr>
        <p:txBody>
          <a:bodyPr>
            <a:spAutoFit/>
          </a:bodyPr>
          <a:lstStyle/>
          <a:p>
            <a:pPr>
              <a:spcBef>
                <a:spcPct val="50000"/>
              </a:spcBef>
            </a:pPr>
            <a:r>
              <a:rPr lang="en-US" dirty="0" smtClean="0"/>
              <a:t>Delayed </a:t>
            </a:r>
            <a:r>
              <a:rPr lang="en-US" dirty="0"/>
              <a:t>Market Entry dramatically reduces </a:t>
            </a:r>
            <a:r>
              <a:rPr lang="en-US" dirty="0" smtClean="0"/>
              <a:t>Return on Investment</a:t>
            </a:r>
            <a:endParaRPr lang="en-US" dirty="0"/>
          </a:p>
        </p:txBody>
      </p:sp>
      <p:grpSp>
        <p:nvGrpSpPr>
          <p:cNvPr id="4" name="Group 56"/>
          <p:cNvGrpSpPr>
            <a:grpSpLocks/>
          </p:cNvGrpSpPr>
          <p:nvPr/>
        </p:nvGrpSpPr>
        <p:grpSpPr bwMode="auto">
          <a:xfrm>
            <a:off x="3352800" y="2692400"/>
            <a:ext cx="4497388" cy="1397000"/>
            <a:chOff x="2112" y="1696"/>
            <a:chExt cx="2833" cy="880"/>
          </a:xfrm>
        </p:grpSpPr>
        <p:sp>
          <p:nvSpPr>
            <p:cNvPr id="58401" name="Freeform 33"/>
            <p:cNvSpPr>
              <a:spLocks/>
            </p:cNvSpPr>
            <p:nvPr/>
          </p:nvSpPr>
          <p:spPr bwMode="auto">
            <a:xfrm>
              <a:off x="2112" y="1696"/>
              <a:ext cx="2833" cy="880"/>
            </a:xfrm>
            <a:custGeom>
              <a:avLst/>
              <a:gdLst/>
              <a:ahLst/>
              <a:cxnLst>
                <a:cxn ang="0">
                  <a:pos x="0" y="672"/>
                </a:cxn>
                <a:cxn ang="0">
                  <a:pos x="438" y="493"/>
                </a:cxn>
                <a:cxn ang="0">
                  <a:pos x="856" y="1"/>
                </a:cxn>
                <a:cxn ang="0">
                  <a:pos x="1215" y="486"/>
                </a:cxn>
                <a:cxn ang="0">
                  <a:pos x="2103" y="633"/>
                </a:cxn>
              </a:cxnLst>
              <a:rect l="0" t="0" r="r" b="b"/>
              <a:pathLst>
                <a:path w="2103" h="672">
                  <a:moveTo>
                    <a:pt x="0" y="672"/>
                  </a:moveTo>
                  <a:cubicBezTo>
                    <a:pt x="73" y="642"/>
                    <a:pt x="295" y="605"/>
                    <a:pt x="438" y="493"/>
                  </a:cubicBezTo>
                  <a:cubicBezTo>
                    <a:pt x="581" y="381"/>
                    <a:pt x="726" y="3"/>
                    <a:pt x="856" y="1"/>
                  </a:cubicBezTo>
                  <a:cubicBezTo>
                    <a:pt x="986" y="0"/>
                    <a:pt x="1007" y="381"/>
                    <a:pt x="1215" y="486"/>
                  </a:cubicBezTo>
                  <a:cubicBezTo>
                    <a:pt x="1423" y="591"/>
                    <a:pt x="1918" y="603"/>
                    <a:pt x="2103" y="633"/>
                  </a:cubicBezTo>
                </a:path>
              </a:pathLst>
            </a:custGeom>
            <a:solidFill>
              <a:schemeClr val="hlink"/>
            </a:solidFill>
            <a:ln w="9525" cap="flat" cmpd="sng">
              <a:solidFill>
                <a:schemeClr val="tx1"/>
              </a:solidFill>
              <a:prstDash val="solid"/>
              <a:round/>
              <a:headEnd/>
              <a:tailEnd/>
            </a:ln>
            <a:effectLst/>
          </p:spPr>
          <p:txBody>
            <a:bodyPr/>
            <a:lstStyle/>
            <a:p>
              <a:endParaRPr lang="en-GB"/>
            </a:p>
          </p:txBody>
        </p:sp>
        <p:sp>
          <p:nvSpPr>
            <p:cNvPr id="58409" name="Text Box 41"/>
            <p:cNvSpPr txBox="1">
              <a:spLocks noChangeArrowheads="1"/>
            </p:cNvSpPr>
            <p:nvPr/>
          </p:nvSpPr>
          <p:spPr bwMode="auto">
            <a:xfrm>
              <a:off x="2976" y="2016"/>
              <a:ext cx="556" cy="404"/>
            </a:xfrm>
            <a:prstGeom prst="rect">
              <a:avLst/>
            </a:prstGeom>
            <a:noFill/>
            <a:ln w="9525">
              <a:noFill/>
              <a:miter lim="800000"/>
              <a:headEnd/>
              <a:tailEnd/>
            </a:ln>
            <a:effectLst/>
          </p:spPr>
          <p:txBody>
            <a:bodyPr wrap="none">
              <a:spAutoFit/>
            </a:bodyPr>
            <a:lstStyle/>
            <a:p>
              <a:r>
                <a:rPr lang="en-US" sz="1800" dirty="0">
                  <a:solidFill>
                    <a:schemeClr val="bg2">
                      <a:lumMod val="85000"/>
                    </a:schemeClr>
                  </a:solidFill>
                </a:rPr>
                <a:t>Late to</a:t>
              </a:r>
              <a:br>
                <a:rPr lang="en-US" sz="1800" dirty="0">
                  <a:solidFill>
                    <a:schemeClr val="bg2">
                      <a:lumMod val="85000"/>
                    </a:schemeClr>
                  </a:solidFill>
                </a:rPr>
              </a:br>
              <a:r>
                <a:rPr lang="en-US" sz="1800" dirty="0">
                  <a:solidFill>
                    <a:schemeClr val="bg2">
                      <a:lumMod val="85000"/>
                    </a:schemeClr>
                  </a:solidFill>
                </a:rPr>
                <a:t>Market</a:t>
              </a:r>
            </a:p>
          </p:txBody>
        </p:sp>
      </p:grpSp>
      <p:grpSp>
        <p:nvGrpSpPr>
          <p:cNvPr id="5" name="Group 54"/>
          <p:cNvGrpSpPr>
            <a:grpSpLocks/>
          </p:cNvGrpSpPr>
          <p:nvPr/>
        </p:nvGrpSpPr>
        <p:grpSpPr bwMode="auto">
          <a:xfrm>
            <a:off x="2133600" y="1295400"/>
            <a:ext cx="6249988" cy="3222625"/>
            <a:chOff x="1344" y="816"/>
            <a:chExt cx="3937" cy="2030"/>
          </a:xfrm>
        </p:grpSpPr>
        <p:grpSp>
          <p:nvGrpSpPr>
            <p:cNvPr id="6" name="Group 34"/>
            <p:cNvGrpSpPr>
              <a:grpSpLocks/>
            </p:cNvGrpSpPr>
            <p:nvPr/>
          </p:nvGrpSpPr>
          <p:grpSpPr bwMode="auto">
            <a:xfrm>
              <a:off x="1489" y="2513"/>
              <a:ext cx="3792" cy="333"/>
              <a:chOff x="432" y="3916"/>
              <a:chExt cx="5136" cy="254"/>
            </a:xfrm>
          </p:grpSpPr>
          <p:sp>
            <p:nvSpPr>
              <p:cNvPr id="58403" name="Rectangle 35"/>
              <p:cNvSpPr>
                <a:spLocks noChangeArrowheads="1"/>
              </p:cNvSpPr>
              <p:nvPr/>
            </p:nvSpPr>
            <p:spPr bwMode="auto">
              <a:xfrm>
                <a:off x="432" y="3930"/>
                <a:ext cx="5136" cy="240"/>
              </a:xfrm>
              <a:prstGeom prst="rect">
                <a:avLst/>
              </a:prstGeom>
              <a:solidFill>
                <a:schemeClr val="bg1"/>
              </a:solidFill>
              <a:ln w="9525">
                <a:noFill/>
                <a:miter lim="800000"/>
                <a:headEnd/>
                <a:tailEnd/>
              </a:ln>
              <a:effectLst/>
            </p:spPr>
            <p:txBody>
              <a:bodyPr wrap="none" anchor="ctr"/>
              <a:lstStyle/>
              <a:p>
                <a:endParaRPr lang="en-GB"/>
              </a:p>
            </p:txBody>
          </p:sp>
          <p:sp>
            <p:nvSpPr>
              <p:cNvPr id="58404" name="Line 36"/>
              <p:cNvSpPr>
                <a:spLocks noChangeShapeType="1"/>
              </p:cNvSpPr>
              <p:nvPr/>
            </p:nvSpPr>
            <p:spPr bwMode="auto">
              <a:xfrm>
                <a:off x="432" y="3916"/>
                <a:ext cx="5088" cy="0"/>
              </a:xfrm>
              <a:prstGeom prst="line">
                <a:avLst/>
              </a:prstGeom>
              <a:noFill/>
              <a:ln w="12700">
                <a:solidFill>
                  <a:schemeClr val="tx1"/>
                </a:solidFill>
                <a:round/>
                <a:headEnd/>
                <a:tailEnd type="triangle" w="med" len="med"/>
              </a:ln>
              <a:effectLst/>
            </p:spPr>
            <p:txBody>
              <a:bodyPr/>
              <a:lstStyle/>
              <a:p>
                <a:endParaRPr lang="en-GB"/>
              </a:p>
            </p:txBody>
          </p:sp>
        </p:grpSp>
        <p:sp>
          <p:nvSpPr>
            <p:cNvPr id="58405" name="Line 37"/>
            <p:cNvSpPr>
              <a:spLocks noChangeShapeType="1"/>
            </p:cNvSpPr>
            <p:nvPr/>
          </p:nvSpPr>
          <p:spPr bwMode="auto">
            <a:xfrm flipV="1">
              <a:off x="1585" y="816"/>
              <a:ext cx="0" cy="1823"/>
            </a:xfrm>
            <a:prstGeom prst="line">
              <a:avLst/>
            </a:prstGeom>
            <a:noFill/>
            <a:ln w="9525">
              <a:solidFill>
                <a:schemeClr val="tx1"/>
              </a:solidFill>
              <a:round/>
              <a:headEnd/>
              <a:tailEnd type="triangle" w="med" len="med"/>
            </a:ln>
            <a:effectLst/>
          </p:spPr>
          <p:txBody>
            <a:bodyPr/>
            <a:lstStyle/>
            <a:p>
              <a:endParaRPr lang="en-GB"/>
            </a:p>
          </p:txBody>
        </p:sp>
        <p:sp>
          <p:nvSpPr>
            <p:cNvPr id="58406" name="Text Box 38"/>
            <p:cNvSpPr txBox="1">
              <a:spLocks noChangeArrowheads="1"/>
            </p:cNvSpPr>
            <p:nvPr/>
          </p:nvSpPr>
          <p:spPr bwMode="auto">
            <a:xfrm rot="-5400000">
              <a:off x="1082" y="1654"/>
              <a:ext cx="756" cy="231"/>
            </a:xfrm>
            <a:prstGeom prst="rect">
              <a:avLst/>
            </a:prstGeom>
            <a:noFill/>
            <a:ln w="9525">
              <a:noFill/>
              <a:miter lim="800000"/>
              <a:headEnd/>
              <a:tailEnd/>
            </a:ln>
            <a:effectLst/>
          </p:spPr>
          <p:txBody>
            <a:bodyPr wrap="none">
              <a:spAutoFit/>
            </a:bodyPr>
            <a:lstStyle/>
            <a:p>
              <a:r>
                <a:rPr lang="en-US" sz="1800" dirty="0"/>
                <a:t>$ revenue</a:t>
              </a:r>
            </a:p>
          </p:txBody>
        </p:sp>
      </p:grpSp>
      <p:grpSp>
        <p:nvGrpSpPr>
          <p:cNvPr id="7" name="Group 57"/>
          <p:cNvGrpSpPr>
            <a:grpSpLocks/>
          </p:cNvGrpSpPr>
          <p:nvPr/>
        </p:nvGrpSpPr>
        <p:grpSpPr bwMode="auto">
          <a:xfrm>
            <a:off x="4343400" y="3962400"/>
            <a:ext cx="2070100" cy="369888"/>
            <a:chOff x="2928" y="4089"/>
            <a:chExt cx="1304" cy="233"/>
          </a:xfrm>
        </p:grpSpPr>
        <p:sp>
          <p:nvSpPr>
            <p:cNvPr id="58410" name="Text Box 42"/>
            <p:cNvSpPr txBox="1">
              <a:spLocks noChangeArrowheads="1"/>
            </p:cNvSpPr>
            <p:nvPr/>
          </p:nvSpPr>
          <p:spPr bwMode="auto">
            <a:xfrm>
              <a:off x="2928" y="4089"/>
              <a:ext cx="1118" cy="233"/>
            </a:xfrm>
            <a:prstGeom prst="rect">
              <a:avLst/>
            </a:prstGeom>
            <a:noFill/>
            <a:ln w="9525">
              <a:noFill/>
              <a:miter lim="800000"/>
              <a:headEnd/>
              <a:tailEnd/>
            </a:ln>
            <a:effectLst/>
          </p:spPr>
          <p:txBody>
            <a:bodyPr wrap="none">
              <a:spAutoFit/>
            </a:bodyPr>
            <a:lstStyle/>
            <a:p>
              <a:r>
                <a:rPr lang="en-US" sz="1800" dirty="0" smtClean="0"/>
                <a:t>Product </a:t>
              </a:r>
              <a:r>
                <a:rPr lang="en-US" sz="1800" dirty="0"/>
                <a:t>lifetime</a:t>
              </a:r>
            </a:p>
          </p:txBody>
        </p:sp>
        <p:sp>
          <p:nvSpPr>
            <p:cNvPr id="58411" name="Line 43"/>
            <p:cNvSpPr>
              <a:spLocks noChangeShapeType="1"/>
            </p:cNvSpPr>
            <p:nvPr/>
          </p:nvSpPr>
          <p:spPr bwMode="auto">
            <a:xfrm>
              <a:off x="3992" y="4245"/>
              <a:ext cx="240" cy="0"/>
            </a:xfrm>
            <a:prstGeom prst="line">
              <a:avLst/>
            </a:prstGeom>
            <a:noFill/>
            <a:ln w="28575">
              <a:solidFill>
                <a:schemeClr val="tx1"/>
              </a:solidFill>
              <a:round/>
              <a:headEnd/>
              <a:tailEnd type="triangle" w="med" len="med"/>
            </a:ln>
            <a:effectLst/>
          </p:spPr>
          <p:txBody>
            <a:bodyPr/>
            <a:lstStyle/>
            <a:p>
              <a:endParaRPr lang="en-GB"/>
            </a:p>
          </p:txBody>
        </p:sp>
      </p:grpSp>
      <p:grpSp>
        <p:nvGrpSpPr>
          <p:cNvPr id="8" name="Group 53"/>
          <p:cNvGrpSpPr>
            <a:grpSpLocks/>
          </p:cNvGrpSpPr>
          <p:nvPr/>
        </p:nvGrpSpPr>
        <p:grpSpPr bwMode="auto">
          <a:xfrm>
            <a:off x="2566988" y="4114800"/>
            <a:ext cx="938212" cy="1066800"/>
            <a:chOff x="1617" y="2592"/>
            <a:chExt cx="591" cy="672"/>
          </a:xfrm>
        </p:grpSpPr>
        <p:sp>
          <p:nvSpPr>
            <p:cNvPr id="58412" name="Line 44"/>
            <p:cNvSpPr>
              <a:spLocks noChangeShapeType="1"/>
            </p:cNvSpPr>
            <p:nvPr/>
          </p:nvSpPr>
          <p:spPr bwMode="auto">
            <a:xfrm>
              <a:off x="2208" y="2592"/>
              <a:ext cx="0" cy="672"/>
            </a:xfrm>
            <a:prstGeom prst="line">
              <a:avLst/>
            </a:prstGeom>
            <a:noFill/>
            <a:ln w="9525">
              <a:solidFill>
                <a:schemeClr val="tx1"/>
              </a:solidFill>
              <a:prstDash val="dash"/>
              <a:round/>
              <a:headEnd/>
              <a:tailEnd/>
            </a:ln>
            <a:effectLst/>
          </p:spPr>
          <p:txBody>
            <a:bodyPr/>
            <a:lstStyle/>
            <a:p>
              <a:endParaRPr lang="en-GB"/>
            </a:p>
          </p:txBody>
        </p:sp>
        <p:sp>
          <p:nvSpPr>
            <p:cNvPr id="58413" name="Line 45"/>
            <p:cNvSpPr>
              <a:spLocks noChangeShapeType="1"/>
            </p:cNvSpPr>
            <p:nvPr/>
          </p:nvSpPr>
          <p:spPr bwMode="auto">
            <a:xfrm>
              <a:off x="1617" y="2592"/>
              <a:ext cx="0" cy="672"/>
            </a:xfrm>
            <a:prstGeom prst="line">
              <a:avLst/>
            </a:prstGeom>
            <a:noFill/>
            <a:ln w="9525">
              <a:solidFill>
                <a:schemeClr val="tx1"/>
              </a:solidFill>
              <a:prstDash val="dash"/>
              <a:round/>
              <a:headEnd/>
              <a:tailEnd/>
            </a:ln>
            <a:effectLst/>
          </p:spPr>
          <p:txBody>
            <a:bodyPr/>
            <a:lstStyle/>
            <a:p>
              <a:endParaRPr lang="en-GB"/>
            </a:p>
          </p:txBody>
        </p:sp>
      </p:grpSp>
      <p:sp>
        <p:nvSpPr>
          <p:cNvPr id="58419" name="Text Box 51"/>
          <p:cNvSpPr txBox="1">
            <a:spLocks noChangeArrowheads="1"/>
          </p:cNvSpPr>
          <p:nvPr/>
        </p:nvSpPr>
        <p:spPr bwMode="auto">
          <a:xfrm>
            <a:off x="228600" y="3429000"/>
            <a:ext cx="2438400" cy="830997"/>
          </a:xfrm>
          <a:prstGeom prst="rect">
            <a:avLst/>
          </a:prstGeom>
          <a:solidFill>
            <a:schemeClr val="accent1"/>
          </a:solidFill>
          <a:ln w="9525">
            <a:noFill/>
            <a:miter lim="800000"/>
            <a:headEnd/>
            <a:tailEnd/>
          </a:ln>
          <a:effectLst>
            <a:outerShdw blurRad="50800" dist="38100" dir="2700000" algn="tl" rotWithShape="0">
              <a:prstClr val="black">
                <a:alpha val="40000"/>
              </a:prstClr>
            </a:outerShdw>
          </a:effectLst>
        </p:spPr>
        <p:txBody>
          <a:bodyPr>
            <a:spAutoFit/>
          </a:bodyPr>
          <a:lstStyle/>
          <a:p>
            <a:pPr algn="ctr">
              <a:spcBef>
                <a:spcPct val="50000"/>
              </a:spcBef>
            </a:pPr>
            <a:r>
              <a:rPr lang="en-US" dirty="0">
                <a:solidFill>
                  <a:schemeClr val="bg1"/>
                </a:solidFill>
              </a:rPr>
              <a:t>Understand the</a:t>
            </a:r>
            <a:br>
              <a:rPr lang="en-US" dirty="0">
                <a:solidFill>
                  <a:schemeClr val="bg1"/>
                </a:solidFill>
              </a:rPr>
            </a:br>
            <a:r>
              <a:rPr lang="en-US" dirty="0">
                <a:solidFill>
                  <a:schemeClr val="bg1"/>
                </a:solidFill>
              </a:rPr>
              <a:t>Cost ‘v’ Risk</a:t>
            </a:r>
          </a:p>
        </p:txBody>
      </p:sp>
      <p:pic>
        <p:nvPicPr>
          <p:cNvPr id="48" name="Picture 2"/>
          <p:cNvPicPr preferRelativeResize="0">
            <a:picLocks noChangeAspect="1" noChangeArrowheads="1"/>
          </p:cNvPicPr>
          <p:nvPr/>
        </p:nvPicPr>
        <p:blipFill>
          <a:blip r:embed="rId2" cstate="print"/>
          <a:srcRect l="12917" t="46000" r="11250" b="10667"/>
          <a:stretch>
            <a:fillRect/>
          </a:stretch>
        </p:blipFill>
        <p:spPr bwMode="auto">
          <a:xfrm>
            <a:off x="1128010" y="5082915"/>
            <a:ext cx="3334512" cy="1190897"/>
          </a:xfrm>
          <a:prstGeom prst="rect">
            <a:avLst/>
          </a:prstGeom>
          <a:noFill/>
          <a:ln w="9525">
            <a:noFill/>
            <a:miter lim="800000"/>
            <a:headEnd/>
            <a:tailEnd/>
          </a:ln>
        </p:spPr>
      </p:pic>
      <p:sp>
        <p:nvSpPr>
          <p:cNvPr id="58380" name="Line 12"/>
          <p:cNvSpPr>
            <a:spLocks noChangeShapeType="1"/>
          </p:cNvSpPr>
          <p:nvPr/>
        </p:nvSpPr>
        <p:spPr bwMode="auto">
          <a:xfrm>
            <a:off x="685800" y="6216650"/>
            <a:ext cx="8077200" cy="0"/>
          </a:xfrm>
          <a:prstGeom prst="line">
            <a:avLst/>
          </a:prstGeom>
          <a:noFill/>
          <a:ln w="12700">
            <a:solidFill>
              <a:schemeClr val="tx1"/>
            </a:solidFill>
            <a:round/>
            <a:headEnd/>
            <a:tailEnd type="triangle" w="med" len="med"/>
          </a:ln>
          <a:effectLst/>
        </p:spPr>
        <p:txBody>
          <a:bodyPr/>
          <a:lstStyle/>
          <a:p>
            <a:endParaRPr lang="en-GB"/>
          </a:p>
        </p:txBody>
      </p:sp>
      <p:sp>
        <p:nvSpPr>
          <p:cNvPr id="58420" name="Line 52"/>
          <p:cNvSpPr>
            <a:spLocks noChangeShapeType="1"/>
          </p:cNvSpPr>
          <p:nvPr/>
        </p:nvSpPr>
        <p:spPr bwMode="auto">
          <a:xfrm>
            <a:off x="1447799" y="4343400"/>
            <a:ext cx="76200" cy="1371600"/>
          </a:xfrm>
          <a:prstGeom prst="line">
            <a:avLst/>
          </a:prstGeom>
          <a:noFill/>
          <a:ln w="57150">
            <a:solidFill>
              <a:schemeClr val="tx1"/>
            </a:solidFill>
            <a:round/>
            <a:headEnd/>
            <a:tailEnd type="triangle" w="med" len="med"/>
          </a:ln>
          <a:effectLst/>
        </p:spPr>
        <p:txBody>
          <a:bodyPr/>
          <a:lstStyle/>
          <a:p>
            <a:endParaRPr lang="en-GB"/>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par>
                                <p:cTn id="17" presetID="2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10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2000"/>
                                        <p:tgtEl>
                                          <p:spTgt spid="4"/>
                                        </p:tgtEl>
                                      </p:cBhvr>
                                    </p:animEffect>
                                  </p:childTnLst>
                                </p:cTn>
                              </p:par>
                            </p:childTnLst>
                          </p:cTn>
                        </p:par>
                        <p:par>
                          <p:cTn id="30" fill="hold">
                            <p:stCondLst>
                              <p:cond delay="2000"/>
                            </p:stCondLst>
                            <p:childTnLst>
                              <p:par>
                                <p:cTn id="31" presetID="53" presetClass="entr" presetSubtype="0" fill="hold" grpId="0" nodeType="afterEffect">
                                  <p:stCondLst>
                                    <p:cond delay="0"/>
                                  </p:stCondLst>
                                  <p:childTnLst>
                                    <p:set>
                                      <p:cBhvr>
                                        <p:cTn id="32" dur="1" fill="hold">
                                          <p:stCondLst>
                                            <p:cond delay="0"/>
                                          </p:stCondLst>
                                        </p:cTn>
                                        <p:tgtEl>
                                          <p:spTgt spid="58407"/>
                                        </p:tgtEl>
                                        <p:attrNameLst>
                                          <p:attrName>style.visibility</p:attrName>
                                        </p:attrNameLst>
                                      </p:cBhvr>
                                      <p:to>
                                        <p:strVal val="visible"/>
                                      </p:to>
                                    </p:set>
                                    <p:anim calcmode="lin" valueType="num">
                                      <p:cBhvr>
                                        <p:cTn id="33" dur="500" fill="hold"/>
                                        <p:tgtEl>
                                          <p:spTgt spid="58407"/>
                                        </p:tgtEl>
                                        <p:attrNameLst>
                                          <p:attrName>ppt_w</p:attrName>
                                        </p:attrNameLst>
                                      </p:cBhvr>
                                      <p:tavLst>
                                        <p:tav tm="0">
                                          <p:val>
                                            <p:fltVal val="0"/>
                                          </p:val>
                                        </p:tav>
                                        <p:tav tm="100000">
                                          <p:val>
                                            <p:strVal val="#ppt_w"/>
                                          </p:val>
                                        </p:tav>
                                      </p:tavLst>
                                    </p:anim>
                                    <p:anim calcmode="lin" valueType="num">
                                      <p:cBhvr>
                                        <p:cTn id="34" dur="500" fill="hold"/>
                                        <p:tgtEl>
                                          <p:spTgt spid="58407"/>
                                        </p:tgtEl>
                                        <p:attrNameLst>
                                          <p:attrName>ppt_h</p:attrName>
                                        </p:attrNameLst>
                                      </p:cBhvr>
                                      <p:tavLst>
                                        <p:tav tm="0">
                                          <p:val>
                                            <p:fltVal val="0"/>
                                          </p:val>
                                        </p:tav>
                                        <p:tav tm="100000">
                                          <p:val>
                                            <p:strVal val="#ppt_h"/>
                                          </p:val>
                                        </p:tav>
                                      </p:tavLst>
                                    </p:anim>
                                    <p:animEffect transition="in" filter="fade">
                                      <p:cBhvr>
                                        <p:cTn id="35" dur="500"/>
                                        <p:tgtEl>
                                          <p:spTgt spid="58407"/>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0" fill="hold" grpId="0" nodeType="clickEffect">
                                  <p:stCondLst>
                                    <p:cond delay="0"/>
                                  </p:stCondLst>
                                  <p:childTnLst>
                                    <p:set>
                                      <p:cBhvr>
                                        <p:cTn id="39" dur="1" fill="hold">
                                          <p:stCondLst>
                                            <p:cond delay="0"/>
                                          </p:stCondLst>
                                        </p:cTn>
                                        <p:tgtEl>
                                          <p:spTgt spid="58419"/>
                                        </p:tgtEl>
                                        <p:attrNameLst>
                                          <p:attrName>style.visibility</p:attrName>
                                        </p:attrNameLst>
                                      </p:cBhvr>
                                      <p:to>
                                        <p:strVal val="visible"/>
                                      </p:to>
                                    </p:set>
                                    <p:anim calcmode="lin" valueType="num">
                                      <p:cBhvr>
                                        <p:cTn id="40" dur="500" fill="hold"/>
                                        <p:tgtEl>
                                          <p:spTgt spid="58419"/>
                                        </p:tgtEl>
                                        <p:attrNameLst>
                                          <p:attrName>ppt_w</p:attrName>
                                        </p:attrNameLst>
                                      </p:cBhvr>
                                      <p:tavLst>
                                        <p:tav tm="0">
                                          <p:val>
                                            <p:fltVal val="0"/>
                                          </p:val>
                                        </p:tav>
                                        <p:tav tm="100000">
                                          <p:val>
                                            <p:strVal val="#ppt_w"/>
                                          </p:val>
                                        </p:tav>
                                      </p:tavLst>
                                    </p:anim>
                                    <p:anim calcmode="lin" valueType="num">
                                      <p:cBhvr>
                                        <p:cTn id="41" dur="500" fill="hold"/>
                                        <p:tgtEl>
                                          <p:spTgt spid="58419"/>
                                        </p:tgtEl>
                                        <p:attrNameLst>
                                          <p:attrName>ppt_h</p:attrName>
                                        </p:attrNameLst>
                                      </p:cBhvr>
                                      <p:tavLst>
                                        <p:tav tm="0">
                                          <p:val>
                                            <p:fltVal val="0"/>
                                          </p:val>
                                        </p:tav>
                                        <p:tav tm="100000">
                                          <p:val>
                                            <p:strVal val="#ppt_h"/>
                                          </p:val>
                                        </p:tav>
                                      </p:tavLst>
                                    </p:anim>
                                    <p:animEffect transition="in" filter="fade">
                                      <p:cBhvr>
                                        <p:cTn id="42" dur="500"/>
                                        <p:tgtEl>
                                          <p:spTgt spid="58419"/>
                                        </p:tgtEl>
                                      </p:cBhvr>
                                    </p:animEffect>
                                  </p:childTnLst>
                                </p:cTn>
                              </p:par>
                            </p:childTnLst>
                          </p:cTn>
                        </p:par>
                        <p:par>
                          <p:cTn id="43" fill="hold">
                            <p:stCondLst>
                              <p:cond delay="500"/>
                            </p:stCondLst>
                            <p:childTnLst>
                              <p:par>
                                <p:cTn id="44" presetID="22" presetClass="entr" presetSubtype="1" fill="hold" grpId="0" nodeType="afterEffect">
                                  <p:stCondLst>
                                    <p:cond delay="0"/>
                                  </p:stCondLst>
                                  <p:childTnLst>
                                    <p:set>
                                      <p:cBhvr>
                                        <p:cTn id="45" dur="1" fill="hold">
                                          <p:stCondLst>
                                            <p:cond delay="0"/>
                                          </p:stCondLst>
                                        </p:cTn>
                                        <p:tgtEl>
                                          <p:spTgt spid="58420"/>
                                        </p:tgtEl>
                                        <p:attrNameLst>
                                          <p:attrName>style.visibility</p:attrName>
                                        </p:attrNameLst>
                                      </p:cBhvr>
                                      <p:to>
                                        <p:strVal val="visible"/>
                                      </p:to>
                                    </p:set>
                                    <p:animEffect transition="in" filter="wipe(up)">
                                      <p:cBhvr>
                                        <p:cTn id="46" dur="500"/>
                                        <p:tgtEl>
                                          <p:spTgt spid="58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407" grpId="0"/>
      <p:bldP spid="58419" grpId="0" animBg="1"/>
      <p:bldP spid="5842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 how will you compete?</a:t>
            </a:r>
            <a:br>
              <a:rPr lang="en-US" dirty="0" smtClean="0"/>
            </a:br>
            <a:r>
              <a:rPr lang="en-US" sz="2800" i="1" dirty="0" smtClean="0"/>
              <a:t>Faster time to market and high ROI</a:t>
            </a:r>
            <a:endParaRPr lang="en-US" i="1" dirty="0"/>
          </a:p>
        </p:txBody>
      </p:sp>
      <p:graphicFrame>
        <p:nvGraphicFramePr>
          <p:cNvPr id="6" name="Chart 5"/>
          <p:cNvGraphicFramePr/>
          <p:nvPr>
            <p:extLst>
              <p:ext uri="{D42A27DB-BD31-4B8C-83A1-F6EECF244321}">
                <p14:modId xmlns="" xmlns:p14="http://schemas.microsoft.com/office/powerpoint/2010/main" val="3139608021"/>
              </p:ext>
            </p:extLst>
          </p:nvPr>
        </p:nvGraphicFramePr>
        <p:xfrm>
          <a:off x="533400" y="1558834"/>
          <a:ext cx="6945086" cy="1641566"/>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p:cNvSpPr txBox="1"/>
          <p:nvPr/>
        </p:nvSpPr>
        <p:spPr>
          <a:xfrm>
            <a:off x="1534886" y="1309221"/>
            <a:ext cx="2884714"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1600" b="1" dirty="0" smtClean="0"/>
              <a:t>Without Virtual Prototyping</a:t>
            </a:r>
            <a:endParaRPr lang="en-US" sz="1600" b="1" dirty="0"/>
          </a:p>
        </p:txBody>
      </p:sp>
      <p:sp>
        <p:nvSpPr>
          <p:cNvPr id="29" name="TextBox 28"/>
          <p:cNvSpPr txBox="1"/>
          <p:nvPr/>
        </p:nvSpPr>
        <p:spPr>
          <a:xfrm>
            <a:off x="4103842" y="5959673"/>
            <a:ext cx="3755644" cy="307777"/>
          </a:xfrm>
          <a:prstGeom prst="rect">
            <a:avLst/>
          </a:prstGeom>
          <a:noFill/>
        </p:spPr>
        <p:txBody>
          <a:bodyPr wrap="none" rtlCol="0">
            <a:spAutoFit/>
          </a:bodyPr>
          <a:lstStyle/>
          <a:p>
            <a:pPr lvl="0"/>
            <a:r>
              <a:rPr lang="en-US" sz="1400" i="1" dirty="0" smtClean="0"/>
              <a:t>Source:  IBS, GSA ROI Calculator, Synopsys</a:t>
            </a:r>
            <a:endParaRPr lang="en-US" sz="1400" dirty="0"/>
          </a:p>
        </p:txBody>
      </p:sp>
      <p:grpSp>
        <p:nvGrpSpPr>
          <p:cNvPr id="2" name="Group 18"/>
          <p:cNvGrpSpPr/>
          <p:nvPr/>
        </p:nvGrpSpPr>
        <p:grpSpPr>
          <a:xfrm>
            <a:off x="553811" y="3419475"/>
            <a:ext cx="6629400" cy="2762250"/>
            <a:chOff x="1304925" y="2647950"/>
            <a:chExt cx="6629400" cy="2762250"/>
          </a:xfrm>
        </p:grpSpPr>
        <p:graphicFrame>
          <p:nvGraphicFramePr>
            <p:cNvPr id="4" name="Chart 3"/>
            <p:cNvGraphicFramePr/>
            <p:nvPr>
              <p:extLst>
                <p:ext uri="{D42A27DB-BD31-4B8C-83A1-F6EECF244321}">
                  <p14:modId xmlns="" xmlns:p14="http://schemas.microsoft.com/office/powerpoint/2010/main" val="2798276788"/>
                </p:ext>
              </p:extLst>
            </p:nvPr>
          </p:nvGraphicFramePr>
          <p:xfrm>
            <a:off x="1304925" y="2884714"/>
            <a:ext cx="6629400" cy="2525486"/>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p:cNvSpPr txBox="1"/>
            <p:nvPr/>
          </p:nvSpPr>
          <p:spPr>
            <a:xfrm>
              <a:off x="2286000" y="2647950"/>
              <a:ext cx="2884714" cy="338554"/>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1600" b="1" dirty="0" smtClean="0"/>
                <a:t>With Virtual  Prototyping</a:t>
              </a:r>
              <a:endParaRPr lang="en-US" sz="1600" b="1" dirty="0"/>
            </a:p>
          </p:txBody>
        </p:sp>
      </p:grpSp>
      <p:cxnSp>
        <p:nvCxnSpPr>
          <p:cNvPr id="19" name="Straight Connector 18"/>
          <p:cNvCxnSpPr/>
          <p:nvPr/>
        </p:nvCxnSpPr>
        <p:spPr>
          <a:xfrm>
            <a:off x="6954611" y="4076700"/>
            <a:ext cx="838200" cy="0"/>
          </a:xfrm>
          <a:prstGeom prst="line">
            <a:avLst/>
          </a:prstGeom>
          <a:ln w="38100">
            <a:solidFill>
              <a:schemeClr val="accent3">
                <a:lumMod val="75000"/>
              </a:schemeClr>
            </a:solidFill>
            <a:prstDash val="dash"/>
          </a:ln>
        </p:spPr>
        <p:style>
          <a:lnRef idx="1">
            <a:schemeClr val="accent2"/>
          </a:lnRef>
          <a:fillRef idx="0">
            <a:schemeClr val="accent2"/>
          </a:fillRef>
          <a:effectRef idx="0">
            <a:schemeClr val="accent2"/>
          </a:effectRef>
          <a:fontRef idx="minor">
            <a:schemeClr val="tx1"/>
          </a:fontRef>
        </p:style>
      </p:cxnSp>
      <p:cxnSp>
        <p:nvCxnSpPr>
          <p:cNvPr id="21" name="Straight Connector 20"/>
          <p:cNvCxnSpPr/>
          <p:nvPr/>
        </p:nvCxnSpPr>
        <p:spPr>
          <a:xfrm>
            <a:off x="6945086" y="4638675"/>
            <a:ext cx="838200" cy="0"/>
          </a:xfrm>
          <a:prstGeom prst="line">
            <a:avLst/>
          </a:prstGeom>
          <a:ln w="38100">
            <a:solidFill>
              <a:schemeClr val="accent3">
                <a:lumMod val="75000"/>
              </a:schemeClr>
            </a:solidFill>
            <a:prstDash val="dash"/>
          </a:ln>
        </p:spPr>
        <p:style>
          <a:lnRef idx="1">
            <a:schemeClr val="accent2"/>
          </a:lnRef>
          <a:fillRef idx="0">
            <a:schemeClr val="accent2"/>
          </a:fillRef>
          <a:effectRef idx="0">
            <a:schemeClr val="accent2"/>
          </a:effectRef>
          <a:fontRef idx="minor">
            <a:schemeClr val="tx1"/>
          </a:fontRef>
        </p:style>
      </p:cxnSp>
      <p:sp>
        <p:nvSpPr>
          <p:cNvPr id="26" name="TextBox 25"/>
          <p:cNvSpPr txBox="1"/>
          <p:nvPr/>
        </p:nvSpPr>
        <p:spPr>
          <a:xfrm>
            <a:off x="7021286" y="4734580"/>
            <a:ext cx="1327608" cy="523220"/>
          </a:xfrm>
          <a:prstGeom prst="rect">
            <a:avLst/>
          </a:prstGeom>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wrap="none" rtlCol="0">
            <a:spAutoFit/>
          </a:bodyPr>
          <a:lstStyle/>
          <a:p>
            <a:pPr algn="ctr"/>
            <a:r>
              <a:rPr lang="en-US" sz="1400" dirty="0" smtClean="0"/>
              <a:t>$50M revenue</a:t>
            </a:r>
            <a:br>
              <a:rPr lang="en-US" sz="1400" dirty="0" smtClean="0"/>
            </a:br>
            <a:r>
              <a:rPr lang="en-US" sz="1400" dirty="0" smtClean="0"/>
              <a:t>gain</a:t>
            </a:r>
          </a:p>
        </p:txBody>
      </p:sp>
      <p:sp>
        <p:nvSpPr>
          <p:cNvPr id="28" name="Up-Down Arrow 27"/>
          <p:cNvSpPr/>
          <p:nvPr/>
        </p:nvSpPr>
        <p:spPr>
          <a:xfrm>
            <a:off x="7688036" y="4038600"/>
            <a:ext cx="304800" cy="609600"/>
          </a:xfrm>
          <a:prstGeom prst="up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5" name="Group 19"/>
          <p:cNvGrpSpPr/>
          <p:nvPr/>
        </p:nvGrpSpPr>
        <p:grpSpPr>
          <a:xfrm>
            <a:off x="4725761" y="2514600"/>
            <a:ext cx="1874335" cy="2905125"/>
            <a:chOff x="5476875" y="1743075"/>
            <a:chExt cx="1874335" cy="2905125"/>
          </a:xfrm>
        </p:grpSpPr>
        <p:sp>
          <p:nvSpPr>
            <p:cNvPr id="14" name="TextBox 13"/>
            <p:cNvSpPr txBox="1"/>
            <p:nvPr/>
          </p:nvSpPr>
          <p:spPr>
            <a:xfrm>
              <a:off x="6132607" y="2438400"/>
              <a:ext cx="1218603" cy="523220"/>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pPr algn="ctr"/>
              <a:r>
                <a:rPr lang="en-US" sz="1400" dirty="0" smtClean="0"/>
                <a:t>Break-even</a:t>
              </a:r>
            </a:p>
            <a:p>
              <a:pPr algn="ctr"/>
              <a:r>
                <a:rPr lang="en-US" sz="1400" dirty="0" smtClean="0"/>
                <a:t>5 </a:t>
              </a:r>
              <a:r>
                <a:rPr lang="en-US" sz="1400" dirty="0" err="1" smtClean="0"/>
                <a:t>mos</a:t>
              </a:r>
              <a:r>
                <a:rPr lang="en-US" sz="1400" dirty="0" smtClean="0"/>
                <a:t> earlier</a:t>
              </a:r>
              <a:endParaRPr lang="en-US" sz="1400" dirty="0"/>
            </a:p>
          </p:txBody>
        </p:sp>
        <p:cxnSp>
          <p:nvCxnSpPr>
            <p:cNvPr id="8" name="Straight Connector 7"/>
            <p:cNvCxnSpPr/>
            <p:nvPr/>
          </p:nvCxnSpPr>
          <p:spPr>
            <a:xfrm flipV="1">
              <a:off x="5476875" y="2514600"/>
              <a:ext cx="0" cy="2133600"/>
            </a:xfrm>
            <a:prstGeom prst="line">
              <a:avLst/>
            </a:prstGeom>
            <a:ln w="28575">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6002243" y="1743075"/>
              <a:ext cx="0" cy="2308909"/>
            </a:xfrm>
            <a:prstGeom prst="line">
              <a:avLst/>
            </a:prstGeom>
            <a:ln w="28575">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11" name="Notched Right Arrow 10"/>
            <p:cNvSpPr/>
            <p:nvPr/>
          </p:nvSpPr>
          <p:spPr>
            <a:xfrm flipH="1">
              <a:off x="5503795" y="2638425"/>
              <a:ext cx="457200" cy="313264"/>
            </a:xfrm>
            <a:prstGeom prst="notchedRightArrow">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AutoShape 20"/>
          <p:cNvSpPr>
            <a:spLocks noChangeArrowheads="1"/>
          </p:cNvSpPr>
          <p:nvPr/>
        </p:nvSpPr>
        <p:spPr bwMode="auto">
          <a:xfrm>
            <a:off x="4120042" y="1915168"/>
            <a:ext cx="1328738" cy="826237"/>
          </a:xfrm>
          <a:prstGeom prst="chevron">
            <a:avLst>
              <a:gd name="adj" fmla="val 28492"/>
            </a:avLst>
          </a:prstGeom>
          <a:ln>
            <a:solidFill>
              <a:schemeClr val="bg1"/>
            </a:solidFill>
            <a:headEnd/>
            <a:tailEnd/>
          </a:ln>
        </p:spPr>
        <p:style>
          <a:lnRef idx="1">
            <a:schemeClr val="accent5"/>
          </a:lnRef>
          <a:fillRef idx="3">
            <a:schemeClr val="accent5"/>
          </a:fillRef>
          <a:effectRef idx="2">
            <a:schemeClr val="accent5"/>
          </a:effectRef>
          <a:fontRef idx="minor">
            <a:schemeClr val="lt1"/>
          </a:fontRef>
        </p:style>
        <p:txBody>
          <a:bodyPr wrap="none" anchor="ctr"/>
          <a:lstStyle/>
          <a:p>
            <a:pPr algn="ctr"/>
            <a:r>
              <a:rPr lang="en-US" sz="1200" b="1" dirty="0"/>
              <a:t>Tape Out</a:t>
            </a:r>
          </a:p>
        </p:txBody>
      </p:sp>
      <p:cxnSp>
        <p:nvCxnSpPr>
          <p:cNvPr id="69" name="Gerade Verbindung 117"/>
          <p:cNvCxnSpPr/>
          <p:nvPr/>
        </p:nvCxnSpPr>
        <p:spPr bwMode="auto">
          <a:xfrm rot="16200000" flipH="1">
            <a:off x="-87349" y="2368768"/>
            <a:ext cx="1191477" cy="3954"/>
          </a:xfrm>
          <a:prstGeom prst="line">
            <a:avLst/>
          </a:prstGeom>
          <a:noFill/>
          <a:ln w="28575" cap="rnd">
            <a:solidFill>
              <a:schemeClr val="bg1">
                <a:lumMod val="50000"/>
              </a:schemeClr>
            </a:solidFill>
            <a:prstDash val="sysDot"/>
            <a:round/>
            <a:headEnd/>
            <a:tailEnd/>
          </a:ln>
          <a:effectLst/>
        </p:spPr>
      </p:cxnSp>
      <p:pic>
        <p:nvPicPr>
          <p:cNvPr id="70" name="Picture 19"/>
          <p:cNvPicPr>
            <a:picLocks noChangeAspect="1" noChangeArrowheads="1"/>
          </p:cNvPicPr>
          <p:nvPr/>
        </p:nvPicPr>
        <p:blipFill>
          <a:blip r:embed="rId3" cstate="print"/>
          <a:srcRect/>
          <a:stretch>
            <a:fillRect/>
          </a:stretch>
        </p:blipFill>
        <p:spPr bwMode="auto">
          <a:xfrm>
            <a:off x="4419600" y="1559419"/>
            <a:ext cx="833437" cy="622300"/>
          </a:xfrm>
          <a:prstGeom prst="rect">
            <a:avLst/>
          </a:prstGeom>
          <a:noFill/>
          <a:ln w="9525">
            <a:noFill/>
            <a:miter lim="800000"/>
            <a:headEnd/>
            <a:tailEnd/>
          </a:ln>
          <a:effectLst>
            <a:outerShdw blurRad="50800" dist="50800" dir="5400000" algn="ctr" rotWithShape="0">
              <a:srgbClr val="000000"/>
            </a:outerShdw>
          </a:effectLst>
        </p:spPr>
      </p:pic>
      <p:sp>
        <p:nvSpPr>
          <p:cNvPr id="74" name="Rectangle 49"/>
          <p:cNvSpPr>
            <a:spLocks noChangeArrowheads="1"/>
          </p:cNvSpPr>
          <p:nvPr/>
        </p:nvSpPr>
        <p:spPr bwMode="auto">
          <a:xfrm>
            <a:off x="304800" y="1143000"/>
            <a:ext cx="4497706" cy="430887"/>
          </a:xfrm>
          <a:prstGeom prst="rect">
            <a:avLst/>
          </a:prstGeom>
          <a:noFill/>
          <a:ln w="9525">
            <a:noFill/>
            <a:miter lim="800000"/>
            <a:headEnd/>
            <a:tailEnd/>
          </a:ln>
          <a:effectLst/>
        </p:spPr>
        <p:txBody>
          <a:bodyPr wrap="none">
            <a:spAutoFit/>
          </a:bodyPr>
          <a:lstStyle/>
          <a:p>
            <a:pPr>
              <a:defRPr/>
            </a:pPr>
            <a:r>
              <a:rPr lang="en-US" sz="2200" b="1" dirty="0">
                <a:latin typeface="Calibri" pitchFamily="34" charset="0"/>
                <a:cs typeface="Calibri" pitchFamily="34" charset="0"/>
              </a:rPr>
              <a:t>Standard Project </a:t>
            </a:r>
            <a:r>
              <a:rPr lang="en-US" sz="2200" b="1" dirty="0" smtClean="0">
                <a:latin typeface="Calibri" pitchFamily="34" charset="0"/>
                <a:cs typeface="Calibri" pitchFamily="34" charset="0"/>
              </a:rPr>
              <a:t>Flow Without HAPS</a:t>
            </a:r>
            <a:endParaRPr lang="en-US" sz="2200" b="1" dirty="0">
              <a:latin typeface="Calibri" pitchFamily="34" charset="0"/>
              <a:cs typeface="Calibri" pitchFamily="34" charset="0"/>
            </a:endParaRPr>
          </a:p>
        </p:txBody>
      </p:sp>
      <p:sp>
        <p:nvSpPr>
          <p:cNvPr id="75" name="AutoShape 21"/>
          <p:cNvSpPr>
            <a:spLocks noChangeArrowheads="1"/>
          </p:cNvSpPr>
          <p:nvPr/>
        </p:nvSpPr>
        <p:spPr bwMode="auto">
          <a:xfrm>
            <a:off x="567068" y="1901433"/>
            <a:ext cx="3733800" cy="829339"/>
          </a:xfrm>
          <a:prstGeom prst="chevron">
            <a:avLst>
              <a:gd name="adj" fmla="val 28565"/>
            </a:avLst>
          </a:prstGeom>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wrap="none" anchor="ctr"/>
          <a:lstStyle/>
          <a:p>
            <a:pPr algn="ctr"/>
            <a:r>
              <a:rPr lang="en-US" sz="1000" b="1" dirty="0" smtClean="0"/>
              <a:t>HW Development</a:t>
            </a:r>
          </a:p>
          <a:p>
            <a:pPr algn="ctr"/>
            <a:endParaRPr lang="en-US" sz="1000" b="1" dirty="0" smtClean="0"/>
          </a:p>
          <a:p>
            <a:pPr algn="ctr"/>
            <a:endParaRPr lang="en-US" sz="1000" b="1" dirty="0"/>
          </a:p>
        </p:txBody>
      </p:sp>
      <p:sp>
        <p:nvSpPr>
          <p:cNvPr id="76" name="AutoShape 18"/>
          <p:cNvSpPr>
            <a:spLocks noChangeArrowheads="1"/>
          </p:cNvSpPr>
          <p:nvPr/>
        </p:nvSpPr>
        <p:spPr bwMode="auto">
          <a:xfrm>
            <a:off x="560513" y="1586157"/>
            <a:ext cx="1330325" cy="173037"/>
          </a:xfrm>
          <a:prstGeom prst="flowChartAlternateProcess">
            <a:avLst/>
          </a:prstGeom>
          <a:solidFill>
            <a:schemeClr val="accent1">
              <a:lumMod val="20000"/>
              <a:lumOff val="8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900" dirty="0">
                <a:solidFill>
                  <a:schemeClr val="tx1"/>
                </a:solidFill>
              </a:rPr>
              <a:t>Specification Freeze</a:t>
            </a:r>
          </a:p>
        </p:txBody>
      </p:sp>
      <p:sp>
        <p:nvSpPr>
          <p:cNvPr id="83" name="AutoShape 21"/>
          <p:cNvSpPr>
            <a:spLocks noChangeArrowheads="1"/>
          </p:cNvSpPr>
          <p:nvPr/>
        </p:nvSpPr>
        <p:spPr bwMode="auto">
          <a:xfrm>
            <a:off x="912631" y="2330283"/>
            <a:ext cx="1600200" cy="354012"/>
          </a:xfrm>
          <a:prstGeom prst="chevron">
            <a:avLst>
              <a:gd name="adj" fmla="val 26311"/>
            </a:avLst>
          </a:prstGeom>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wrap="none" anchor="ctr"/>
          <a:lstStyle/>
          <a:p>
            <a:pPr algn="ctr"/>
            <a:r>
              <a:rPr lang="en-US" sz="1000" b="1" dirty="0" smtClean="0"/>
              <a:t>RTL Block </a:t>
            </a:r>
          </a:p>
          <a:p>
            <a:pPr algn="ctr"/>
            <a:r>
              <a:rPr lang="en-US" sz="1000" b="1" dirty="0" smtClean="0"/>
              <a:t>Verification</a:t>
            </a:r>
            <a:endParaRPr lang="en-US" sz="1000" b="1" dirty="0"/>
          </a:p>
        </p:txBody>
      </p:sp>
      <p:sp>
        <p:nvSpPr>
          <p:cNvPr id="97" name="AutoShape 18"/>
          <p:cNvSpPr>
            <a:spLocks noChangeArrowheads="1"/>
          </p:cNvSpPr>
          <p:nvPr/>
        </p:nvSpPr>
        <p:spPr bwMode="auto">
          <a:xfrm>
            <a:off x="2779713" y="1609907"/>
            <a:ext cx="1330325" cy="173037"/>
          </a:xfrm>
          <a:prstGeom prst="flowChartAlternateProcess">
            <a:avLst/>
          </a:prstGeom>
          <a:solidFill>
            <a:schemeClr val="accent1">
              <a:lumMod val="20000"/>
              <a:lumOff val="8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900">
                <a:solidFill>
                  <a:schemeClr val="tx1"/>
                </a:solidFill>
              </a:rPr>
              <a:t>Tape Out</a:t>
            </a:r>
          </a:p>
        </p:txBody>
      </p:sp>
      <p:sp>
        <p:nvSpPr>
          <p:cNvPr id="98" name="AutoShape 18"/>
          <p:cNvSpPr>
            <a:spLocks noChangeArrowheads="1"/>
          </p:cNvSpPr>
          <p:nvPr/>
        </p:nvSpPr>
        <p:spPr bwMode="auto">
          <a:xfrm>
            <a:off x="7251700" y="1619432"/>
            <a:ext cx="1330325" cy="173037"/>
          </a:xfrm>
          <a:prstGeom prst="flowChartAlternateProcess">
            <a:avLst/>
          </a:prstGeom>
          <a:solidFill>
            <a:schemeClr val="accent1">
              <a:lumMod val="20000"/>
              <a:lumOff val="8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900">
                <a:solidFill>
                  <a:schemeClr val="tx1"/>
                </a:solidFill>
              </a:rPr>
              <a:t>Project Finished</a:t>
            </a:r>
          </a:p>
        </p:txBody>
      </p:sp>
      <p:sp>
        <p:nvSpPr>
          <p:cNvPr id="128" name="AutoShape 18"/>
          <p:cNvSpPr>
            <a:spLocks noChangeArrowheads="1"/>
          </p:cNvSpPr>
          <p:nvPr/>
        </p:nvSpPr>
        <p:spPr bwMode="auto">
          <a:xfrm>
            <a:off x="5532438" y="1619432"/>
            <a:ext cx="1330325" cy="173037"/>
          </a:xfrm>
          <a:prstGeom prst="flowChartAlternateProcess">
            <a:avLst/>
          </a:prstGeom>
          <a:solidFill>
            <a:schemeClr val="accent1">
              <a:lumMod val="20000"/>
              <a:lumOff val="8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900">
                <a:solidFill>
                  <a:schemeClr val="tx1"/>
                </a:solidFill>
              </a:rPr>
              <a:t>Silicon</a:t>
            </a:r>
          </a:p>
        </p:txBody>
      </p:sp>
      <p:cxnSp>
        <p:nvCxnSpPr>
          <p:cNvPr id="177" name="Gerade Verbindung 117"/>
          <p:cNvCxnSpPr/>
          <p:nvPr/>
        </p:nvCxnSpPr>
        <p:spPr bwMode="auto">
          <a:xfrm rot="16200000" flipH="1">
            <a:off x="3532199" y="2390475"/>
            <a:ext cx="1191477" cy="3954"/>
          </a:xfrm>
          <a:prstGeom prst="line">
            <a:avLst/>
          </a:prstGeom>
          <a:noFill/>
          <a:ln w="28575" cap="rnd">
            <a:solidFill>
              <a:schemeClr val="bg1">
                <a:lumMod val="50000"/>
              </a:schemeClr>
            </a:solidFill>
            <a:prstDash val="sysDot"/>
            <a:round/>
            <a:headEnd/>
            <a:tailEnd/>
          </a:ln>
          <a:effectLst/>
        </p:spPr>
      </p:cxnSp>
      <p:cxnSp>
        <p:nvCxnSpPr>
          <p:cNvPr id="179" name="Gerade Verbindung 117"/>
          <p:cNvCxnSpPr/>
          <p:nvPr/>
        </p:nvCxnSpPr>
        <p:spPr bwMode="auto">
          <a:xfrm rot="16200000" flipH="1">
            <a:off x="4879014" y="2381780"/>
            <a:ext cx="1164329" cy="19374"/>
          </a:xfrm>
          <a:prstGeom prst="line">
            <a:avLst/>
          </a:prstGeom>
          <a:noFill/>
          <a:ln w="28575" cap="rnd">
            <a:solidFill>
              <a:schemeClr val="bg1">
                <a:lumMod val="50000"/>
              </a:schemeClr>
            </a:solidFill>
            <a:prstDash val="sysDot"/>
            <a:round/>
            <a:headEnd/>
            <a:tailEnd/>
          </a:ln>
          <a:effectLst/>
        </p:spPr>
      </p:cxnSp>
      <p:grpSp>
        <p:nvGrpSpPr>
          <p:cNvPr id="2" name="Group 118"/>
          <p:cNvGrpSpPr/>
          <p:nvPr/>
        </p:nvGrpSpPr>
        <p:grpSpPr>
          <a:xfrm>
            <a:off x="5481093" y="1915168"/>
            <a:ext cx="3110457" cy="787251"/>
            <a:chOff x="5481093" y="2022043"/>
            <a:chExt cx="3110457" cy="787251"/>
          </a:xfrm>
        </p:grpSpPr>
        <p:sp>
          <p:nvSpPr>
            <p:cNvPr id="82" name="AutoShape 21"/>
            <p:cNvSpPr>
              <a:spLocks noChangeArrowheads="1"/>
            </p:cNvSpPr>
            <p:nvPr/>
          </p:nvSpPr>
          <p:spPr bwMode="auto">
            <a:xfrm>
              <a:off x="5486400" y="2022043"/>
              <a:ext cx="3105150" cy="369037"/>
            </a:xfrm>
            <a:prstGeom prst="chevron">
              <a:avLst>
                <a:gd name="adj" fmla="val 29703"/>
              </a:avLst>
            </a:prstGeom>
            <a:ln>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US" sz="1000" b="1" dirty="0">
                  <a:solidFill>
                    <a:schemeClr val="bg1"/>
                  </a:solidFill>
                </a:rPr>
                <a:t>Software </a:t>
              </a:r>
              <a:r>
                <a:rPr lang="en-US" sz="1000" b="1" dirty="0" smtClean="0">
                  <a:solidFill>
                    <a:schemeClr val="bg1"/>
                  </a:solidFill>
                </a:rPr>
                <a:t>Development &amp; Validation</a:t>
              </a:r>
              <a:endParaRPr lang="en-US" sz="1000" b="1" dirty="0">
                <a:solidFill>
                  <a:schemeClr val="bg1"/>
                </a:solidFill>
              </a:endParaRPr>
            </a:p>
          </p:txBody>
        </p:sp>
        <p:sp>
          <p:nvSpPr>
            <p:cNvPr id="182" name="AutoShape 21"/>
            <p:cNvSpPr>
              <a:spLocks noChangeArrowheads="1"/>
            </p:cNvSpPr>
            <p:nvPr/>
          </p:nvSpPr>
          <p:spPr bwMode="auto">
            <a:xfrm>
              <a:off x="5481093" y="2440257"/>
              <a:ext cx="2530540" cy="369037"/>
            </a:xfrm>
            <a:prstGeom prst="chevron">
              <a:avLst>
                <a:gd name="adj" fmla="val 29703"/>
              </a:avLst>
            </a:prstGeom>
            <a:ln>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US" sz="1000" b="1" dirty="0" smtClean="0">
                  <a:solidFill>
                    <a:schemeClr val="bg1"/>
                  </a:solidFill>
                </a:rPr>
                <a:t>System Integration</a:t>
              </a:r>
              <a:endParaRPr lang="en-US" sz="1000" b="1" dirty="0">
                <a:solidFill>
                  <a:schemeClr val="bg1"/>
                </a:solidFill>
              </a:endParaRPr>
            </a:p>
          </p:txBody>
        </p:sp>
      </p:grpSp>
      <p:sp>
        <p:nvSpPr>
          <p:cNvPr id="183" name="AutoShape 21"/>
          <p:cNvSpPr>
            <a:spLocks noChangeArrowheads="1"/>
          </p:cNvSpPr>
          <p:nvPr/>
        </p:nvSpPr>
        <p:spPr bwMode="auto">
          <a:xfrm>
            <a:off x="2457897" y="2332052"/>
            <a:ext cx="1600200" cy="354012"/>
          </a:xfrm>
          <a:prstGeom prst="chevron">
            <a:avLst>
              <a:gd name="adj" fmla="val 26311"/>
            </a:avLst>
          </a:prstGeom>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wrap="none" anchor="ctr"/>
          <a:lstStyle/>
          <a:p>
            <a:pPr algn="ctr"/>
            <a:r>
              <a:rPr lang="en-US" sz="1000" b="1" dirty="0" smtClean="0"/>
              <a:t>RTL </a:t>
            </a:r>
            <a:r>
              <a:rPr lang="en-US" sz="1000" b="1" dirty="0" err="1" smtClean="0"/>
              <a:t>SoC</a:t>
            </a:r>
            <a:r>
              <a:rPr lang="en-US" sz="1000" b="1" dirty="0" smtClean="0"/>
              <a:t> </a:t>
            </a:r>
          </a:p>
          <a:p>
            <a:pPr algn="ctr"/>
            <a:r>
              <a:rPr lang="en-US" sz="1000" b="1" dirty="0" smtClean="0"/>
              <a:t>Verification</a:t>
            </a:r>
            <a:endParaRPr lang="en-US" sz="1000" b="1" dirty="0"/>
          </a:p>
        </p:txBody>
      </p:sp>
      <p:pic>
        <p:nvPicPr>
          <p:cNvPr id="77" name="Picture 76" descr="gruen.png"/>
          <p:cNvPicPr>
            <a:picLocks noChangeAspect="1"/>
          </p:cNvPicPr>
          <p:nvPr/>
        </p:nvPicPr>
        <p:blipFill>
          <a:blip r:embed="rId4" cstate="print"/>
          <a:stretch>
            <a:fillRect/>
          </a:stretch>
        </p:blipFill>
        <p:spPr>
          <a:xfrm>
            <a:off x="346941" y="1506035"/>
            <a:ext cx="292732" cy="314766"/>
          </a:xfrm>
          <a:prstGeom prst="rect">
            <a:avLst/>
          </a:prstGeom>
        </p:spPr>
      </p:pic>
      <p:pic>
        <p:nvPicPr>
          <p:cNvPr id="85" name="Picture 84" descr="gruen.png"/>
          <p:cNvPicPr>
            <a:picLocks noChangeAspect="1"/>
          </p:cNvPicPr>
          <p:nvPr/>
        </p:nvPicPr>
        <p:blipFill>
          <a:blip r:embed="rId4" cstate="print"/>
          <a:stretch>
            <a:fillRect/>
          </a:stretch>
        </p:blipFill>
        <p:spPr>
          <a:xfrm>
            <a:off x="3978811" y="1527806"/>
            <a:ext cx="292732" cy="314766"/>
          </a:xfrm>
          <a:prstGeom prst="rect">
            <a:avLst/>
          </a:prstGeom>
        </p:spPr>
      </p:pic>
      <p:pic>
        <p:nvPicPr>
          <p:cNvPr id="87" name="Picture 86" descr="gruen.png"/>
          <p:cNvPicPr>
            <a:picLocks noChangeAspect="1"/>
          </p:cNvPicPr>
          <p:nvPr/>
        </p:nvPicPr>
        <p:blipFill>
          <a:blip r:embed="rId4" cstate="print"/>
          <a:stretch>
            <a:fillRect/>
          </a:stretch>
        </p:blipFill>
        <p:spPr>
          <a:xfrm>
            <a:off x="5308811" y="1527806"/>
            <a:ext cx="292732" cy="314766"/>
          </a:xfrm>
          <a:prstGeom prst="rect">
            <a:avLst/>
          </a:prstGeom>
        </p:spPr>
      </p:pic>
      <p:pic>
        <p:nvPicPr>
          <p:cNvPr id="88" name="Picture 87" descr="gruen.png"/>
          <p:cNvPicPr>
            <a:picLocks noChangeAspect="1"/>
          </p:cNvPicPr>
          <p:nvPr/>
        </p:nvPicPr>
        <p:blipFill>
          <a:blip r:embed="rId4" cstate="print"/>
          <a:stretch>
            <a:fillRect/>
          </a:stretch>
        </p:blipFill>
        <p:spPr>
          <a:xfrm>
            <a:off x="8465667" y="1525826"/>
            <a:ext cx="292732" cy="314766"/>
          </a:xfrm>
          <a:prstGeom prst="rect">
            <a:avLst/>
          </a:prstGeom>
        </p:spPr>
      </p:pic>
      <p:sp>
        <p:nvSpPr>
          <p:cNvPr id="233" name="Left Arrow 232"/>
          <p:cNvSpPr/>
          <p:nvPr/>
        </p:nvSpPr>
        <p:spPr>
          <a:xfrm>
            <a:off x="5257800" y="4843151"/>
            <a:ext cx="3352800" cy="481235"/>
          </a:xfrm>
          <a:prstGeom prst="leftArrow">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b="1" dirty="0" smtClean="0">
                <a:solidFill>
                  <a:schemeClr val="bg1"/>
                </a:solidFill>
                <a:effectLst>
                  <a:outerShdw blurRad="38100" dist="38100" dir="2700000" algn="tl">
                    <a:srgbClr val="000000">
                      <a:alpha val="43137"/>
                    </a:srgbClr>
                  </a:outerShdw>
                </a:effectLst>
              </a:rPr>
              <a:t>Gained Time-to-Market</a:t>
            </a:r>
            <a:endParaRPr lang="en-US" sz="1600" b="1" dirty="0">
              <a:solidFill>
                <a:schemeClr val="bg1"/>
              </a:solidFill>
              <a:effectLst>
                <a:outerShdw blurRad="38100" dist="38100" dir="2700000" algn="tl">
                  <a:srgbClr val="000000">
                    <a:alpha val="43137"/>
                  </a:srgbClr>
                </a:outerShdw>
              </a:effectLst>
            </a:endParaRPr>
          </a:p>
        </p:txBody>
      </p:sp>
      <p:cxnSp>
        <p:nvCxnSpPr>
          <p:cNvPr id="125" name="Straight Arrow Connector 124"/>
          <p:cNvCxnSpPr/>
          <p:nvPr/>
        </p:nvCxnSpPr>
        <p:spPr>
          <a:xfrm>
            <a:off x="498764" y="2968831"/>
            <a:ext cx="8288976" cy="1588"/>
          </a:xfrm>
          <a:prstGeom prst="straightConnector1">
            <a:avLst/>
          </a:prstGeom>
          <a:ln>
            <a:solidFill>
              <a:schemeClr val="tx1">
                <a:lumMod val="50000"/>
                <a:lumOff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 name="Group 130"/>
          <p:cNvGrpSpPr/>
          <p:nvPr/>
        </p:nvGrpSpPr>
        <p:grpSpPr>
          <a:xfrm>
            <a:off x="258112" y="1833744"/>
            <a:ext cx="8515774" cy="4333143"/>
            <a:chOff x="258112" y="1833744"/>
            <a:chExt cx="8515774" cy="4333143"/>
          </a:xfrm>
        </p:grpSpPr>
        <p:grpSp>
          <p:nvGrpSpPr>
            <p:cNvPr id="4" name="Group 119"/>
            <p:cNvGrpSpPr/>
            <p:nvPr/>
          </p:nvGrpSpPr>
          <p:grpSpPr>
            <a:xfrm>
              <a:off x="258112" y="1833744"/>
              <a:ext cx="8355663" cy="4333143"/>
              <a:chOff x="258112" y="1833744"/>
              <a:chExt cx="8355663" cy="4333143"/>
            </a:xfrm>
          </p:grpSpPr>
          <p:sp>
            <p:nvSpPr>
              <p:cNvPr id="84" name="Rectangle 49"/>
              <p:cNvSpPr>
                <a:spLocks noChangeArrowheads="1"/>
              </p:cNvSpPr>
              <p:nvPr/>
            </p:nvSpPr>
            <p:spPr bwMode="auto">
              <a:xfrm>
                <a:off x="258112" y="3100388"/>
                <a:ext cx="6899774" cy="430887"/>
              </a:xfrm>
              <a:prstGeom prst="rect">
                <a:avLst/>
              </a:prstGeom>
              <a:noFill/>
              <a:ln w="9525">
                <a:noFill/>
                <a:miter lim="800000"/>
                <a:headEnd/>
                <a:tailEnd/>
              </a:ln>
              <a:effectLst/>
            </p:spPr>
            <p:txBody>
              <a:bodyPr wrap="none">
                <a:spAutoFit/>
              </a:bodyPr>
              <a:lstStyle/>
              <a:p>
                <a:pPr>
                  <a:defRPr/>
                </a:pPr>
                <a:r>
                  <a:rPr lang="en-US" sz="2200" b="1" dirty="0" smtClean="0">
                    <a:latin typeface="Calibri" pitchFamily="34" charset="0"/>
                    <a:cs typeface="Calibri" pitchFamily="34" charset="0"/>
                  </a:rPr>
                  <a:t>Early Time-to-Market with HAPS FPGA-Based Prototyping</a:t>
                </a:r>
                <a:endParaRPr lang="en-US" sz="2200" b="1" dirty="0">
                  <a:latin typeface="Calibri" pitchFamily="34" charset="0"/>
                  <a:cs typeface="Calibri" pitchFamily="34" charset="0"/>
                </a:endParaRPr>
              </a:p>
            </p:txBody>
          </p:sp>
          <p:grpSp>
            <p:nvGrpSpPr>
              <p:cNvPr id="5" name="Group 116"/>
              <p:cNvGrpSpPr/>
              <p:nvPr/>
            </p:nvGrpSpPr>
            <p:grpSpPr>
              <a:xfrm>
                <a:off x="356841" y="1833744"/>
                <a:ext cx="8256934" cy="4333143"/>
                <a:chOff x="356841" y="1833744"/>
                <a:chExt cx="8256934" cy="4333143"/>
              </a:xfrm>
            </p:grpSpPr>
            <p:cxnSp>
              <p:nvCxnSpPr>
                <p:cNvPr id="158" name="Gerade Verbindung 164"/>
                <p:cNvCxnSpPr>
                  <a:stCxn id="108" idx="4"/>
                </p:cNvCxnSpPr>
                <p:nvPr/>
              </p:nvCxnSpPr>
              <p:spPr bwMode="auto">
                <a:xfrm rot="5400000">
                  <a:off x="6446838" y="3997506"/>
                  <a:ext cx="4330700" cy="3175"/>
                </a:xfrm>
                <a:prstGeom prst="line">
                  <a:avLst/>
                </a:prstGeom>
                <a:noFill/>
                <a:ln w="28575" cap="rnd">
                  <a:solidFill>
                    <a:schemeClr val="bg1">
                      <a:lumMod val="50000"/>
                    </a:schemeClr>
                  </a:solidFill>
                  <a:prstDash val="sysDot"/>
                  <a:round/>
                  <a:headEnd/>
                  <a:tailEnd/>
                </a:ln>
                <a:effectLst/>
              </p:spPr>
            </p:cxnSp>
            <p:sp>
              <p:nvSpPr>
                <p:cNvPr id="185" name="AutoShape 20"/>
                <p:cNvSpPr>
                  <a:spLocks noChangeArrowheads="1"/>
                </p:cNvSpPr>
                <p:nvPr/>
              </p:nvSpPr>
              <p:spPr bwMode="auto">
                <a:xfrm>
                  <a:off x="3883100" y="3964853"/>
                  <a:ext cx="1328738" cy="826237"/>
                </a:xfrm>
                <a:prstGeom prst="chevron">
                  <a:avLst>
                    <a:gd name="adj" fmla="val 28492"/>
                  </a:avLst>
                </a:prstGeom>
                <a:ln>
                  <a:solidFill>
                    <a:schemeClr val="bg1"/>
                  </a:solidFill>
                  <a:headEnd/>
                  <a:tailEnd/>
                </a:ln>
              </p:spPr>
              <p:style>
                <a:lnRef idx="1">
                  <a:schemeClr val="accent5"/>
                </a:lnRef>
                <a:fillRef idx="3">
                  <a:schemeClr val="accent5"/>
                </a:fillRef>
                <a:effectRef idx="2">
                  <a:schemeClr val="accent5"/>
                </a:effectRef>
                <a:fontRef idx="minor">
                  <a:schemeClr val="lt1"/>
                </a:fontRef>
              </p:style>
              <p:txBody>
                <a:bodyPr wrap="none" anchor="ctr"/>
                <a:lstStyle/>
                <a:p>
                  <a:pPr algn="ctr"/>
                  <a:r>
                    <a:rPr lang="en-US" sz="1200" b="1" dirty="0"/>
                    <a:t>Tape Out</a:t>
                  </a:r>
                </a:p>
              </p:txBody>
            </p:sp>
            <p:cxnSp>
              <p:nvCxnSpPr>
                <p:cNvPr id="186" name="Gerade Verbindung 117"/>
                <p:cNvCxnSpPr/>
                <p:nvPr/>
              </p:nvCxnSpPr>
              <p:spPr bwMode="auto">
                <a:xfrm rot="16200000" flipH="1">
                  <a:off x="-672812" y="4990266"/>
                  <a:ext cx="2342196" cy="11045"/>
                </a:xfrm>
                <a:prstGeom prst="line">
                  <a:avLst/>
                </a:prstGeom>
                <a:noFill/>
                <a:ln w="28575" cap="rnd">
                  <a:solidFill>
                    <a:schemeClr val="bg1">
                      <a:lumMod val="50000"/>
                    </a:schemeClr>
                  </a:solidFill>
                  <a:prstDash val="sysDot"/>
                  <a:round/>
                  <a:headEnd/>
                  <a:tailEnd/>
                </a:ln>
                <a:effectLst/>
              </p:spPr>
            </p:cxnSp>
            <p:pic>
              <p:nvPicPr>
                <p:cNvPr id="187" name="Picture 19"/>
                <p:cNvPicPr>
                  <a:picLocks noChangeAspect="1" noChangeArrowheads="1"/>
                </p:cNvPicPr>
                <p:nvPr/>
              </p:nvPicPr>
              <p:blipFill>
                <a:blip r:embed="rId3" cstate="print"/>
                <a:srcRect/>
                <a:stretch>
                  <a:fillRect/>
                </a:stretch>
              </p:blipFill>
              <p:spPr bwMode="auto">
                <a:xfrm>
                  <a:off x="4182658" y="3609104"/>
                  <a:ext cx="833437" cy="622300"/>
                </a:xfrm>
                <a:prstGeom prst="rect">
                  <a:avLst/>
                </a:prstGeom>
                <a:noFill/>
                <a:ln w="9525">
                  <a:noFill/>
                  <a:miter lim="800000"/>
                  <a:headEnd/>
                  <a:tailEnd/>
                </a:ln>
                <a:effectLst>
                  <a:outerShdw blurRad="50800" dist="50800" dir="5400000" algn="ctr" rotWithShape="0">
                    <a:srgbClr val="000000"/>
                  </a:outerShdw>
                </a:effectLst>
              </p:spPr>
            </p:pic>
            <p:sp>
              <p:nvSpPr>
                <p:cNvPr id="188" name="AutoShape 21"/>
                <p:cNvSpPr>
                  <a:spLocks noChangeArrowheads="1"/>
                </p:cNvSpPr>
                <p:nvPr/>
              </p:nvSpPr>
              <p:spPr bwMode="auto">
                <a:xfrm>
                  <a:off x="553418" y="3951118"/>
                  <a:ext cx="3519817" cy="829339"/>
                </a:xfrm>
                <a:prstGeom prst="chevron">
                  <a:avLst>
                    <a:gd name="adj" fmla="val 28565"/>
                  </a:avLst>
                </a:prstGeom>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wrap="none" anchor="ctr"/>
                <a:lstStyle/>
                <a:p>
                  <a:pPr algn="ctr"/>
                  <a:r>
                    <a:rPr lang="en-US" sz="1000" b="1" dirty="0" smtClean="0"/>
                    <a:t>HW Development</a:t>
                  </a:r>
                </a:p>
                <a:p>
                  <a:pPr algn="ctr"/>
                  <a:endParaRPr lang="en-US" sz="1000" b="1" dirty="0" smtClean="0"/>
                </a:p>
                <a:p>
                  <a:pPr algn="ctr"/>
                  <a:endParaRPr lang="en-US" sz="1000" b="1" dirty="0"/>
                </a:p>
              </p:txBody>
            </p:sp>
            <p:sp>
              <p:nvSpPr>
                <p:cNvPr id="193" name="Oval 56"/>
                <p:cNvSpPr>
                  <a:spLocks noChangeArrowheads="1"/>
                </p:cNvSpPr>
                <p:nvPr/>
              </p:nvSpPr>
              <p:spPr bwMode="auto">
                <a:xfrm>
                  <a:off x="403830" y="3602913"/>
                  <a:ext cx="203065" cy="117875"/>
                </a:xfrm>
                <a:prstGeom prst="ellipse">
                  <a:avLst/>
                </a:prstGeom>
                <a:gradFill rotWithShape="1">
                  <a:gsLst>
                    <a:gs pos="0">
                      <a:schemeClr val="bg1"/>
                    </a:gs>
                    <a:gs pos="100000">
                      <a:srgbClr val="000000">
                        <a:alpha val="0"/>
                      </a:srgbClr>
                    </a:gs>
                  </a:gsLst>
                  <a:lin ang="5400000" scaled="1"/>
                </a:gradFill>
                <a:ln w="28575">
                  <a:noFill/>
                  <a:round/>
                  <a:headEnd/>
                  <a:tailEnd/>
                </a:ln>
              </p:spPr>
              <p:txBody>
                <a:bodyPr wrap="none" anchor="ctr"/>
                <a:lstStyle/>
                <a:p>
                  <a:pPr algn="ctr"/>
                  <a:endParaRPr lang="en-US" u="sng"/>
                </a:p>
              </p:txBody>
            </p:sp>
            <p:sp>
              <p:nvSpPr>
                <p:cNvPr id="195" name="AutoShape 21"/>
                <p:cNvSpPr>
                  <a:spLocks noChangeArrowheads="1"/>
                </p:cNvSpPr>
                <p:nvPr/>
              </p:nvSpPr>
              <p:spPr bwMode="auto">
                <a:xfrm>
                  <a:off x="898982" y="4379968"/>
                  <a:ext cx="1458433" cy="354012"/>
                </a:xfrm>
                <a:prstGeom prst="chevron">
                  <a:avLst>
                    <a:gd name="adj" fmla="val 26311"/>
                  </a:avLst>
                </a:prstGeom>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wrap="none" anchor="ctr"/>
                <a:lstStyle/>
                <a:p>
                  <a:pPr algn="ctr"/>
                  <a:r>
                    <a:rPr lang="en-US" sz="1000" b="1" dirty="0" smtClean="0"/>
                    <a:t>RTL Block </a:t>
                  </a:r>
                </a:p>
                <a:p>
                  <a:pPr algn="ctr"/>
                  <a:r>
                    <a:rPr lang="en-US" sz="1000" b="1" dirty="0" smtClean="0"/>
                    <a:t>Verification</a:t>
                  </a:r>
                  <a:endParaRPr lang="en-US" sz="1000" b="1" dirty="0"/>
                </a:p>
              </p:txBody>
            </p:sp>
            <p:sp>
              <p:nvSpPr>
                <p:cNvPr id="197" name="AutoShape 18"/>
                <p:cNvSpPr>
                  <a:spLocks noChangeArrowheads="1"/>
                </p:cNvSpPr>
                <p:nvPr/>
              </p:nvSpPr>
              <p:spPr bwMode="auto">
                <a:xfrm>
                  <a:off x="5312917" y="4006701"/>
                  <a:ext cx="1330325" cy="173037"/>
                </a:xfrm>
                <a:prstGeom prst="flowChartAlternateProcess">
                  <a:avLst/>
                </a:prstGeom>
                <a:solidFill>
                  <a:schemeClr val="accent1">
                    <a:lumMod val="20000"/>
                    <a:lumOff val="8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900">
                      <a:solidFill>
                        <a:schemeClr val="tx1"/>
                      </a:solidFill>
                    </a:rPr>
                    <a:t>Project Finished</a:t>
                  </a:r>
                </a:p>
              </p:txBody>
            </p:sp>
            <p:sp>
              <p:nvSpPr>
                <p:cNvPr id="201" name="Oval 56"/>
                <p:cNvSpPr>
                  <a:spLocks noChangeArrowheads="1"/>
                </p:cNvSpPr>
                <p:nvPr/>
              </p:nvSpPr>
              <p:spPr bwMode="auto">
                <a:xfrm>
                  <a:off x="3786080" y="3602913"/>
                  <a:ext cx="203065" cy="117875"/>
                </a:xfrm>
                <a:prstGeom prst="ellipse">
                  <a:avLst/>
                </a:prstGeom>
                <a:gradFill rotWithShape="1">
                  <a:gsLst>
                    <a:gs pos="0">
                      <a:schemeClr val="bg1"/>
                    </a:gs>
                    <a:gs pos="100000">
                      <a:srgbClr val="000000">
                        <a:alpha val="0"/>
                      </a:srgbClr>
                    </a:gs>
                  </a:gsLst>
                  <a:lin ang="5400000" scaled="1"/>
                </a:gradFill>
                <a:ln w="28575">
                  <a:noFill/>
                  <a:round/>
                  <a:headEnd/>
                  <a:tailEnd/>
                </a:ln>
              </p:spPr>
              <p:txBody>
                <a:bodyPr wrap="none" anchor="ctr"/>
                <a:lstStyle/>
                <a:p>
                  <a:pPr algn="ctr"/>
                  <a:endParaRPr lang="en-US" u="sng"/>
                </a:p>
              </p:txBody>
            </p:sp>
            <p:sp>
              <p:nvSpPr>
                <p:cNvPr id="210" name="Oval 56"/>
                <p:cNvSpPr>
                  <a:spLocks noChangeArrowheads="1"/>
                </p:cNvSpPr>
                <p:nvPr/>
              </p:nvSpPr>
              <p:spPr bwMode="auto">
                <a:xfrm>
                  <a:off x="5124012" y="3593943"/>
                  <a:ext cx="203065" cy="117875"/>
                </a:xfrm>
                <a:prstGeom prst="ellipse">
                  <a:avLst/>
                </a:prstGeom>
                <a:gradFill rotWithShape="1">
                  <a:gsLst>
                    <a:gs pos="0">
                      <a:schemeClr val="bg1"/>
                    </a:gs>
                    <a:gs pos="100000">
                      <a:srgbClr val="000000">
                        <a:alpha val="0"/>
                      </a:srgbClr>
                    </a:gs>
                  </a:gsLst>
                  <a:lin ang="5400000" scaled="1"/>
                </a:gradFill>
                <a:ln w="28575">
                  <a:noFill/>
                  <a:round/>
                  <a:headEnd/>
                  <a:tailEnd/>
                </a:ln>
              </p:spPr>
              <p:txBody>
                <a:bodyPr wrap="none" anchor="ctr"/>
                <a:lstStyle/>
                <a:p>
                  <a:pPr algn="ctr"/>
                  <a:endParaRPr lang="en-US" u="sng"/>
                </a:p>
              </p:txBody>
            </p:sp>
            <p:cxnSp>
              <p:nvCxnSpPr>
                <p:cNvPr id="211" name="Gerade Verbindung 117"/>
                <p:cNvCxnSpPr/>
                <p:nvPr/>
              </p:nvCxnSpPr>
              <p:spPr bwMode="auto">
                <a:xfrm rot="16200000" flipH="1">
                  <a:off x="2775178" y="5007738"/>
                  <a:ext cx="2257523" cy="6091"/>
                </a:xfrm>
                <a:prstGeom prst="line">
                  <a:avLst/>
                </a:prstGeom>
                <a:noFill/>
                <a:ln w="28575" cap="rnd">
                  <a:solidFill>
                    <a:schemeClr val="bg1">
                      <a:lumMod val="50000"/>
                    </a:schemeClr>
                  </a:solidFill>
                  <a:prstDash val="sysDot"/>
                  <a:round/>
                  <a:headEnd/>
                  <a:tailEnd/>
                </a:ln>
                <a:effectLst/>
              </p:spPr>
            </p:cxnSp>
            <p:cxnSp>
              <p:nvCxnSpPr>
                <p:cNvPr id="212" name="Gerade Verbindung 117"/>
                <p:cNvCxnSpPr/>
                <p:nvPr/>
              </p:nvCxnSpPr>
              <p:spPr bwMode="auto">
                <a:xfrm rot="16200000" flipH="1">
                  <a:off x="4098176" y="4987235"/>
                  <a:ext cx="2307897" cy="51400"/>
                </a:xfrm>
                <a:prstGeom prst="line">
                  <a:avLst/>
                </a:prstGeom>
                <a:noFill/>
                <a:ln w="28575" cap="rnd">
                  <a:solidFill>
                    <a:schemeClr val="bg1">
                      <a:lumMod val="50000"/>
                    </a:schemeClr>
                  </a:solidFill>
                  <a:prstDash val="sysDot"/>
                  <a:round/>
                  <a:headEnd/>
                  <a:tailEnd/>
                </a:ln>
                <a:effectLst/>
              </p:spPr>
            </p:cxnSp>
            <p:sp>
              <p:nvSpPr>
                <p:cNvPr id="214" name="AutoShape 21"/>
                <p:cNvSpPr>
                  <a:spLocks noChangeArrowheads="1"/>
                </p:cNvSpPr>
                <p:nvPr/>
              </p:nvSpPr>
              <p:spPr bwMode="auto">
                <a:xfrm>
                  <a:off x="2306019" y="4381737"/>
                  <a:ext cx="1505960" cy="354012"/>
                </a:xfrm>
                <a:prstGeom prst="chevron">
                  <a:avLst>
                    <a:gd name="adj" fmla="val 26311"/>
                  </a:avLst>
                </a:prstGeom>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wrap="none" anchor="ctr"/>
                <a:lstStyle/>
                <a:p>
                  <a:pPr algn="ctr"/>
                  <a:r>
                    <a:rPr lang="en-US" sz="1000" b="1" dirty="0" smtClean="0"/>
                    <a:t>RTL </a:t>
                  </a:r>
                  <a:r>
                    <a:rPr lang="en-US" sz="1000" b="1" dirty="0" err="1" smtClean="0"/>
                    <a:t>SoC</a:t>
                  </a:r>
                  <a:endParaRPr lang="en-US" sz="1000" b="1" dirty="0" smtClean="0"/>
                </a:p>
                <a:p>
                  <a:pPr algn="ctr"/>
                  <a:r>
                    <a:rPr lang="en-US" sz="1000" b="1" dirty="0" smtClean="0"/>
                    <a:t> Verification</a:t>
                  </a:r>
                  <a:endParaRPr lang="en-US" sz="1000" b="1" dirty="0"/>
                </a:p>
              </p:txBody>
            </p:sp>
            <p:sp>
              <p:nvSpPr>
                <p:cNvPr id="89" name="AutoShape 18"/>
                <p:cNvSpPr>
                  <a:spLocks noChangeArrowheads="1"/>
                </p:cNvSpPr>
                <p:nvPr/>
              </p:nvSpPr>
              <p:spPr bwMode="auto">
                <a:xfrm>
                  <a:off x="570413" y="3638557"/>
                  <a:ext cx="1330325" cy="173037"/>
                </a:xfrm>
                <a:prstGeom prst="flowChartAlternateProcess">
                  <a:avLst/>
                </a:prstGeom>
                <a:solidFill>
                  <a:schemeClr val="accent1">
                    <a:lumMod val="20000"/>
                    <a:lumOff val="8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900" dirty="0">
                      <a:solidFill>
                        <a:schemeClr val="tx1"/>
                      </a:solidFill>
                    </a:rPr>
                    <a:t>Specification Freeze</a:t>
                  </a:r>
                </a:p>
              </p:txBody>
            </p:sp>
            <p:pic>
              <p:nvPicPr>
                <p:cNvPr id="90" name="Picture 89" descr="gruen.png"/>
                <p:cNvPicPr>
                  <a:picLocks noChangeAspect="1"/>
                </p:cNvPicPr>
                <p:nvPr/>
              </p:nvPicPr>
              <p:blipFill>
                <a:blip r:embed="rId4" cstate="print"/>
                <a:stretch>
                  <a:fillRect/>
                </a:stretch>
              </p:blipFill>
              <p:spPr>
                <a:xfrm>
                  <a:off x="356841" y="3558435"/>
                  <a:ext cx="292732" cy="314766"/>
                </a:xfrm>
                <a:prstGeom prst="rect">
                  <a:avLst/>
                </a:prstGeom>
              </p:spPr>
            </p:pic>
            <p:sp>
              <p:nvSpPr>
                <p:cNvPr id="91" name="AutoShape 18"/>
                <p:cNvSpPr>
                  <a:spLocks noChangeArrowheads="1"/>
                </p:cNvSpPr>
                <p:nvPr/>
              </p:nvSpPr>
              <p:spPr bwMode="auto">
                <a:xfrm>
                  <a:off x="2552113" y="3638557"/>
                  <a:ext cx="1330325" cy="173037"/>
                </a:xfrm>
                <a:prstGeom prst="flowChartAlternateProcess">
                  <a:avLst/>
                </a:prstGeom>
                <a:solidFill>
                  <a:schemeClr val="accent1">
                    <a:lumMod val="20000"/>
                    <a:lumOff val="8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900">
                      <a:solidFill>
                        <a:schemeClr val="tx1"/>
                      </a:solidFill>
                    </a:rPr>
                    <a:t>Tape Out</a:t>
                  </a:r>
                </a:p>
              </p:txBody>
            </p:sp>
            <p:pic>
              <p:nvPicPr>
                <p:cNvPr id="92" name="Picture 91" descr="gruen.png"/>
                <p:cNvPicPr>
                  <a:picLocks noChangeAspect="1"/>
                </p:cNvPicPr>
                <p:nvPr/>
              </p:nvPicPr>
              <p:blipFill>
                <a:blip r:embed="rId4" cstate="print"/>
                <a:stretch>
                  <a:fillRect/>
                </a:stretch>
              </p:blipFill>
              <p:spPr>
                <a:xfrm>
                  <a:off x="3751211" y="3556456"/>
                  <a:ext cx="292732" cy="314766"/>
                </a:xfrm>
                <a:prstGeom prst="rect">
                  <a:avLst/>
                </a:prstGeom>
              </p:spPr>
            </p:pic>
            <p:sp>
              <p:nvSpPr>
                <p:cNvPr id="93" name="AutoShape 18"/>
                <p:cNvSpPr>
                  <a:spLocks noChangeArrowheads="1"/>
                </p:cNvSpPr>
                <p:nvPr/>
              </p:nvSpPr>
              <p:spPr bwMode="auto">
                <a:xfrm>
                  <a:off x="5292953" y="3636258"/>
                  <a:ext cx="1330325" cy="173037"/>
                </a:xfrm>
                <a:prstGeom prst="flowChartAlternateProcess">
                  <a:avLst/>
                </a:prstGeom>
                <a:solidFill>
                  <a:schemeClr val="accent1">
                    <a:lumMod val="20000"/>
                    <a:lumOff val="8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900">
                      <a:solidFill>
                        <a:schemeClr val="tx1"/>
                      </a:solidFill>
                    </a:rPr>
                    <a:t>Silicon</a:t>
                  </a:r>
                </a:p>
              </p:txBody>
            </p:sp>
            <p:pic>
              <p:nvPicPr>
                <p:cNvPr id="94" name="Picture 93" descr="gruen.png"/>
                <p:cNvPicPr>
                  <a:picLocks noChangeAspect="1"/>
                </p:cNvPicPr>
                <p:nvPr/>
              </p:nvPicPr>
              <p:blipFill>
                <a:blip r:embed="rId4" cstate="print"/>
                <a:stretch>
                  <a:fillRect/>
                </a:stretch>
              </p:blipFill>
              <p:spPr>
                <a:xfrm>
                  <a:off x="5069326" y="3544632"/>
                  <a:ext cx="292732" cy="314766"/>
                </a:xfrm>
                <a:prstGeom prst="rect">
                  <a:avLst/>
                </a:prstGeom>
              </p:spPr>
            </p:pic>
            <p:pic>
              <p:nvPicPr>
                <p:cNvPr id="95" name="Picture 94" descr="gruen.png"/>
                <p:cNvPicPr>
                  <a:picLocks noChangeAspect="1"/>
                </p:cNvPicPr>
                <p:nvPr/>
              </p:nvPicPr>
              <p:blipFill>
                <a:blip r:embed="rId4" cstate="print"/>
                <a:stretch>
                  <a:fillRect/>
                </a:stretch>
              </p:blipFill>
              <p:spPr>
                <a:xfrm>
                  <a:off x="5091101" y="3934532"/>
                  <a:ext cx="292732" cy="314766"/>
                </a:xfrm>
                <a:prstGeom prst="rect">
                  <a:avLst/>
                </a:prstGeom>
              </p:spPr>
            </p:pic>
          </p:grpSp>
        </p:grpSp>
        <p:cxnSp>
          <p:nvCxnSpPr>
            <p:cNvPr id="129" name="Straight Arrow Connector 128"/>
            <p:cNvCxnSpPr/>
            <p:nvPr/>
          </p:nvCxnSpPr>
          <p:spPr>
            <a:xfrm>
              <a:off x="484910" y="6161314"/>
              <a:ext cx="8288976" cy="1588"/>
            </a:xfrm>
            <a:prstGeom prst="straightConnector1">
              <a:avLst/>
            </a:prstGeom>
            <a:ln>
              <a:solidFill>
                <a:schemeClr val="tx1">
                  <a:lumMod val="50000"/>
                  <a:lumOff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6" name="Group 135"/>
          <p:cNvGrpSpPr/>
          <p:nvPr/>
        </p:nvGrpSpPr>
        <p:grpSpPr>
          <a:xfrm>
            <a:off x="534391" y="4893625"/>
            <a:ext cx="4743433" cy="1245917"/>
            <a:chOff x="534391" y="4893625"/>
            <a:chExt cx="4743433" cy="1245917"/>
          </a:xfrm>
        </p:grpSpPr>
        <p:grpSp>
          <p:nvGrpSpPr>
            <p:cNvPr id="7" name="Group 117"/>
            <p:cNvGrpSpPr/>
            <p:nvPr/>
          </p:nvGrpSpPr>
          <p:grpSpPr>
            <a:xfrm>
              <a:off x="909615" y="4893625"/>
              <a:ext cx="4368209" cy="1162936"/>
              <a:chOff x="909615" y="4953000"/>
              <a:chExt cx="4368209" cy="1162936"/>
            </a:xfrm>
          </p:grpSpPr>
          <p:sp>
            <p:nvSpPr>
              <p:cNvPr id="215" name="AutoShape 21"/>
              <p:cNvSpPr>
                <a:spLocks noChangeArrowheads="1"/>
              </p:cNvSpPr>
              <p:nvPr/>
            </p:nvSpPr>
            <p:spPr bwMode="auto">
              <a:xfrm>
                <a:off x="909615" y="4953000"/>
                <a:ext cx="2971800" cy="354012"/>
              </a:xfrm>
              <a:prstGeom prst="chevron">
                <a:avLst>
                  <a:gd name="adj" fmla="val 23292"/>
                </a:avLst>
              </a:prstGeom>
              <a:ln>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US" sz="1000" b="1" dirty="0" smtClean="0">
                    <a:solidFill>
                      <a:schemeClr val="bg1"/>
                    </a:solidFill>
                  </a:rPr>
                  <a:t>Co-Simulation and TBV with HAPS</a:t>
                </a:r>
                <a:endParaRPr lang="en-US" sz="1000" b="1" dirty="0">
                  <a:solidFill>
                    <a:schemeClr val="bg1"/>
                  </a:solidFill>
                </a:endParaRPr>
              </a:p>
            </p:txBody>
          </p:sp>
          <p:sp>
            <p:nvSpPr>
              <p:cNvPr id="221" name="AutoShape 21"/>
              <p:cNvSpPr>
                <a:spLocks noChangeArrowheads="1"/>
              </p:cNvSpPr>
              <p:nvPr/>
            </p:nvSpPr>
            <p:spPr bwMode="auto">
              <a:xfrm>
                <a:off x="1520984" y="5746899"/>
                <a:ext cx="3756840" cy="369037"/>
              </a:xfrm>
              <a:prstGeom prst="chevron">
                <a:avLst>
                  <a:gd name="adj" fmla="val 29703"/>
                </a:avLst>
              </a:prstGeom>
              <a:ln>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US" sz="1000" b="1" dirty="0" smtClean="0">
                    <a:solidFill>
                      <a:schemeClr val="bg1"/>
                    </a:solidFill>
                  </a:rPr>
                  <a:t>System Integration with HAPS</a:t>
                </a:r>
                <a:endParaRPr lang="en-US" sz="1000" b="1" dirty="0">
                  <a:solidFill>
                    <a:schemeClr val="bg1"/>
                  </a:solidFill>
                </a:endParaRPr>
              </a:p>
            </p:txBody>
          </p:sp>
          <p:sp>
            <p:nvSpPr>
              <p:cNvPr id="194" name="AutoShape 21"/>
              <p:cNvSpPr>
                <a:spLocks noChangeArrowheads="1"/>
              </p:cNvSpPr>
              <p:nvPr/>
            </p:nvSpPr>
            <p:spPr bwMode="auto">
              <a:xfrm>
                <a:off x="1519215" y="5344633"/>
                <a:ext cx="3733800" cy="369037"/>
              </a:xfrm>
              <a:prstGeom prst="chevron">
                <a:avLst>
                  <a:gd name="adj" fmla="val 21059"/>
                </a:avLst>
              </a:prstGeom>
              <a:ln>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US" sz="1000" b="1" dirty="0">
                    <a:solidFill>
                      <a:schemeClr val="bg1"/>
                    </a:solidFill>
                  </a:rPr>
                  <a:t>Software </a:t>
                </a:r>
                <a:r>
                  <a:rPr lang="en-US" sz="1000" b="1" dirty="0" smtClean="0">
                    <a:solidFill>
                      <a:schemeClr val="bg1"/>
                    </a:solidFill>
                  </a:rPr>
                  <a:t>Development &amp; Validation with HAPS </a:t>
                </a:r>
                <a:endParaRPr lang="en-US" sz="1000" b="1" dirty="0">
                  <a:solidFill>
                    <a:schemeClr val="bg1"/>
                  </a:solidFill>
                </a:endParaRPr>
              </a:p>
            </p:txBody>
          </p:sp>
        </p:grpSp>
        <p:pic>
          <p:nvPicPr>
            <p:cNvPr id="133" name="Picture 132" descr="haps-64_1.JPG"/>
            <p:cNvPicPr>
              <a:picLocks noChangeAspect="1"/>
            </p:cNvPicPr>
            <p:nvPr/>
          </p:nvPicPr>
          <p:blipFill>
            <a:blip r:embed="rId5" cstate="print">
              <a:clrChange>
                <a:clrFrom>
                  <a:srgbClr val="FFFFFF"/>
                </a:clrFrom>
                <a:clrTo>
                  <a:srgbClr val="FFFFFF">
                    <a:alpha val="0"/>
                  </a:srgbClr>
                </a:clrTo>
              </a:clrChange>
            </a:blip>
            <a:stretch>
              <a:fillRect/>
            </a:stretch>
          </p:blipFill>
          <p:spPr>
            <a:xfrm>
              <a:off x="877221" y="5429593"/>
              <a:ext cx="1046582" cy="709949"/>
            </a:xfrm>
            <a:prstGeom prst="rect">
              <a:avLst/>
            </a:prstGeom>
          </p:spPr>
        </p:pic>
        <p:pic>
          <p:nvPicPr>
            <p:cNvPr id="135" name="Picture 2"/>
            <p:cNvPicPr>
              <a:picLocks noChangeAspect="1" noChangeArrowheads="1"/>
            </p:cNvPicPr>
            <p:nvPr/>
          </p:nvPicPr>
          <p:blipFill>
            <a:blip r:embed="rId6" cstate="print">
              <a:clrChange>
                <a:clrFrom>
                  <a:srgbClr val="FFFFFF"/>
                </a:clrFrom>
                <a:clrTo>
                  <a:srgbClr val="FFFFFF">
                    <a:alpha val="0"/>
                  </a:srgbClr>
                </a:clrTo>
              </a:clrChange>
            </a:blip>
            <a:stretch>
              <a:fillRect/>
            </a:stretch>
          </p:blipFill>
          <p:spPr bwMode="auto">
            <a:xfrm>
              <a:off x="534391" y="5118265"/>
              <a:ext cx="1025648" cy="769237"/>
            </a:xfrm>
            <a:prstGeom prst="rect">
              <a:avLst/>
            </a:prstGeom>
            <a:noFill/>
            <a:ln>
              <a:noFill/>
            </a:ln>
          </p:spPr>
        </p:pic>
      </p:grpSp>
      <p:grpSp>
        <p:nvGrpSpPr>
          <p:cNvPr id="8" name="Group 136"/>
          <p:cNvGrpSpPr/>
          <p:nvPr/>
        </p:nvGrpSpPr>
        <p:grpSpPr>
          <a:xfrm>
            <a:off x="5479118" y="1925068"/>
            <a:ext cx="3110457" cy="787251"/>
            <a:chOff x="5481093" y="2022043"/>
            <a:chExt cx="3110457" cy="787251"/>
          </a:xfrm>
        </p:grpSpPr>
        <p:sp>
          <p:nvSpPr>
            <p:cNvPr id="138" name="AutoShape 21"/>
            <p:cNvSpPr>
              <a:spLocks noChangeArrowheads="1"/>
            </p:cNvSpPr>
            <p:nvPr/>
          </p:nvSpPr>
          <p:spPr bwMode="auto">
            <a:xfrm>
              <a:off x="5486400" y="2022043"/>
              <a:ext cx="3105150" cy="369037"/>
            </a:xfrm>
            <a:prstGeom prst="chevron">
              <a:avLst>
                <a:gd name="adj" fmla="val 29703"/>
              </a:avLst>
            </a:prstGeom>
            <a:ln>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US" sz="1000" b="1" dirty="0">
                  <a:solidFill>
                    <a:schemeClr val="bg1"/>
                  </a:solidFill>
                </a:rPr>
                <a:t>Software </a:t>
              </a:r>
              <a:r>
                <a:rPr lang="en-US" sz="1000" b="1" dirty="0" smtClean="0">
                  <a:solidFill>
                    <a:schemeClr val="bg1"/>
                  </a:solidFill>
                </a:rPr>
                <a:t>Development &amp; Validation</a:t>
              </a:r>
              <a:endParaRPr lang="en-US" sz="1000" b="1" dirty="0">
                <a:solidFill>
                  <a:schemeClr val="bg1"/>
                </a:solidFill>
              </a:endParaRPr>
            </a:p>
          </p:txBody>
        </p:sp>
        <p:sp>
          <p:nvSpPr>
            <p:cNvPr id="139" name="AutoShape 21"/>
            <p:cNvSpPr>
              <a:spLocks noChangeArrowheads="1"/>
            </p:cNvSpPr>
            <p:nvPr/>
          </p:nvSpPr>
          <p:spPr bwMode="auto">
            <a:xfrm>
              <a:off x="5481093" y="2440257"/>
              <a:ext cx="2530540" cy="369037"/>
            </a:xfrm>
            <a:prstGeom prst="chevron">
              <a:avLst>
                <a:gd name="adj" fmla="val 29703"/>
              </a:avLst>
            </a:prstGeom>
            <a:ln>
              <a:solidFill>
                <a:schemeClr val="bg1"/>
              </a:solidFill>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US" sz="1000" b="1" dirty="0" smtClean="0">
                  <a:solidFill>
                    <a:schemeClr val="bg1"/>
                  </a:solidFill>
                </a:rPr>
                <a:t>System Integration</a:t>
              </a:r>
              <a:endParaRPr lang="en-US" sz="1000" b="1" dirty="0">
                <a:solidFill>
                  <a:schemeClr val="bg1"/>
                </a:solidFill>
              </a:endParaRPr>
            </a:p>
          </p:txBody>
        </p:sp>
      </p:grpSp>
      <p:sp>
        <p:nvSpPr>
          <p:cNvPr id="60" name="Title 2"/>
          <p:cNvSpPr>
            <a:spLocks noGrp="1"/>
          </p:cNvSpPr>
          <p:nvPr>
            <p:ph type="title"/>
          </p:nvPr>
        </p:nvSpPr>
        <p:spPr>
          <a:xfrm>
            <a:off x="457200" y="76200"/>
            <a:ext cx="8686800" cy="1143000"/>
          </a:xfrm>
        </p:spPr>
        <p:txBody>
          <a:bodyPr>
            <a:normAutofit fontScale="90000"/>
          </a:bodyPr>
          <a:lstStyle/>
          <a:p>
            <a:r>
              <a:rPr lang="en-GB" dirty="0" smtClean="0">
                <a:latin typeface="Calibri" pitchFamily="34" charset="0"/>
                <a:cs typeface="Calibri" pitchFamily="34" charset="0"/>
              </a:rPr>
              <a:t>Design For FPGA Prototyping</a:t>
            </a:r>
            <a:br>
              <a:rPr lang="en-GB" dirty="0" smtClean="0">
                <a:latin typeface="Calibri" pitchFamily="34" charset="0"/>
                <a:cs typeface="Calibri" pitchFamily="34" charset="0"/>
              </a:rPr>
            </a:br>
            <a:r>
              <a:rPr lang="en-GB" dirty="0" smtClean="0">
                <a:solidFill>
                  <a:schemeClr val="accent1">
                    <a:lumMod val="75000"/>
                  </a:schemeClr>
                </a:solidFill>
                <a:latin typeface="Calibri" pitchFamily="34" charset="0"/>
                <a:cs typeface="Calibri" pitchFamily="34" charset="0"/>
              </a:rPr>
              <a:t>Why FPGA Prototyping – Faster HW/SW Integration  </a:t>
            </a:r>
            <a:endParaRPr lang="en-GB" dirty="0">
              <a:solidFill>
                <a:schemeClr val="accent1">
                  <a:lumMod val="50000"/>
                </a:schemeClr>
              </a:solidFill>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path" presetSubtype="0" accel="50000" decel="50000" fill="hold" nodeType="clickEffect">
                                  <p:stCondLst>
                                    <p:cond delay="0"/>
                                  </p:stCondLst>
                                  <p:childTnLst>
                                    <p:animMotion origin="layout" path="M -0.07899 0.01388 L -0.42274 0.49561 " pathEditMode="fixed" rAng="0" ptsTypes="AA">
                                      <p:cBhvr>
                                        <p:cTn id="11" dur="2000" fill="hold"/>
                                        <p:tgtEl>
                                          <p:spTgt spid="2"/>
                                        </p:tgtEl>
                                        <p:attrNameLst>
                                          <p:attrName>ppt_x</p:attrName>
                                          <p:attrName>ppt_y</p:attrName>
                                        </p:attrNameLst>
                                      </p:cBhvr>
                                      <p:rCtr x="-172" y="241"/>
                                    </p:animMotion>
                                  </p:childTnLst>
                                  <p:subTnLst>
                                    <p:set>
                                      <p:cBhvr override="childStyle">
                                        <p:cTn dur="1" fill="hold" display="0" masterRel="sameClick" afterEffect="1">
                                          <p:stCondLst>
                                            <p:cond evt="end" delay="0">
                                              <p:tn val="10"/>
                                            </p:cond>
                                          </p:stCondLst>
                                        </p:cTn>
                                        <p:tgtEl>
                                          <p:spTgt spid="2"/>
                                        </p:tgtEl>
                                        <p:attrNameLst>
                                          <p:attrName>style.visibility</p:attrName>
                                        </p:attrNameLst>
                                      </p:cBhvr>
                                      <p:to>
                                        <p:strVal val="hidden"/>
                                      </p:to>
                                    </p:set>
                                  </p:sub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3000"/>
                                        <p:tgtEl>
                                          <p:spTgt spid="6"/>
                                        </p:tgtEl>
                                      </p:cBhvr>
                                    </p:animEffect>
                                  </p:childTnLst>
                                </p:cTn>
                              </p:par>
                            </p:childTnLst>
                          </p:cTn>
                        </p:par>
                        <p:par>
                          <p:cTn id="15" fill="hold">
                            <p:stCondLst>
                              <p:cond delay="3000"/>
                            </p:stCondLst>
                            <p:childTnLst>
                              <p:par>
                                <p:cTn id="16" presetID="22" presetClass="entr" presetSubtype="2" fill="hold" grpId="0" nodeType="afterEffect">
                                  <p:stCondLst>
                                    <p:cond delay="1000"/>
                                  </p:stCondLst>
                                  <p:childTnLst>
                                    <p:set>
                                      <p:cBhvr>
                                        <p:cTn id="17" dur="1" fill="hold">
                                          <p:stCondLst>
                                            <p:cond delay="0"/>
                                          </p:stCondLst>
                                        </p:cTn>
                                        <p:tgtEl>
                                          <p:spTgt spid="233"/>
                                        </p:tgtEl>
                                        <p:attrNameLst>
                                          <p:attrName>style.visibility</p:attrName>
                                        </p:attrNameLst>
                                      </p:cBhvr>
                                      <p:to>
                                        <p:strVal val="visible"/>
                                      </p:to>
                                    </p:set>
                                    <p:animEffect transition="in" filter="wipe(right)">
                                      <p:cBhvr>
                                        <p:cTn id="18" dur="10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p:cNvCxnSpPr/>
          <p:nvPr/>
        </p:nvCxnSpPr>
        <p:spPr bwMode="gray">
          <a:xfrm>
            <a:off x="877149" y="5057001"/>
            <a:ext cx="6005293" cy="0"/>
          </a:xfrm>
          <a:prstGeom prst="line">
            <a:avLst/>
          </a:prstGeom>
          <a:ln w="1270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gray">
          <a:xfrm>
            <a:off x="852707" y="4218801"/>
            <a:ext cx="6005293" cy="0"/>
          </a:xfrm>
          <a:prstGeom prst="line">
            <a:avLst/>
          </a:prstGeom>
          <a:ln w="1270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gray">
          <a:xfrm>
            <a:off x="846157" y="3380601"/>
            <a:ext cx="6005293" cy="0"/>
          </a:xfrm>
          <a:prstGeom prst="line">
            <a:avLst/>
          </a:prstGeom>
          <a:ln w="1270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gray">
          <a:xfrm>
            <a:off x="846157" y="2545378"/>
            <a:ext cx="6005293" cy="0"/>
          </a:xfrm>
          <a:prstGeom prst="line">
            <a:avLst/>
          </a:prstGeom>
          <a:ln w="1270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363" name="Line 6"/>
          <p:cNvSpPr>
            <a:spLocks noChangeShapeType="1"/>
          </p:cNvSpPr>
          <p:nvPr/>
        </p:nvSpPr>
        <p:spPr bwMode="gray">
          <a:xfrm>
            <a:off x="852576" y="5827683"/>
            <a:ext cx="7529423" cy="0"/>
          </a:xfrm>
          <a:prstGeom prst="line">
            <a:avLst/>
          </a:prstGeom>
          <a:noFill/>
          <a:ln w="28575">
            <a:solidFill>
              <a:schemeClr val="tx1"/>
            </a:solidFill>
            <a:round/>
            <a:headEnd type="none" w="med" len="med"/>
            <a:tailEnd type="triangle" w="med" len="med"/>
          </a:ln>
        </p:spPr>
        <p:txBody>
          <a:bodyPr wrap="none" anchor="ctr"/>
          <a:lstStyle/>
          <a:p>
            <a:endParaRPr lang="en-US">
              <a:solidFill>
                <a:prstClr val="black"/>
              </a:solidFill>
            </a:endParaRPr>
          </a:p>
        </p:txBody>
      </p:sp>
      <p:sp>
        <p:nvSpPr>
          <p:cNvPr id="15365" name="Text Box 8"/>
          <p:cNvSpPr txBox="1">
            <a:spLocks noChangeArrowheads="1"/>
          </p:cNvSpPr>
          <p:nvPr/>
        </p:nvSpPr>
        <p:spPr bwMode="gray">
          <a:xfrm>
            <a:off x="152400" y="1704201"/>
            <a:ext cx="1455848" cy="276999"/>
          </a:xfrm>
          <a:prstGeom prst="rect">
            <a:avLst/>
          </a:prstGeom>
          <a:noFill/>
          <a:ln w="9525" algn="ctr">
            <a:noFill/>
            <a:miter lim="800000"/>
            <a:headEnd/>
            <a:tailEnd/>
          </a:ln>
        </p:spPr>
        <p:txBody>
          <a:bodyPr wrap="none">
            <a:spAutoFit/>
          </a:bodyPr>
          <a:lstStyle/>
          <a:p>
            <a:pPr algn="ctr"/>
            <a:r>
              <a:rPr lang="de-DE" sz="1200" b="1" dirty="0">
                <a:solidFill>
                  <a:prstClr val="black"/>
                </a:solidFill>
              </a:rPr>
              <a:t>Performance (Hz)</a:t>
            </a:r>
          </a:p>
        </p:txBody>
      </p:sp>
      <p:sp>
        <p:nvSpPr>
          <p:cNvPr id="37" name="Rectangle 36"/>
          <p:cNvSpPr/>
          <p:nvPr/>
        </p:nvSpPr>
        <p:spPr bwMode="gray">
          <a:xfrm>
            <a:off x="3429000" y="3228202"/>
            <a:ext cx="1833426" cy="990600"/>
          </a:xfrm>
          <a:prstGeom prst="rect">
            <a:avLst/>
          </a:prstGeom>
        </p:spPr>
        <p:style>
          <a:lnRef idx="1">
            <a:schemeClr val="dk1"/>
          </a:lnRef>
          <a:fillRef idx="2">
            <a:schemeClr val="dk1"/>
          </a:fillRef>
          <a:effectRef idx="1">
            <a:schemeClr val="dk1"/>
          </a:effectRef>
          <a:fontRef idx="minor">
            <a:schemeClr val="dk1"/>
          </a:fontRef>
        </p:style>
        <p:txBody>
          <a:bodyPr vert="horz" lIns="0" tIns="0" rIns="0" bIns="0" rtlCol="0" anchor="ctr"/>
          <a:lstStyle/>
          <a:p>
            <a:pPr algn="ctr"/>
            <a:r>
              <a:rPr lang="en-US" sz="1400" dirty="0" smtClean="0">
                <a:solidFill>
                  <a:schemeClr val="tx1"/>
                </a:solidFill>
              </a:rPr>
              <a:t>Emulation</a:t>
            </a:r>
            <a:endParaRPr lang="en-US" sz="1400" dirty="0">
              <a:solidFill>
                <a:schemeClr val="tx1"/>
              </a:solidFill>
            </a:endParaRPr>
          </a:p>
        </p:txBody>
      </p:sp>
      <p:sp>
        <p:nvSpPr>
          <p:cNvPr id="41" name="Rectangle 40"/>
          <p:cNvSpPr/>
          <p:nvPr/>
        </p:nvSpPr>
        <p:spPr bwMode="gray">
          <a:xfrm>
            <a:off x="2134435" y="4218801"/>
            <a:ext cx="1218365" cy="838200"/>
          </a:xfrm>
          <a:prstGeom prst="rect">
            <a:avLst/>
          </a:prstGeom>
        </p:spPr>
        <p:style>
          <a:lnRef idx="1">
            <a:schemeClr val="dk1"/>
          </a:lnRef>
          <a:fillRef idx="2">
            <a:schemeClr val="dk1"/>
          </a:fillRef>
          <a:effectRef idx="1">
            <a:schemeClr val="dk1"/>
          </a:effectRef>
          <a:fontRef idx="minor">
            <a:schemeClr val="dk1"/>
          </a:fontRef>
        </p:style>
        <p:txBody>
          <a:bodyPr vert="horz" lIns="0" tIns="0" rIns="0" bIns="0" rtlCol="0" anchor="ctr"/>
          <a:lstStyle/>
          <a:p>
            <a:pPr algn="ctr"/>
            <a:r>
              <a:rPr lang="en-US" sz="1400" dirty="0" smtClean="0">
                <a:solidFill>
                  <a:schemeClr val="tx1"/>
                </a:solidFill>
              </a:rPr>
              <a:t>HW </a:t>
            </a:r>
          </a:p>
          <a:p>
            <a:pPr algn="ctr"/>
            <a:r>
              <a:rPr lang="en-US" sz="1400" dirty="0" smtClean="0">
                <a:solidFill>
                  <a:schemeClr val="tx1"/>
                </a:solidFill>
              </a:rPr>
              <a:t>Simulation Acceleration</a:t>
            </a:r>
            <a:endParaRPr lang="en-US" sz="1400" dirty="0">
              <a:solidFill>
                <a:schemeClr val="tx1"/>
              </a:solidFill>
            </a:endParaRPr>
          </a:p>
        </p:txBody>
      </p:sp>
      <p:sp>
        <p:nvSpPr>
          <p:cNvPr id="46" name="Rectangle 45"/>
          <p:cNvSpPr/>
          <p:nvPr/>
        </p:nvSpPr>
        <p:spPr bwMode="gray">
          <a:xfrm>
            <a:off x="992276" y="4869076"/>
            <a:ext cx="1066801" cy="873725"/>
          </a:xfrm>
          <a:prstGeom prst="rect">
            <a:avLst/>
          </a:prstGeom>
        </p:spPr>
        <p:style>
          <a:lnRef idx="1">
            <a:schemeClr val="dk1"/>
          </a:lnRef>
          <a:fillRef idx="2">
            <a:schemeClr val="dk1"/>
          </a:fillRef>
          <a:effectRef idx="1">
            <a:schemeClr val="dk1"/>
          </a:effectRef>
          <a:fontRef idx="minor">
            <a:schemeClr val="dk1"/>
          </a:fontRef>
        </p:style>
        <p:txBody>
          <a:bodyPr vert="horz" lIns="0" tIns="0" rIns="0" bIns="0" rtlCol="0" anchor="ctr"/>
          <a:lstStyle/>
          <a:p>
            <a:pPr algn="ctr">
              <a:lnSpc>
                <a:spcPts val="1400"/>
              </a:lnSpc>
            </a:pPr>
            <a:r>
              <a:rPr lang="en-US" sz="1400" dirty="0" smtClean="0">
                <a:solidFill>
                  <a:schemeClr val="tx1"/>
                </a:solidFill>
              </a:rPr>
              <a:t>RTL Simulation</a:t>
            </a:r>
            <a:endParaRPr lang="en-US" sz="1400" dirty="0">
              <a:solidFill>
                <a:schemeClr val="tx1"/>
              </a:solidFill>
            </a:endParaRPr>
          </a:p>
        </p:txBody>
      </p:sp>
      <p:sp>
        <p:nvSpPr>
          <p:cNvPr id="48" name="Rounded Rectangle 47"/>
          <p:cNvSpPr/>
          <p:nvPr/>
        </p:nvSpPr>
        <p:spPr>
          <a:xfrm>
            <a:off x="5562600" y="4371201"/>
            <a:ext cx="2514600" cy="11430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solidFill>
                  <a:srgbClr val="000000"/>
                </a:solidFill>
                <a:sym typeface="Wingdings" pitchFamily="2" charset="2"/>
              </a:rPr>
              <a:t>Near real-time operating speed</a:t>
            </a:r>
          </a:p>
          <a:p>
            <a:pPr algn="ctr"/>
            <a:endParaRPr lang="en-US" dirty="0" smtClean="0"/>
          </a:p>
          <a:p>
            <a:pPr algn="ctr"/>
            <a:r>
              <a:rPr lang="en-US" dirty="0" smtClean="0"/>
              <a:t>Example:  OS </a:t>
            </a:r>
            <a:r>
              <a:rPr lang="en-US" dirty="0" err="1" smtClean="0"/>
              <a:t>Bootup</a:t>
            </a:r>
            <a:endParaRPr lang="en-US" dirty="0"/>
          </a:p>
        </p:txBody>
      </p:sp>
      <p:sp>
        <p:nvSpPr>
          <p:cNvPr id="57" name="Rounded Rectangular Callout 56"/>
          <p:cNvSpPr/>
          <p:nvPr/>
        </p:nvSpPr>
        <p:spPr>
          <a:xfrm>
            <a:off x="3276600" y="4300863"/>
            <a:ext cx="1113692" cy="375138"/>
          </a:xfrm>
          <a:prstGeom prst="wedgeRoundRectCallout">
            <a:avLst>
              <a:gd name="adj1" fmla="val -75378"/>
              <a:gd name="adj2" fmla="val -25000"/>
              <a:gd name="adj3" fmla="val 16667"/>
            </a:avLst>
          </a:prstGeom>
        </p:spPr>
        <p:style>
          <a:lnRef idx="1">
            <a:schemeClr val="accent3"/>
          </a:lnRef>
          <a:fillRef idx="2">
            <a:schemeClr val="accent3"/>
          </a:fillRef>
          <a:effectRef idx="1">
            <a:schemeClr val="accent3"/>
          </a:effectRef>
          <a:fontRef idx="minor">
            <a:schemeClr val="dk1"/>
          </a:fontRef>
        </p:style>
        <p:txBody>
          <a:bodyPr vert="horz" lIns="0" tIns="0" rIns="0" bIns="0" rtlCol="0" anchor="ctr"/>
          <a:lstStyle/>
          <a:p>
            <a:pPr algn="ctr">
              <a:lnSpc>
                <a:spcPts val="1400"/>
              </a:lnSpc>
            </a:pPr>
            <a:r>
              <a:rPr lang="en-US" sz="1400" dirty="0" smtClean="0">
                <a:solidFill>
                  <a:schemeClr val="tx1"/>
                </a:solidFill>
              </a:rPr>
              <a:t>~200 weeks</a:t>
            </a:r>
          </a:p>
        </p:txBody>
      </p:sp>
      <p:sp>
        <p:nvSpPr>
          <p:cNvPr id="58" name="Rounded Rectangular Callout 57"/>
          <p:cNvSpPr/>
          <p:nvPr/>
        </p:nvSpPr>
        <p:spPr>
          <a:xfrm>
            <a:off x="2133600" y="5187462"/>
            <a:ext cx="1113692" cy="375138"/>
          </a:xfrm>
          <a:prstGeom prst="wedgeRoundRectCallout">
            <a:avLst>
              <a:gd name="adj1" fmla="val -75378"/>
              <a:gd name="adj2" fmla="val -25000"/>
              <a:gd name="adj3" fmla="val 16667"/>
            </a:avLst>
          </a:prstGeom>
        </p:spPr>
        <p:style>
          <a:lnRef idx="1">
            <a:schemeClr val="accent3"/>
          </a:lnRef>
          <a:fillRef idx="2">
            <a:schemeClr val="accent3"/>
          </a:fillRef>
          <a:effectRef idx="1">
            <a:schemeClr val="accent3"/>
          </a:effectRef>
          <a:fontRef idx="minor">
            <a:schemeClr val="dk1"/>
          </a:fontRef>
        </p:style>
        <p:txBody>
          <a:bodyPr vert="horz" lIns="0" tIns="0" rIns="0" bIns="0" rtlCol="0" anchor="ctr"/>
          <a:lstStyle/>
          <a:p>
            <a:pPr algn="ctr">
              <a:lnSpc>
                <a:spcPts val="1400"/>
              </a:lnSpc>
            </a:pPr>
            <a:r>
              <a:rPr lang="en-US" sz="1400" dirty="0" smtClean="0">
                <a:solidFill>
                  <a:schemeClr val="tx1"/>
                </a:solidFill>
              </a:rPr>
              <a:t>&gt;380 years</a:t>
            </a:r>
          </a:p>
        </p:txBody>
      </p:sp>
      <p:sp>
        <p:nvSpPr>
          <p:cNvPr id="59" name="Rounded Rectangular Callout 58"/>
          <p:cNvSpPr/>
          <p:nvPr/>
        </p:nvSpPr>
        <p:spPr>
          <a:xfrm>
            <a:off x="5181600" y="3657117"/>
            <a:ext cx="937844" cy="375138"/>
          </a:xfrm>
          <a:prstGeom prst="wedgeRoundRectCallout">
            <a:avLst>
              <a:gd name="adj1" fmla="val -75378"/>
              <a:gd name="adj2" fmla="val -25000"/>
              <a:gd name="adj3" fmla="val 16667"/>
            </a:avLst>
          </a:prstGeom>
        </p:spPr>
        <p:style>
          <a:lnRef idx="1">
            <a:schemeClr val="accent3"/>
          </a:lnRef>
          <a:fillRef idx="2">
            <a:schemeClr val="accent3"/>
          </a:fillRef>
          <a:effectRef idx="1">
            <a:schemeClr val="accent3"/>
          </a:effectRef>
          <a:fontRef idx="minor">
            <a:schemeClr val="dk1"/>
          </a:fontRef>
        </p:style>
        <p:txBody>
          <a:bodyPr vert="horz" lIns="0" tIns="0" rIns="0" bIns="0" rtlCol="0" anchor="ctr"/>
          <a:lstStyle/>
          <a:p>
            <a:pPr algn="ctr">
              <a:lnSpc>
                <a:spcPts val="1400"/>
              </a:lnSpc>
            </a:pPr>
            <a:r>
              <a:rPr lang="en-US" sz="1400" dirty="0" smtClean="0">
                <a:solidFill>
                  <a:schemeClr val="tx1"/>
                </a:solidFill>
              </a:rPr>
              <a:t>~14 days</a:t>
            </a:r>
          </a:p>
        </p:txBody>
      </p:sp>
      <p:pic>
        <p:nvPicPr>
          <p:cNvPr id="61" name="Picture 2"/>
          <p:cNvPicPr>
            <a:picLocks noChangeAspect="1" noChangeArrowheads="1"/>
          </p:cNvPicPr>
          <p:nvPr/>
        </p:nvPicPr>
        <p:blipFill>
          <a:blip r:embed="rId4" cstate="print">
            <a:lum bright="20000" contrast="-11000"/>
          </a:blip>
          <a:srcRect/>
          <a:stretch>
            <a:fillRect/>
          </a:stretch>
        </p:blipFill>
        <p:spPr bwMode="gray">
          <a:xfrm>
            <a:off x="7086600" y="1932801"/>
            <a:ext cx="551389" cy="561554"/>
          </a:xfrm>
          <a:prstGeom prst="rect">
            <a:avLst/>
          </a:prstGeom>
          <a:noFill/>
          <a:ln w="9525">
            <a:noFill/>
            <a:miter lim="800000"/>
            <a:headEnd/>
            <a:tailEnd/>
          </a:ln>
          <a:effectLst/>
        </p:spPr>
      </p:pic>
      <p:sp>
        <p:nvSpPr>
          <p:cNvPr id="63" name="TextBox 62"/>
          <p:cNvSpPr txBox="1"/>
          <p:nvPr/>
        </p:nvSpPr>
        <p:spPr bwMode="gray">
          <a:xfrm>
            <a:off x="7640920" y="1987300"/>
            <a:ext cx="635110" cy="461665"/>
          </a:xfrm>
          <a:prstGeom prst="rect">
            <a:avLst/>
          </a:prstGeom>
          <a:noFill/>
        </p:spPr>
        <p:txBody>
          <a:bodyPr wrap="none" rtlCol="0">
            <a:spAutoFit/>
          </a:bodyPr>
          <a:lstStyle/>
          <a:p>
            <a:r>
              <a:rPr lang="en-US" sz="1200" dirty="0" smtClean="0"/>
              <a:t>First </a:t>
            </a:r>
          </a:p>
          <a:p>
            <a:r>
              <a:rPr lang="en-US" sz="1200" dirty="0" smtClean="0"/>
              <a:t>Silicon</a:t>
            </a:r>
            <a:endParaRPr lang="en-US" sz="1200" dirty="0"/>
          </a:p>
        </p:txBody>
      </p:sp>
      <p:cxnSp>
        <p:nvCxnSpPr>
          <p:cNvPr id="66" name="Straight Arrow Connector 65"/>
          <p:cNvCxnSpPr/>
          <p:nvPr/>
        </p:nvCxnSpPr>
        <p:spPr bwMode="gray">
          <a:xfrm rot="16200000" flipV="1">
            <a:off x="-1007457" y="3953115"/>
            <a:ext cx="3735830" cy="1"/>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bwMode="gray">
          <a:xfrm>
            <a:off x="4572000" y="2643431"/>
            <a:ext cx="2286000" cy="480769"/>
          </a:xfrm>
          <a:prstGeom prst="rect">
            <a:avLst/>
          </a:prstGeom>
        </p:spPr>
        <p:style>
          <a:lnRef idx="1">
            <a:schemeClr val="dk1"/>
          </a:lnRef>
          <a:fillRef idx="2">
            <a:schemeClr val="dk1"/>
          </a:fillRef>
          <a:effectRef idx="1">
            <a:schemeClr val="dk1"/>
          </a:effectRef>
          <a:fontRef idx="minor">
            <a:schemeClr val="dk1"/>
          </a:fontRef>
        </p:style>
        <p:txBody>
          <a:bodyPr vert="horz" lIns="0" tIns="0" rIns="0" bIns="0" rtlCol="0" anchor="ctr"/>
          <a:lstStyle/>
          <a:p>
            <a:pPr algn="ctr"/>
            <a:r>
              <a:rPr lang="en-US" sz="1400" b="1" dirty="0" smtClean="0">
                <a:solidFill>
                  <a:schemeClr val="tx1"/>
                </a:solidFill>
              </a:rPr>
              <a:t>FPGA-Based Prototyping</a:t>
            </a:r>
            <a:endParaRPr lang="en-US" sz="1400" b="1" dirty="0">
              <a:solidFill>
                <a:schemeClr val="tx1"/>
              </a:solidFill>
            </a:endParaRPr>
          </a:p>
        </p:txBody>
      </p:sp>
      <p:sp>
        <p:nvSpPr>
          <p:cNvPr id="60" name="Rounded Rectangular Callout 59"/>
          <p:cNvSpPr/>
          <p:nvPr/>
        </p:nvSpPr>
        <p:spPr>
          <a:xfrm>
            <a:off x="7086600" y="2667000"/>
            <a:ext cx="1019907" cy="375138"/>
          </a:xfrm>
          <a:prstGeom prst="wedgeRoundRectCallout">
            <a:avLst>
              <a:gd name="adj1" fmla="val -75378"/>
              <a:gd name="adj2" fmla="val -25000"/>
              <a:gd name="adj3" fmla="val 16667"/>
            </a:avLst>
          </a:prstGeom>
        </p:spPr>
        <p:style>
          <a:lnRef idx="1">
            <a:schemeClr val="accent3"/>
          </a:lnRef>
          <a:fillRef idx="2">
            <a:schemeClr val="accent3"/>
          </a:fillRef>
          <a:effectRef idx="1">
            <a:schemeClr val="accent3"/>
          </a:effectRef>
          <a:fontRef idx="minor">
            <a:schemeClr val="dk1"/>
          </a:fontRef>
        </p:style>
        <p:txBody>
          <a:bodyPr vert="horz" lIns="0" tIns="0" rIns="0" bIns="0" rtlCol="0" anchor="ctr"/>
          <a:lstStyle/>
          <a:p>
            <a:pPr algn="ctr">
              <a:lnSpc>
                <a:spcPts val="1400"/>
              </a:lnSpc>
            </a:pPr>
            <a:r>
              <a:rPr lang="en-US" sz="1400" dirty="0" smtClean="0">
                <a:solidFill>
                  <a:schemeClr val="tx1"/>
                </a:solidFill>
              </a:rPr>
              <a:t>&lt;1 hour</a:t>
            </a:r>
          </a:p>
        </p:txBody>
      </p:sp>
      <p:sp>
        <p:nvSpPr>
          <p:cNvPr id="34" name="TextBox 33"/>
          <p:cNvSpPr txBox="1"/>
          <p:nvPr/>
        </p:nvSpPr>
        <p:spPr>
          <a:xfrm>
            <a:off x="456226" y="4904601"/>
            <a:ext cx="404278" cy="307777"/>
          </a:xfrm>
          <a:prstGeom prst="rect">
            <a:avLst/>
          </a:prstGeom>
          <a:noFill/>
        </p:spPr>
        <p:txBody>
          <a:bodyPr wrap="none" rtlCol="0">
            <a:spAutoFit/>
          </a:bodyPr>
          <a:lstStyle/>
          <a:p>
            <a:r>
              <a:rPr lang="en-US" sz="1400" dirty="0" smtClean="0"/>
              <a:t>1K</a:t>
            </a:r>
            <a:endParaRPr lang="en-US" sz="1400" dirty="0"/>
          </a:p>
        </p:txBody>
      </p:sp>
      <p:sp>
        <p:nvSpPr>
          <p:cNvPr id="35" name="TextBox 34"/>
          <p:cNvSpPr txBox="1"/>
          <p:nvPr/>
        </p:nvSpPr>
        <p:spPr>
          <a:xfrm>
            <a:off x="257454" y="4063424"/>
            <a:ext cx="603050" cy="307777"/>
          </a:xfrm>
          <a:prstGeom prst="rect">
            <a:avLst/>
          </a:prstGeom>
          <a:noFill/>
        </p:spPr>
        <p:txBody>
          <a:bodyPr wrap="none" rtlCol="0">
            <a:spAutoFit/>
          </a:bodyPr>
          <a:lstStyle/>
          <a:p>
            <a:r>
              <a:rPr lang="en-US" sz="1400" dirty="0" smtClean="0"/>
              <a:t>100K</a:t>
            </a:r>
            <a:endParaRPr lang="en-US" sz="1400" dirty="0"/>
          </a:p>
        </p:txBody>
      </p:sp>
      <p:sp>
        <p:nvSpPr>
          <p:cNvPr id="39" name="TextBox 38"/>
          <p:cNvSpPr txBox="1"/>
          <p:nvPr/>
        </p:nvSpPr>
        <p:spPr>
          <a:xfrm>
            <a:off x="427372" y="3225224"/>
            <a:ext cx="433132" cy="307777"/>
          </a:xfrm>
          <a:prstGeom prst="rect">
            <a:avLst/>
          </a:prstGeom>
          <a:noFill/>
        </p:spPr>
        <p:txBody>
          <a:bodyPr wrap="none" rtlCol="0">
            <a:spAutoFit/>
          </a:bodyPr>
          <a:lstStyle/>
          <a:p>
            <a:r>
              <a:rPr lang="en-US" sz="1400" dirty="0" smtClean="0"/>
              <a:t>1M</a:t>
            </a:r>
            <a:endParaRPr lang="en-US" sz="1400" dirty="0"/>
          </a:p>
        </p:txBody>
      </p:sp>
      <p:sp>
        <p:nvSpPr>
          <p:cNvPr id="49" name="TextBox 48"/>
          <p:cNvSpPr txBox="1"/>
          <p:nvPr/>
        </p:nvSpPr>
        <p:spPr>
          <a:xfrm>
            <a:off x="228600" y="2390001"/>
            <a:ext cx="631904" cy="307777"/>
          </a:xfrm>
          <a:prstGeom prst="rect">
            <a:avLst/>
          </a:prstGeom>
          <a:noFill/>
        </p:spPr>
        <p:txBody>
          <a:bodyPr wrap="none" rtlCol="0">
            <a:spAutoFit/>
          </a:bodyPr>
          <a:lstStyle/>
          <a:p>
            <a:r>
              <a:rPr lang="en-US" sz="1400" dirty="0" smtClean="0"/>
              <a:t>100M</a:t>
            </a:r>
            <a:endParaRPr lang="en-US" sz="1400" dirty="0"/>
          </a:p>
        </p:txBody>
      </p:sp>
      <p:sp>
        <p:nvSpPr>
          <p:cNvPr id="72" name="Line Callout 2 (No Border) 71"/>
          <p:cNvSpPr/>
          <p:nvPr/>
        </p:nvSpPr>
        <p:spPr>
          <a:xfrm flipH="1">
            <a:off x="1066800" y="2313801"/>
            <a:ext cx="3429000" cy="685800"/>
          </a:xfrm>
          <a:prstGeom prst="callout2">
            <a:avLst>
              <a:gd name="adj1" fmla="val 17492"/>
              <a:gd name="adj2" fmla="val -1230"/>
              <a:gd name="adj3" fmla="val 17492"/>
              <a:gd name="adj4" fmla="val -5346"/>
              <a:gd name="adj5" fmla="val 61721"/>
              <a:gd name="adj6" fmla="val -12261"/>
            </a:avLst>
          </a:prstGeom>
        </p:spPr>
        <p:style>
          <a:lnRef idx="1">
            <a:schemeClr val="accent1"/>
          </a:lnRef>
          <a:fillRef idx="2">
            <a:schemeClr val="accent1"/>
          </a:fillRef>
          <a:effectRef idx="1">
            <a:schemeClr val="accent1"/>
          </a:effectRef>
          <a:fontRef idx="minor">
            <a:schemeClr val="dk1"/>
          </a:fontRef>
        </p:style>
        <p:txBody>
          <a:bodyPr rtlCol="0" anchor="ctr"/>
          <a:lstStyle/>
          <a:p>
            <a:pPr>
              <a:spcBef>
                <a:spcPct val="15000"/>
              </a:spcBef>
              <a:spcAft>
                <a:spcPct val="20000"/>
              </a:spcAft>
              <a:buSzPct val="125000"/>
            </a:pPr>
            <a:r>
              <a:rPr lang="en-US" sz="1600" dirty="0" smtClean="0">
                <a:solidFill>
                  <a:srgbClr val="000000"/>
                </a:solidFill>
              </a:rPr>
              <a:t>Using actual ASIC RTL &amp; real I/O increases coverage, catches tough bugs</a:t>
            </a:r>
          </a:p>
        </p:txBody>
      </p:sp>
      <p:grpSp>
        <p:nvGrpSpPr>
          <p:cNvPr id="2" name="Group 73"/>
          <p:cNvGrpSpPr/>
          <p:nvPr/>
        </p:nvGrpSpPr>
        <p:grpSpPr>
          <a:xfrm>
            <a:off x="1828800" y="1551801"/>
            <a:ext cx="5266426" cy="1066800"/>
            <a:chOff x="1828800" y="1371600"/>
            <a:chExt cx="5266426" cy="1066800"/>
          </a:xfrm>
        </p:grpSpPr>
        <p:cxnSp>
          <p:nvCxnSpPr>
            <p:cNvPr id="56" name="Straight Connector 55"/>
            <p:cNvCxnSpPr/>
            <p:nvPr/>
          </p:nvCxnSpPr>
          <p:spPr>
            <a:xfrm rot="5400000" flipH="1" flipV="1">
              <a:off x="4927122" y="1981200"/>
              <a:ext cx="914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flipH="1" flipV="1">
              <a:off x="7019026" y="1624644"/>
              <a:ext cx="15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5401574" y="1600200"/>
              <a:ext cx="1676400" cy="0"/>
            </a:xfrm>
            <a:prstGeom prst="line">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3" name="Line Callout 2 72"/>
            <p:cNvSpPr/>
            <p:nvPr/>
          </p:nvSpPr>
          <p:spPr>
            <a:xfrm flipH="1">
              <a:off x="1828800" y="1371600"/>
              <a:ext cx="2895600" cy="609600"/>
            </a:xfrm>
            <a:prstGeom prst="borderCallout2">
              <a:avLst>
                <a:gd name="adj1" fmla="val 18750"/>
                <a:gd name="adj2" fmla="val -3026"/>
                <a:gd name="adj3" fmla="val 18750"/>
                <a:gd name="adj4" fmla="val -16667"/>
                <a:gd name="adj5" fmla="val 37500"/>
                <a:gd name="adj6" fmla="val -27209"/>
              </a:avLst>
            </a:prstGeom>
          </p:spPr>
          <p:style>
            <a:lnRef idx="1">
              <a:schemeClr val="accent2"/>
            </a:lnRef>
            <a:fillRef idx="2">
              <a:schemeClr val="accent2"/>
            </a:fillRef>
            <a:effectRef idx="1">
              <a:schemeClr val="accent2"/>
            </a:effectRef>
            <a:fontRef idx="minor">
              <a:schemeClr val="dk1"/>
            </a:fontRef>
          </p:style>
          <p:txBody>
            <a:bodyPr rtlCol="0" anchor="ctr"/>
            <a:lstStyle/>
            <a:p>
              <a:pPr>
                <a:spcBef>
                  <a:spcPct val="15000"/>
                </a:spcBef>
                <a:spcAft>
                  <a:spcPct val="20000"/>
                </a:spcAft>
                <a:buSzPct val="125000"/>
              </a:pPr>
              <a:r>
                <a:rPr lang="en-US" sz="1600" dirty="0" smtClean="0">
                  <a:solidFill>
                    <a:srgbClr val="000000"/>
                  </a:solidFill>
                  <a:sym typeface="Wingdings" pitchFamily="2" charset="2"/>
                </a:rPr>
                <a:t>Start HW/SW integration 3-6 months before silicon</a:t>
              </a:r>
            </a:p>
          </p:txBody>
        </p:sp>
      </p:grpSp>
      <p:sp>
        <p:nvSpPr>
          <p:cNvPr id="75" name="Text Box 8"/>
          <p:cNvSpPr txBox="1">
            <a:spLocks noChangeArrowheads="1"/>
          </p:cNvSpPr>
          <p:nvPr/>
        </p:nvSpPr>
        <p:spPr bwMode="gray">
          <a:xfrm>
            <a:off x="3773192" y="5895201"/>
            <a:ext cx="1681871" cy="276999"/>
          </a:xfrm>
          <a:prstGeom prst="rect">
            <a:avLst/>
          </a:prstGeom>
          <a:noFill/>
          <a:ln w="9525" algn="ctr">
            <a:noFill/>
            <a:miter lim="800000"/>
            <a:headEnd/>
            <a:tailEnd/>
          </a:ln>
        </p:spPr>
        <p:txBody>
          <a:bodyPr wrap="none">
            <a:spAutoFit/>
          </a:bodyPr>
          <a:lstStyle/>
          <a:p>
            <a:pPr algn="ctr"/>
            <a:r>
              <a:rPr lang="de-DE" sz="1200" b="1" dirty="0" smtClean="0">
                <a:solidFill>
                  <a:prstClr val="black"/>
                </a:solidFill>
              </a:rPr>
              <a:t>Project Schedule (t)</a:t>
            </a:r>
            <a:endParaRPr lang="de-DE" sz="1200" b="1" dirty="0">
              <a:solidFill>
                <a:prstClr val="black"/>
              </a:solidFill>
            </a:endParaRPr>
          </a:p>
        </p:txBody>
      </p:sp>
      <p:sp>
        <p:nvSpPr>
          <p:cNvPr id="40" name="Title 2"/>
          <p:cNvSpPr txBox="1">
            <a:spLocks/>
          </p:cNvSpPr>
          <p:nvPr/>
        </p:nvSpPr>
        <p:spPr>
          <a:xfrm>
            <a:off x="457200" y="76200"/>
            <a:ext cx="8686800" cy="1143000"/>
          </a:xfrm>
          <a:prstGeom prst="rect">
            <a:avLst/>
          </a:prstGeom>
        </p:spPr>
        <p:txBody>
          <a:bodyP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3400" b="1" i="0" u="none" strike="noStrike" kern="1200" cap="none" spc="0" normalizeH="0" baseline="0" noProof="0" smtClean="0">
                <a:ln>
                  <a:noFill/>
                </a:ln>
                <a:solidFill>
                  <a:schemeClr val="tx2"/>
                </a:solidFill>
                <a:effectLst/>
                <a:uLnTx/>
                <a:uFillTx/>
                <a:latin typeface="Calibri" pitchFamily="34" charset="0"/>
                <a:ea typeface="+mj-ea"/>
                <a:cs typeface="Calibri" pitchFamily="34" charset="0"/>
              </a:rPr>
              <a:t>Design For FPGA Prototyping</a:t>
            </a:r>
            <a:br>
              <a:rPr kumimoji="0" lang="en-GB" sz="3400" b="1" i="0" u="none" strike="noStrike" kern="1200" cap="none" spc="0" normalizeH="0" baseline="0" noProof="0" smtClean="0">
                <a:ln>
                  <a:noFill/>
                </a:ln>
                <a:solidFill>
                  <a:schemeClr val="tx2"/>
                </a:solidFill>
                <a:effectLst/>
                <a:uLnTx/>
                <a:uFillTx/>
                <a:latin typeface="Calibri" pitchFamily="34" charset="0"/>
                <a:ea typeface="+mj-ea"/>
                <a:cs typeface="Calibri" pitchFamily="34" charset="0"/>
              </a:rPr>
            </a:br>
            <a:r>
              <a:rPr kumimoji="0" lang="en-GB" sz="3400" b="1" i="0" u="none" strike="noStrike" kern="1200" cap="none" spc="0" normalizeH="0" baseline="0" noProof="0" smtClean="0">
                <a:ln>
                  <a:noFill/>
                </a:ln>
                <a:solidFill>
                  <a:schemeClr val="accent1">
                    <a:lumMod val="75000"/>
                  </a:schemeClr>
                </a:solidFill>
                <a:effectLst/>
                <a:uLnTx/>
                <a:uFillTx/>
                <a:latin typeface="Calibri" pitchFamily="34" charset="0"/>
                <a:ea typeface="+mj-ea"/>
                <a:cs typeface="Calibri" pitchFamily="34" charset="0"/>
              </a:rPr>
              <a:t>Why FPGA Prototyping – Faster HW/SW Integration  </a:t>
            </a:r>
            <a:endParaRPr kumimoji="0" lang="en-GB" sz="3400" b="1" i="0" u="none" strike="noStrike" kern="1200" cap="none" spc="0" normalizeH="0" baseline="0" noProof="0" dirty="0">
              <a:ln>
                <a:noFill/>
              </a:ln>
              <a:solidFill>
                <a:schemeClr val="accent1">
                  <a:lumMod val="50000"/>
                </a:schemeClr>
              </a:solidFill>
              <a:effectLst/>
              <a:uLnTx/>
              <a:uFillTx/>
              <a:latin typeface="Calibri" pitchFamily="34" charset="0"/>
              <a:ea typeface="+mj-ea"/>
              <a:cs typeface="Calibri"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dissolve">
                                      <p:cBhvr>
                                        <p:cTn id="12" dur="500"/>
                                        <p:tgtEl>
                                          <p:spTgt spid="7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ipe(left)">
                                      <p:cBhvr>
                                        <p:cTn id="17" dur="500"/>
                                        <p:tgtEl>
                                          <p:spTgt spid="5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left)">
                                      <p:cBhvr>
                                        <p:cTn id="20" dur="500"/>
                                        <p:tgtEl>
                                          <p:spTgt spid="5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wipe(left)">
                                      <p:cBhvr>
                                        <p:cTn id="26" dur="500"/>
                                        <p:tgtEl>
                                          <p:spTgt spid="6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wipe(left)">
                                      <p:cBhvr>
                                        <p:cTn id="2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7" grpId="0" animBg="1"/>
      <p:bldP spid="58" grpId="0" animBg="1"/>
      <p:bldP spid="59" grpId="0" animBg="1"/>
      <p:bldP spid="6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Different Types Of Software</a:t>
            </a:r>
            <a:endParaRPr lang="en-GB" dirty="0"/>
          </a:p>
        </p:txBody>
      </p:sp>
      <p:grpSp>
        <p:nvGrpSpPr>
          <p:cNvPr id="2" name="Group 11"/>
          <p:cNvGrpSpPr/>
          <p:nvPr/>
        </p:nvGrpSpPr>
        <p:grpSpPr>
          <a:xfrm>
            <a:off x="685800" y="1143000"/>
            <a:ext cx="4648200" cy="4925199"/>
            <a:chOff x="685800" y="1143000"/>
            <a:chExt cx="4648200" cy="4925199"/>
          </a:xfrm>
        </p:grpSpPr>
        <p:pic>
          <p:nvPicPr>
            <p:cNvPr id="228356" name="Picture 4"/>
            <p:cNvPicPr>
              <a:picLocks noChangeAspect="1" noChangeArrowheads="1"/>
            </p:cNvPicPr>
            <p:nvPr/>
          </p:nvPicPr>
          <p:blipFill>
            <a:blip r:embed="rId3" cstate="print"/>
            <a:srcRect b="20635"/>
            <a:stretch>
              <a:fillRect/>
            </a:stretch>
          </p:blipFill>
          <p:spPr bwMode="auto">
            <a:xfrm>
              <a:off x="685800" y="1143000"/>
              <a:ext cx="4648200" cy="4572000"/>
            </a:xfrm>
            <a:prstGeom prst="rect">
              <a:avLst/>
            </a:prstGeom>
            <a:noFill/>
            <a:ln w="9525">
              <a:noFill/>
              <a:miter lim="800000"/>
              <a:headEnd/>
              <a:tailEnd/>
            </a:ln>
          </p:spPr>
        </p:pic>
        <p:sp>
          <p:nvSpPr>
            <p:cNvPr id="8" name="TextBox 7"/>
            <p:cNvSpPr txBox="1"/>
            <p:nvPr/>
          </p:nvSpPr>
          <p:spPr>
            <a:xfrm>
              <a:off x="3124200" y="5791200"/>
              <a:ext cx="2206053" cy="276999"/>
            </a:xfrm>
            <a:prstGeom prst="rect">
              <a:avLst/>
            </a:prstGeom>
            <a:noFill/>
          </p:spPr>
          <p:txBody>
            <a:bodyPr wrap="none" rtlCol="0">
              <a:spAutoFit/>
            </a:bodyPr>
            <a:lstStyle/>
            <a:p>
              <a:r>
                <a:rPr lang="en-GB" sz="1200" dirty="0" smtClean="0"/>
                <a:t>Android phone software stack</a:t>
              </a:r>
              <a:endParaRPr lang="en-GB" sz="1200" dirty="0"/>
            </a:p>
          </p:txBody>
        </p:sp>
        <p:sp>
          <p:nvSpPr>
            <p:cNvPr id="10" name="Rectangle 9"/>
            <p:cNvSpPr/>
            <p:nvPr/>
          </p:nvSpPr>
          <p:spPr>
            <a:xfrm>
              <a:off x="1419226" y="5534025"/>
              <a:ext cx="3905250" cy="295275"/>
            </a:xfrm>
            <a:prstGeom prst="rect">
              <a:avLst/>
            </a:prstGeom>
            <a:solidFill>
              <a:srgbClr val="FFC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rgbClr val="002060"/>
                  </a:solidFill>
                </a:rPr>
                <a:t>SoC Hardware</a:t>
              </a:r>
              <a:endParaRPr lang="en-GB" sz="1000" dirty="0">
                <a:solidFill>
                  <a:srgbClr val="002060"/>
                </a:solidFill>
              </a:endParaRPr>
            </a:p>
          </p:txBody>
        </p:sp>
        <p:sp>
          <p:nvSpPr>
            <p:cNvPr id="11" name="Rectangle 10"/>
            <p:cNvSpPr/>
            <p:nvPr/>
          </p:nvSpPr>
          <p:spPr>
            <a:xfrm>
              <a:off x="1447799" y="5257799"/>
              <a:ext cx="3848101" cy="257176"/>
            </a:xfrm>
            <a:prstGeom prst="rect">
              <a:avLst/>
            </a:prstGeom>
            <a:solidFill>
              <a:srgbClr val="FF7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rgbClr val="002060"/>
                  </a:solidFill>
                </a:rPr>
                <a:t>BIOS or BSP</a:t>
              </a:r>
              <a:endParaRPr lang="en-GB" sz="1000" dirty="0">
                <a:solidFill>
                  <a:srgbClr val="002060"/>
                </a:solidFill>
              </a:endParaRPr>
            </a:p>
          </p:txBody>
        </p:sp>
      </p:grpSp>
      <p:sp>
        <p:nvSpPr>
          <p:cNvPr id="15" name="Down Arrow 14"/>
          <p:cNvSpPr/>
          <p:nvPr/>
        </p:nvSpPr>
        <p:spPr>
          <a:xfrm rot="10800000">
            <a:off x="6096000" y="1143000"/>
            <a:ext cx="609600" cy="4648200"/>
          </a:xfrm>
          <a:prstGeom prst="downArrow">
            <a:avLst/>
          </a:prstGeom>
          <a:gradFill>
            <a:gsLst>
              <a:gs pos="0">
                <a:schemeClr val="accent4"/>
              </a:gs>
              <a:gs pos="35000">
                <a:schemeClr val="accent2">
                  <a:tint val="37000"/>
                  <a:satMod val="300000"/>
                </a:schemeClr>
              </a:gs>
              <a:gs pos="100000">
                <a:schemeClr val="accent2">
                  <a:tint val="15000"/>
                  <a:satMod val="350000"/>
                  <a:alpha val="0"/>
                </a:schemeClr>
              </a:gs>
            </a:gsLst>
          </a:gradFill>
          <a:ln>
            <a:noFill/>
          </a:ln>
        </p:spPr>
        <p:style>
          <a:lnRef idx="1">
            <a:schemeClr val="accent2"/>
          </a:lnRef>
          <a:fillRef idx="2">
            <a:schemeClr val="accent2"/>
          </a:fillRef>
          <a:effectRef idx="1">
            <a:schemeClr val="accent2"/>
          </a:effectRef>
          <a:fontRef idx="minor">
            <a:schemeClr val="dk1"/>
          </a:fontRef>
        </p:style>
        <p:txBody>
          <a:bodyPr vert="vert" rtlCol="0" anchor="ctr"/>
          <a:lstStyle/>
          <a:p>
            <a:pPr algn="ctr"/>
            <a:r>
              <a:rPr lang="en-GB" sz="1800" dirty="0" smtClean="0"/>
              <a:t>need more speed</a:t>
            </a:r>
            <a:endParaRPr lang="en-GB" sz="1800" dirty="0"/>
          </a:p>
        </p:txBody>
      </p:sp>
      <p:sp>
        <p:nvSpPr>
          <p:cNvPr id="20" name="TextBox 19"/>
          <p:cNvSpPr txBox="1"/>
          <p:nvPr/>
        </p:nvSpPr>
        <p:spPr>
          <a:xfrm>
            <a:off x="6858000" y="1295400"/>
            <a:ext cx="1981200" cy="1219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prstClr val="black"/>
                </a:solidFill>
                <a:latin typeface="Arial"/>
              </a:rPr>
              <a:t>Even more critical for multi-core systems </a:t>
            </a:r>
          </a:p>
        </p:txBody>
      </p:sp>
      <p:sp>
        <p:nvSpPr>
          <p:cNvPr id="30" name="Up-Down Arrow 29"/>
          <p:cNvSpPr/>
          <p:nvPr/>
        </p:nvSpPr>
        <p:spPr>
          <a:xfrm>
            <a:off x="5486400" y="2743200"/>
            <a:ext cx="685800" cy="3048000"/>
          </a:xfrm>
          <a:prstGeom prst="up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sz="1800" dirty="0" smtClean="0"/>
              <a:t>Needs Cycle-accuracy</a:t>
            </a:r>
            <a:endParaRPr lang="en-GB"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out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Semiconductor Success Factors </a:t>
            </a:r>
            <a:endParaRPr lang="en-US" sz="2400" i="1" dirty="0"/>
          </a:p>
        </p:txBody>
      </p:sp>
      <p:sp>
        <p:nvSpPr>
          <p:cNvPr id="16" name="TextBox 15"/>
          <p:cNvSpPr txBox="1"/>
          <p:nvPr/>
        </p:nvSpPr>
        <p:spPr>
          <a:xfrm>
            <a:off x="1676400" y="5562600"/>
            <a:ext cx="944489" cy="246221"/>
          </a:xfrm>
          <a:prstGeom prst="rect">
            <a:avLst/>
          </a:prstGeom>
          <a:noFill/>
        </p:spPr>
        <p:txBody>
          <a:bodyPr wrap="none" rtlCol="0">
            <a:spAutoFit/>
          </a:bodyPr>
          <a:lstStyle/>
          <a:p>
            <a:r>
              <a:rPr lang="en-US" sz="1000" i="1" dirty="0" smtClean="0"/>
              <a:t>Source: </a:t>
            </a:r>
            <a:r>
              <a:rPr lang="en-US" sz="1000" i="1" dirty="0" smtClean="0">
                <a:hlinkClick r:id="rId2"/>
              </a:rPr>
              <a:t>ARM</a:t>
            </a:r>
            <a:endParaRPr lang="en-US" sz="1000" i="1" dirty="0"/>
          </a:p>
        </p:txBody>
      </p:sp>
      <p:sp>
        <p:nvSpPr>
          <p:cNvPr id="22" name="TextBox 21"/>
          <p:cNvSpPr txBox="1"/>
          <p:nvPr/>
        </p:nvSpPr>
        <p:spPr>
          <a:xfrm>
            <a:off x="7391400" y="5816642"/>
            <a:ext cx="772969" cy="246221"/>
          </a:xfrm>
          <a:prstGeom prst="rect">
            <a:avLst/>
          </a:prstGeom>
          <a:noFill/>
        </p:spPr>
        <p:txBody>
          <a:bodyPr wrap="none" rtlCol="0">
            <a:spAutoFit/>
          </a:bodyPr>
          <a:lstStyle/>
          <a:p>
            <a:r>
              <a:rPr lang="en-US" sz="1000" i="1" dirty="0" smtClean="0"/>
              <a:t>Source: </a:t>
            </a:r>
            <a:r>
              <a:rPr lang="en-US" sz="1000" i="1" dirty="0" smtClean="0">
                <a:hlinkClick r:id="rId3"/>
              </a:rPr>
              <a:t>TI</a:t>
            </a:r>
            <a:endParaRPr lang="en-US" sz="1000" i="1" dirty="0"/>
          </a:p>
        </p:txBody>
      </p:sp>
      <p:pic>
        <p:nvPicPr>
          <p:cNvPr id="6146" name="Picture 2">
            <a:hlinkClick r:id="rId4"/>
          </p:cNvPr>
          <p:cNvPicPr>
            <a:picLocks noChangeAspect="1" noChangeArrowheads="1"/>
          </p:cNvPicPr>
          <p:nvPr/>
        </p:nvPicPr>
        <p:blipFill>
          <a:blip r:embed="rId5" cstate="print">
            <a:extLst>
              <a:ext uri="{BEBA8EAE-BF5A-486C-A8C5-ECC9F3942E4B}">
                <a14:imgProps xmlns="" xmlns:a14="http://schemas.microsoft.com/office/drawing/2010/main">
                  <a14:imgLayer r:embed="rId6">
                    <a14:imgEffect>
                      <a14:brightnessContrast bright="40000"/>
                    </a14:imgEffect>
                  </a14:imgLayer>
                </a14:imgProps>
              </a:ext>
            </a:extLst>
          </a:blip>
          <a:srcRect/>
          <a:stretch>
            <a:fillRect/>
          </a:stretch>
        </p:blipFill>
        <p:spPr bwMode="auto">
          <a:xfrm>
            <a:off x="6172200" y="1524000"/>
            <a:ext cx="2524125" cy="1809750"/>
          </a:xfrm>
          <a:prstGeom prst="rect">
            <a:avLst/>
          </a:prstGeom>
          <a:noFill/>
          <a:ln w="9525">
            <a:solidFill>
              <a:schemeClr val="tx1"/>
            </a:solidFill>
            <a:miter lim="800000"/>
            <a:headEnd/>
            <a:tailEnd/>
          </a:ln>
        </p:spPr>
      </p:pic>
      <p:sp>
        <p:nvSpPr>
          <p:cNvPr id="19" name="TextBox 18"/>
          <p:cNvSpPr txBox="1"/>
          <p:nvPr/>
        </p:nvSpPr>
        <p:spPr>
          <a:xfrm>
            <a:off x="7772400" y="3429000"/>
            <a:ext cx="1098378" cy="246221"/>
          </a:xfrm>
          <a:prstGeom prst="rect">
            <a:avLst/>
          </a:prstGeom>
          <a:noFill/>
        </p:spPr>
        <p:txBody>
          <a:bodyPr wrap="none" rtlCol="0">
            <a:spAutoFit/>
          </a:bodyPr>
          <a:lstStyle/>
          <a:p>
            <a:r>
              <a:rPr lang="en-US" sz="1000" i="1" dirty="0" smtClean="0"/>
              <a:t>Source: </a:t>
            </a:r>
            <a:r>
              <a:rPr lang="en-US" sz="1000" i="1" dirty="0" smtClean="0">
                <a:hlinkClick r:id="rId4"/>
              </a:rPr>
              <a:t>Android</a:t>
            </a:r>
            <a:endParaRPr lang="en-US" sz="1000" i="1" dirty="0"/>
          </a:p>
        </p:txBody>
      </p:sp>
      <p:sp>
        <p:nvSpPr>
          <p:cNvPr id="11" name="TextBox 10"/>
          <p:cNvSpPr txBox="1"/>
          <p:nvPr/>
        </p:nvSpPr>
        <p:spPr>
          <a:xfrm>
            <a:off x="4706037" y="1646931"/>
            <a:ext cx="4152213" cy="1015663"/>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000" dirty="0" smtClean="0"/>
              <a:t>Fully </a:t>
            </a:r>
            <a:r>
              <a:rPr lang="en-US" sz="2000" b="1" dirty="0" smtClean="0"/>
              <a:t>validate</a:t>
            </a:r>
            <a:r>
              <a:rPr lang="en-US" sz="2000" dirty="0" smtClean="0"/>
              <a:t> functionality of </a:t>
            </a:r>
            <a:br>
              <a:rPr lang="en-US" sz="2000" dirty="0" smtClean="0"/>
            </a:br>
            <a:r>
              <a:rPr lang="en-US" sz="2000" dirty="0" smtClean="0"/>
              <a:t>OS, drivers, middleware together </a:t>
            </a:r>
          </a:p>
          <a:p>
            <a:pPr algn="ctr"/>
            <a:r>
              <a:rPr lang="en-US" sz="2000" b="1" dirty="0" smtClean="0"/>
              <a:t>with the hardware platform</a:t>
            </a:r>
          </a:p>
        </p:txBody>
      </p:sp>
      <p:pic>
        <p:nvPicPr>
          <p:cNvPr id="6147" name="Picture 3"/>
          <p:cNvPicPr>
            <a:picLocks noChangeAspect="1" noChangeArrowheads="1"/>
          </p:cNvPicPr>
          <p:nvPr/>
        </p:nvPicPr>
        <p:blipFill>
          <a:blip r:embed="rId7" cstate="print">
            <a:extLst>
              <a:ext uri="{BEBA8EAE-BF5A-486C-A8C5-ECC9F3942E4B}">
                <a14:imgProps xmlns="" xmlns:a14="http://schemas.microsoft.com/office/drawing/2010/main">
                  <a14:imgLayer r:embed="rId8">
                    <a14:imgEffect>
                      <a14:brightnessContrast bright="20000" contrast="20000"/>
                    </a14:imgEffect>
                  </a14:imgLayer>
                </a14:imgProps>
              </a:ext>
            </a:extLst>
          </a:blip>
          <a:srcRect/>
          <a:stretch>
            <a:fillRect/>
          </a:stretch>
        </p:blipFill>
        <p:spPr bwMode="auto">
          <a:xfrm>
            <a:off x="5181600" y="3886200"/>
            <a:ext cx="3114675" cy="1913497"/>
          </a:xfrm>
          <a:prstGeom prst="rect">
            <a:avLst/>
          </a:prstGeom>
          <a:noFill/>
          <a:ln w="9525">
            <a:solidFill>
              <a:schemeClr val="tx1"/>
            </a:solidFill>
            <a:miter lim="800000"/>
            <a:headEnd/>
            <a:tailEnd/>
          </a:ln>
        </p:spPr>
      </p:pic>
      <p:sp>
        <p:nvSpPr>
          <p:cNvPr id="10" name="TextBox 9"/>
          <p:cNvSpPr txBox="1"/>
          <p:nvPr/>
        </p:nvSpPr>
        <p:spPr>
          <a:xfrm>
            <a:off x="4257675" y="4842948"/>
            <a:ext cx="4648200"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000" dirty="0" smtClean="0"/>
              <a:t>Profile enough applications to optimize </a:t>
            </a:r>
            <a:r>
              <a:rPr lang="en-US" sz="2000" b="1" dirty="0" smtClean="0"/>
              <a:t>high-performance architecture</a:t>
            </a:r>
          </a:p>
        </p:txBody>
      </p:sp>
      <p:pic>
        <p:nvPicPr>
          <p:cNvPr id="6148" name="Picture 4"/>
          <p:cNvPicPr>
            <a:picLocks noChangeAspect="1" noChangeArrowheads="1"/>
          </p:cNvPicPr>
          <p:nvPr/>
        </p:nvPicPr>
        <p:blipFill>
          <a:blip r:embed="rId9" cstate="print">
            <a:extLst>
              <a:ext uri="{BEBA8EAE-BF5A-486C-A8C5-ECC9F3942E4B}">
                <a14:imgProps xmlns="" xmlns:a14="http://schemas.microsoft.com/office/drawing/2010/main">
                  <a14:imgLayer r:embed="rId10">
                    <a14:imgEffect>
                      <a14:brightnessContrast contrast="20000"/>
                    </a14:imgEffect>
                  </a14:imgLayer>
                </a14:imgProps>
              </a:ext>
            </a:extLst>
          </a:blip>
          <a:srcRect/>
          <a:stretch>
            <a:fillRect/>
          </a:stretch>
        </p:blipFill>
        <p:spPr bwMode="auto">
          <a:xfrm>
            <a:off x="533400" y="3810000"/>
            <a:ext cx="2895600" cy="1751185"/>
          </a:xfrm>
          <a:prstGeom prst="rect">
            <a:avLst/>
          </a:prstGeom>
          <a:noFill/>
          <a:ln w="9525">
            <a:solidFill>
              <a:schemeClr val="tx1"/>
            </a:solidFill>
            <a:miter lim="800000"/>
            <a:headEnd/>
            <a:tailEnd/>
          </a:ln>
        </p:spPr>
      </p:pic>
      <p:sp>
        <p:nvSpPr>
          <p:cNvPr id="9" name="TextBox 8"/>
          <p:cNvSpPr txBox="1"/>
          <p:nvPr/>
        </p:nvSpPr>
        <p:spPr>
          <a:xfrm>
            <a:off x="1295400" y="4018032"/>
            <a:ext cx="2438400"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000" dirty="0" smtClean="0"/>
              <a:t>Optimize ROI from </a:t>
            </a:r>
            <a:r>
              <a:rPr lang="en-US" sz="2000" b="1" dirty="0" smtClean="0"/>
              <a:t>processor choice</a:t>
            </a:r>
          </a:p>
        </p:txBody>
      </p:sp>
      <p:pic>
        <p:nvPicPr>
          <p:cNvPr id="6149" name="Picture 5"/>
          <p:cNvPicPr>
            <a:picLocks noChangeAspect="1" noChangeArrowheads="1"/>
          </p:cNvPicPr>
          <p:nvPr/>
        </p:nvPicPr>
        <p:blipFill>
          <a:blip r:embed="rId11" cstate="print"/>
          <a:srcRect/>
          <a:stretch>
            <a:fillRect/>
          </a:stretch>
        </p:blipFill>
        <p:spPr bwMode="auto">
          <a:xfrm>
            <a:off x="533400" y="1524000"/>
            <a:ext cx="4142547" cy="1524000"/>
          </a:xfrm>
          <a:prstGeom prst="rect">
            <a:avLst/>
          </a:prstGeom>
          <a:noFill/>
          <a:ln w="9525">
            <a:noFill/>
            <a:miter lim="800000"/>
            <a:headEnd/>
            <a:tailEnd/>
          </a:ln>
        </p:spPr>
      </p:pic>
      <p:sp>
        <p:nvSpPr>
          <p:cNvPr id="23" name="TextBox 22"/>
          <p:cNvSpPr txBox="1"/>
          <p:nvPr/>
        </p:nvSpPr>
        <p:spPr>
          <a:xfrm>
            <a:off x="111140" y="2296120"/>
            <a:ext cx="3826504"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000" dirty="0" smtClean="0"/>
              <a:t>Design </a:t>
            </a:r>
            <a:r>
              <a:rPr lang="en-US" sz="2000" b="1" dirty="0" smtClean="0"/>
              <a:t>lower power</a:t>
            </a:r>
            <a:r>
              <a:rPr lang="en-US" sz="2000" dirty="0" smtClean="0"/>
              <a:t>, high performance video accelerators</a:t>
            </a:r>
          </a:p>
        </p:txBody>
      </p:sp>
      <p:sp>
        <p:nvSpPr>
          <p:cNvPr id="25" name="TextBox 24"/>
          <p:cNvSpPr txBox="1"/>
          <p:nvPr/>
        </p:nvSpPr>
        <p:spPr>
          <a:xfrm>
            <a:off x="2590800" y="3048000"/>
            <a:ext cx="1282723" cy="246221"/>
          </a:xfrm>
          <a:prstGeom prst="rect">
            <a:avLst/>
          </a:prstGeom>
          <a:noFill/>
        </p:spPr>
        <p:txBody>
          <a:bodyPr wrap="none" rtlCol="0">
            <a:spAutoFit/>
          </a:bodyPr>
          <a:lstStyle/>
          <a:p>
            <a:r>
              <a:rPr lang="en-US" sz="1000" i="1" dirty="0" smtClean="0"/>
              <a:t>Source: </a:t>
            </a:r>
            <a:r>
              <a:rPr lang="en-US" sz="1000" i="1" dirty="0" err="1" smtClean="0">
                <a:hlinkClick r:id="rId2"/>
              </a:rPr>
              <a:t>Fraunhofer</a:t>
            </a:r>
            <a:endParaRPr lang="en-US" sz="1000" i="1"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60.7|29.7|39.1"/>
</p:tagLst>
</file>

<file path=ppt/theme/theme1.xml><?xml version="1.0" encoding="utf-8"?>
<a:theme xmlns:a="http://schemas.openxmlformats.org/drawingml/2006/main" name="Default Theme">
  <a:themeElements>
    <a:clrScheme name="Synopsys">
      <a:dk1>
        <a:sysClr val="windowText" lastClr="000000"/>
      </a:dk1>
      <a:lt1>
        <a:sysClr val="window" lastClr="FFFFFF"/>
      </a:lt1>
      <a:dk2>
        <a:srgbClr val="000000"/>
      </a:dk2>
      <a:lt2>
        <a:srgbClr val="FFFFFF"/>
      </a:lt2>
      <a:accent1>
        <a:srgbClr val="897ABA"/>
      </a:accent1>
      <a:accent2>
        <a:srgbClr val="FA7D21"/>
      </a:accent2>
      <a:accent3>
        <a:srgbClr val="85B634"/>
      </a:accent3>
      <a:accent4>
        <a:srgbClr val="EA1700"/>
      </a:accent4>
      <a:accent5>
        <a:srgbClr val="BCBCBC"/>
      </a:accent5>
      <a:accent6>
        <a:srgbClr val="4071BA"/>
      </a:accent6>
      <a:hlink>
        <a:srgbClr val="800080"/>
      </a:hlink>
      <a:folHlink>
        <a:srgbClr val="D200D2"/>
      </a:folHlink>
    </a:clrScheme>
    <a:fontScheme name="Synopsys">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Synopsy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tint val="85000"/>
                <a:shade val="96000"/>
                <a:satMod val="135000"/>
              </a:schemeClr>
            </a:gs>
          </a:gsLst>
          <a:lin ang="16200000" scaled="0"/>
        </a:gradFill>
      </a:fillStyleLst>
      <a:lnStyleLst>
        <a:ln w="9525" cap="flat" cmpd="sng" algn="ctr">
          <a:solidFill>
            <a:schemeClr val="phClr">
              <a:shade val="95000"/>
              <a:satMod val="105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balanced" dir="tl">
              <a:rot lat="0" lon="0" rev="1200000"/>
            </a:lightRig>
          </a:scene3d>
          <a:sp3d>
            <a:bevelT h="50800"/>
          </a:sp3d>
        </a:effectStyle>
      </a:effectStyleLst>
      <a:bgFillStyleLst>
        <a:solidFill>
          <a:schemeClr val="phClr"/>
        </a:solidFill>
        <a:solidFill>
          <a:schemeClr val="phClr"/>
        </a:solidFill>
        <a:solidFill>
          <a:schemeClr val="phClr"/>
        </a:soli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438</TotalTime>
  <Words>4432</Words>
  <Application>Microsoft Office PowerPoint</Application>
  <PresentationFormat>On-screen Show (4:3)</PresentationFormat>
  <Paragraphs>826</Paragraphs>
  <Slides>55</Slides>
  <Notes>22</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Default Theme</vt:lpstr>
      <vt:lpstr>FPGA-Based Prototyping Part 1</vt:lpstr>
      <vt:lpstr>Agenda</vt:lpstr>
      <vt:lpstr>Semiconductor Success Factors </vt:lpstr>
      <vt:lpstr>Why Prototype? System complexity &amp; software</vt:lpstr>
      <vt:lpstr>Why Prototype</vt:lpstr>
      <vt:lpstr>Design For FPGA Prototyping Why FPGA Prototyping – Faster HW/SW Integration  </vt:lpstr>
      <vt:lpstr>Slide 7</vt:lpstr>
      <vt:lpstr>Different Types Of Software</vt:lpstr>
      <vt:lpstr>Semiconductor Success Factors </vt:lpstr>
      <vt:lpstr>Expanding Verification Challenges Software and Device Verification Dominate</vt:lpstr>
      <vt:lpstr>Common HW-assisted Verification Modes</vt:lpstr>
      <vt:lpstr>Different Types Of Software</vt:lpstr>
      <vt:lpstr>Usage changes as project matures</vt:lpstr>
      <vt:lpstr>There has never been a better time to prototype</vt:lpstr>
      <vt:lpstr>FPGA Prototypes Will Significantly . . .</vt:lpstr>
      <vt:lpstr>The FPMM The FPGA-based Prototyping Methodology Manual </vt:lpstr>
      <vt:lpstr>A getting-started checklist</vt:lpstr>
      <vt:lpstr>Starting at the top</vt:lpstr>
      <vt:lpstr>What to prototype</vt:lpstr>
      <vt:lpstr>Typical prototype topology </vt:lpstr>
      <vt:lpstr>How many FPGAs do we need?</vt:lpstr>
      <vt:lpstr>How much time will it take?</vt:lpstr>
      <vt:lpstr>Counting the Cost, Missing the Point?</vt:lpstr>
      <vt:lpstr>Useful life of Prototype </vt:lpstr>
      <vt:lpstr>The Cost of In-House Boards</vt:lpstr>
      <vt:lpstr>Material and Components – FPGAs</vt:lpstr>
      <vt:lpstr>Material and Components - Others</vt:lpstr>
      <vt:lpstr>Personnel Costs</vt:lpstr>
      <vt:lpstr>Board Development Time</vt:lpstr>
      <vt:lpstr>Opportunity Cost</vt:lpstr>
      <vt:lpstr>Low Volume Production Issues</vt:lpstr>
      <vt:lpstr>Test</vt:lpstr>
      <vt:lpstr>Board Errors</vt:lpstr>
      <vt:lpstr>Yield</vt:lpstr>
      <vt:lpstr>Reliability</vt:lpstr>
      <vt:lpstr>Scrap or Repair?</vt:lpstr>
      <vt:lpstr>Support for Re-Use</vt:lpstr>
      <vt:lpstr>Prototype uptime is important</vt:lpstr>
      <vt:lpstr>Rushed Design Increases Risk</vt:lpstr>
      <vt:lpstr>Why Commercial Prototypes? Reduce Total Cost of Design and Minimize Risk</vt:lpstr>
      <vt:lpstr>FPGA-based Prototyping Until Now</vt:lpstr>
      <vt:lpstr>The Three “Laws” Of Prototyping</vt:lpstr>
      <vt:lpstr>Dealing with the “Three Laws”</vt:lpstr>
      <vt:lpstr>Design For FPGA-based Prototyping How Can Things Be Improved</vt:lpstr>
      <vt:lpstr>Slide 45</vt:lpstr>
      <vt:lpstr>Design For FPGA Prototyping Technical Improvements</vt:lpstr>
      <vt:lpstr>Design For FPGA Prototyping Technical Improvements</vt:lpstr>
      <vt:lpstr>Slide 48</vt:lpstr>
      <vt:lpstr>Slide 49</vt:lpstr>
      <vt:lpstr>The Effect of Design-for-Prototyping</vt:lpstr>
      <vt:lpstr>The Big Picture</vt:lpstr>
      <vt:lpstr>The Big Picture</vt:lpstr>
      <vt:lpstr>The Big Picture</vt:lpstr>
      <vt:lpstr>The Big Picture</vt:lpstr>
      <vt:lpstr>... how will you compete? Faster time to market and high ROI</vt:lpstr>
    </vt:vector>
  </TitlesOfParts>
  <Company>Synopsys,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 Prototyping using Synopsys Tools</dc:title>
  <dc:creator>victorg</dc:creator>
  <cp:lastModifiedBy>victorg</cp:lastModifiedBy>
  <cp:revision>59</cp:revision>
  <dcterms:created xsi:type="dcterms:W3CDTF">2011-04-09T01:54:27Z</dcterms:created>
  <dcterms:modified xsi:type="dcterms:W3CDTF">2011-04-11T10:21:57Z</dcterms:modified>
</cp:coreProperties>
</file>