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43"/>
  </p:notesMasterIdLst>
  <p:handoutMasterIdLst>
    <p:handoutMasterId r:id="rId44"/>
  </p:handoutMasterIdLst>
  <p:sldIdLst>
    <p:sldId id="802" r:id="rId2"/>
    <p:sldId id="1063" r:id="rId3"/>
    <p:sldId id="1112" r:id="rId4"/>
    <p:sldId id="1127" r:id="rId5"/>
    <p:sldId id="1128" r:id="rId6"/>
    <p:sldId id="1113" r:id="rId7"/>
    <p:sldId id="1114" r:id="rId8"/>
    <p:sldId id="1130" r:id="rId9"/>
    <p:sldId id="1115" r:id="rId10"/>
    <p:sldId id="1061" r:id="rId11"/>
    <p:sldId id="1125" r:id="rId12"/>
    <p:sldId id="1126" r:id="rId13"/>
    <p:sldId id="1163" r:id="rId14"/>
    <p:sldId id="1132" r:id="rId15"/>
    <p:sldId id="1092" r:id="rId16"/>
    <p:sldId id="1164" r:id="rId17"/>
    <p:sldId id="1133" r:id="rId18"/>
    <p:sldId id="1091" r:id="rId19"/>
    <p:sldId id="1135" r:id="rId20"/>
    <p:sldId id="1072" r:id="rId21"/>
    <p:sldId id="1131" r:id="rId22"/>
    <p:sldId id="1106" r:id="rId23"/>
    <p:sldId id="1159" r:id="rId24"/>
    <p:sldId id="1160" r:id="rId25"/>
    <p:sldId id="1136" r:id="rId26"/>
    <p:sldId id="1139" r:id="rId27"/>
    <p:sldId id="1140" r:id="rId28"/>
    <p:sldId id="1111" r:id="rId29"/>
    <p:sldId id="1138" r:id="rId30"/>
    <p:sldId id="1116" r:id="rId31"/>
    <p:sldId id="1117" r:id="rId32"/>
    <p:sldId id="1118" r:id="rId33"/>
    <p:sldId id="1119" r:id="rId34"/>
    <p:sldId id="1120" r:id="rId35"/>
    <p:sldId id="1121" r:id="rId36"/>
    <p:sldId id="1122" r:id="rId37"/>
    <p:sldId id="1123" r:id="rId38"/>
    <p:sldId id="1149" r:id="rId39"/>
    <p:sldId id="1124" r:id="rId40"/>
    <p:sldId id="1150" r:id="rId41"/>
    <p:sldId id="1134" r:id="rId42"/>
  </p:sldIdLst>
  <p:sldSz cx="9144000" cy="6858000" type="screen4x3"/>
  <p:notesSz cx="6997700" cy="9271000"/>
  <p:defaultTextStyle>
    <a:defPPr>
      <a:defRPr lang="en-US"/>
    </a:defPPr>
    <a:lvl1pPr algn="ctr" rtl="0" eaLnBrk="0" fontAlgn="base" hangingPunct="0">
      <a:spcBef>
        <a:spcPct val="0"/>
      </a:spcBef>
      <a:spcAft>
        <a:spcPct val="0"/>
      </a:spcAft>
      <a:defRPr sz="2400" b="1" kern="1200">
        <a:solidFill>
          <a:schemeClr val="tx1"/>
        </a:solidFill>
        <a:latin typeface="Arial" charset="0"/>
        <a:ea typeface="+mn-ea"/>
        <a:cs typeface="+mn-cs"/>
      </a:defRPr>
    </a:lvl1pPr>
    <a:lvl2pPr marL="457200" algn="ctr" rtl="0" eaLnBrk="0" fontAlgn="base" hangingPunct="0">
      <a:spcBef>
        <a:spcPct val="0"/>
      </a:spcBef>
      <a:spcAft>
        <a:spcPct val="0"/>
      </a:spcAft>
      <a:defRPr sz="2400" b="1" kern="1200">
        <a:solidFill>
          <a:schemeClr val="tx1"/>
        </a:solidFill>
        <a:latin typeface="Arial" charset="0"/>
        <a:ea typeface="+mn-ea"/>
        <a:cs typeface="+mn-cs"/>
      </a:defRPr>
    </a:lvl2pPr>
    <a:lvl3pPr marL="914400" algn="ctr" rtl="0" eaLnBrk="0" fontAlgn="base" hangingPunct="0">
      <a:spcBef>
        <a:spcPct val="0"/>
      </a:spcBef>
      <a:spcAft>
        <a:spcPct val="0"/>
      </a:spcAft>
      <a:defRPr sz="2400" b="1" kern="1200">
        <a:solidFill>
          <a:schemeClr val="tx1"/>
        </a:solidFill>
        <a:latin typeface="Arial" charset="0"/>
        <a:ea typeface="+mn-ea"/>
        <a:cs typeface="+mn-cs"/>
      </a:defRPr>
    </a:lvl3pPr>
    <a:lvl4pPr marL="1371600" algn="ctr" rtl="0" eaLnBrk="0" fontAlgn="base" hangingPunct="0">
      <a:spcBef>
        <a:spcPct val="0"/>
      </a:spcBef>
      <a:spcAft>
        <a:spcPct val="0"/>
      </a:spcAft>
      <a:defRPr sz="2400" b="1" kern="1200">
        <a:solidFill>
          <a:schemeClr val="tx1"/>
        </a:solidFill>
        <a:latin typeface="Arial" charset="0"/>
        <a:ea typeface="+mn-ea"/>
        <a:cs typeface="+mn-cs"/>
      </a:defRPr>
    </a:lvl4pPr>
    <a:lvl5pPr marL="1828800" algn="ctr" rtl="0" eaLnBrk="0" fontAlgn="base" hangingPunct="0">
      <a:spcBef>
        <a:spcPct val="0"/>
      </a:spcBef>
      <a:spcAft>
        <a:spcPct val="0"/>
      </a:spcAft>
      <a:defRPr sz="2400" b="1" kern="1200">
        <a:solidFill>
          <a:schemeClr val="tx1"/>
        </a:solidFill>
        <a:latin typeface="Arial" charset="0"/>
        <a:ea typeface="+mn-ea"/>
        <a:cs typeface="+mn-cs"/>
      </a:defRPr>
    </a:lvl5pPr>
    <a:lvl6pPr marL="2286000" algn="l" defTabSz="914400" rtl="0" eaLnBrk="1" latinLnBrk="0" hangingPunct="1">
      <a:defRPr sz="2400" b="1" kern="1200">
        <a:solidFill>
          <a:schemeClr val="tx1"/>
        </a:solidFill>
        <a:latin typeface="Arial" charset="0"/>
        <a:ea typeface="+mn-ea"/>
        <a:cs typeface="+mn-cs"/>
      </a:defRPr>
    </a:lvl6pPr>
    <a:lvl7pPr marL="2743200" algn="l" defTabSz="914400" rtl="0" eaLnBrk="1" latinLnBrk="0" hangingPunct="1">
      <a:defRPr sz="2400" b="1" kern="1200">
        <a:solidFill>
          <a:schemeClr val="tx1"/>
        </a:solidFill>
        <a:latin typeface="Arial" charset="0"/>
        <a:ea typeface="+mn-ea"/>
        <a:cs typeface="+mn-cs"/>
      </a:defRPr>
    </a:lvl7pPr>
    <a:lvl8pPr marL="3200400" algn="l" defTabSz="914400" rtl="0" eaLnBrk="1" latinLnBrk="0" hangingPunct="1">
      <a:defRPr sz="2400" b="1" kern="1200">
        <a:solidFill>
          <a:schemeClr val="tx1"/>
        </a:solidFill>
        <a:latin typeface="Arial" charset="0"/>
        <a:ea typeface="+mn-ea"/>
        <a:cs typeface="+mn-cs"/>
      </a:defRPr>
    </a:lvl8pPr>
    <a:lvl9pPr marL="3657600" algn="l" defTabSz="914400" rtl="0" eaLnBrk="1" latinLnBrk="0" hangingPunct="1">
      <a:defRPr sz="2400" b="1"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S" initials="" lastIdx="4" clrIdx="0"/>
  <p:cmAuthor id="1" name=" " initials="" lastIdx="1" clrIdx="1"/>
  <p:cmAuthor id="2" name="Joachim Kunkel" initials="" lastIdx="5" clrIdx="2"/>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66"/>
    <a:srgbClr val="99FF66"/>
    <a:srgbClr val="7900A4"/>
    <a:srgbClr val="6600CC"/>
    <a:srgbClr val="6600FF"/>
    <a:srgbClr val="000099"/>
    <a:srgbClr val="99CCFF"/>
    <a:srgbClr val="99FF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horzBarState="maximized">
    <p:restoredLeft sz="17504" autoAdjust="0"/>
    <p:restoredTop sz="98851" autoAdjust="0"/>
  </p:normalViewPr>
  <p:slideViewPr>
    <p:cSldViewPr snapToGrid="0">
      <p:cViewPr varScale="1">
        <p:scale>
          <a:sx n="69" d="100"/>
          <a:sy n="69" d="100"/>
        </p:scale>
        <p:origin x="-474" y="-102"/>
      </p:cViewPr>
      <p:guideLst>
        <p:guide orient="horz" pos="663"/>
        <p:guide orient="horz" pos="2452"/>
        <p:guide pos="5636"/>
        <p:guide pos="4189"/>
        <p:guide pos="492"/>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95" d="100"/>
          <a:sy n="95" d="100"/>
        </p:scale>
        <p:origin x="-2580" y="-114"/>
      </p:cViewPr>
      <p:guideLst>
        <p:guide orient="horz" pos="2920"/>
        <p:guide pos="2204"/>
      </p:guideLst>
    </p:cSldViewPr>
  </p:notesViewPr>
  <p:gridSpacing cx="77716063" cy="77716063"/>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bwMode="auto">
          <a:xfrm>
            <a:off x="0" y="0"/>
            <a:ext cx="3032125" cy="463550"/>
          </a:xfrm>
          <a:prstGeom prst="rect">
            <a:avLst/>
          </a:prstGeom>
          <a:noFill/>
          <a:ln w="9525">
            <a:noFill/>
            <a:miter lim="800000"/>
            <a:headEnd/>
            <a:tailEnd/>
          </a:ln>
          <a:effectLst/>
        </p:spPr>
        <p:txBody>
          <a:bodyPr vert="horz" wrap="square" lIns="91382" tIns="45692" rIns="91382" bIns="45692" numCol="1" anchor="t" anchorCtr="0" compatLnSpc="1">
            <a:prstTxWarp prst="textNoShape">
              <a:avLst/>
            </a:prstTxWarp>
          </a:bodyPr>
          <a:lstStyle>
            <a:lvl1pPr algn="l" defTabSz="915988">
              <a:defRPr sz="1200" b="0"/>
            </a:lvl1pPr>
          </a:lstStyle>
          <a:p>
            <a:endParaRPr lang="en-US"/>
          </a:p>
        </p:txBody>
      </p:sp>
      <p:sp>
        <p:nvSpPr>
          <p:cNvPr id="26627" name="Rectangle 3"/>
          <p:cNvSpPr>
            <a:spLocks noGrp="1" noChangeArrowheads="1"/>
          </p:cNvSpPr>
          <p:nvPr>
            <p:ph type="dt" sz="quarter" idx="1"/>
          </p:nvPr>
        </p:nvSpPr>
        <p:spPr bwMode="auto">
          <a:xfrm>
            <a:off x="3965575" y="0"/>
            <a:ext cx="3032125" cy="463550"/>
          </a:xfrm>
          <a:prstGeom prst="rect">
            <a:avLst/>
          </a:prstGeom>
          <a:noFill/>
          <a:ln w="9525">
            <a:noFill/>
            <a:miter lim="800000"/>
            <a:headEnd/>
            <a:tailEnd/>
          </a:ln>
          <a:effectLst/>
        </p:spPr>
        <p:txBody>
          <a:bodyPr vert="horz" wrap="square" lIns="91382" tIns="45692" rIns="91382" bIns="45692" numCol="1" anchor="t" anchorCtr="0" compatLnSpc="1">
            <a:prstTxWarp prst="textNoShape">
              <a:avLst/>
            </a:prstTxWarp>
          </a:bodyPr>
          <a:lstStyle>
            <a:lvl1pPr algn="r" defTabSz="915988">
              <a:defRPr sz="1200" b="0"/>
            </a:lvl1pPr>
          </a:lstStyle>
          <a:p>
            <a:endParaRPr lang="en-US"/>
          </a:p>
        </p:txBody>
      </p:sp>
      <p:sp>
        <p:nvSpPr>
          <p:cNvPr id="26629" name="Rectangle 5"/>
          <p:cNvSpPr>
            <a:spLocks noGrp="1" noChangeArrowheads="1"/>
          </p:cNvSpPr>
          <p:nvPr>
            <p:ph type="sldNum" sz="quarter" idx="3"/>
          </p:nvPr>
        </p:nvSpPr>
        <p:spPr bwMode="auto">
          <a:xfrm>
            <a:off x="3965575" y="8807450"/>
            <a:ext cx="3032125" cy="463550"/>
          </a:xfrm>
          <a:prstGeom prst="rect">
            <a:avLst/>
          </a:prstGeom>
          <a:noFill/>
          <a:ln w="9525">
            <a:noFill/>
            <a:miter lim="800000"/>
            <a:headEnd/>
            <a:tailEnd/>
          </a:ln>
          <a:effectLst/>
        </p:spPr>
        <p:txBody>
          <a:bodyPr vert="horz" wrap="square" lIns="91382" tIns="45692" rIns="91382" bIns="45692" numCol="1" anchor="b" anchorCtr="0" compatLnSpc="1">
            <a:prstTxWarp prst="textNoShape">
              <a:avLst/>
            </a:prstTxWarp>
          </a:bodyPr>
          <a:lstStyle>
            <a:lvl1pPr algn="r" defTabSz="915988">
              <a:defRPr sz="1200" b="0"/>
            </a:lvl1pPr>
          </a:lstStyle>
          <a:p>
            <a:fld id="{27FA3FA0-400D-4C1A-91B1-65A562AEAECD}" type="slidenum">
              <a:rPr lang="en-US"/>
              <a:pPr/>
              <a:t>‹#›</a:t>
            </a:fld>
            <a:endParaRPr lang="en-US"/>
          </a:p>
        </p:txBody>
      </p:sp>
      <p:sp>
        <p:nvSpPr>
          <p:cNvPr id="26630" name="Rectangle 6"/>
          <p:cNvSpPr>
            <a:spLocks noChangeArrowheads="1"/>
          </p:cNvSpPr>
          <p:nvPr/>
        </p:nvSpPr>
        <p:spPr bwMode="auto">
          <a:xfrm>
            <a:off x="69850" y="8975725"/>
            <a:ext cx="4021138" cy="212725"/>
          </a:xfrm>
          <a:prstGeom prst="rect">
            <a:avLst/>
          </a:prstGeom>
          <a:noFill/>
          <a:ln w="9525">
            <a:noFill/>
            <a:miter lim="800000"/>
            <a:headEnd/>
            <a:tailEnd/>
          </a:ln>
          <a:effectLst/>
        </p:spPr>
        <p:txBody>
          <a:bodyPr lIns="76651" tIns="38324" rIns="76651" bIns="38324">
            <a:spAutoFit/>
          </a:bodyPr>
          <a:lstStyle/>
          <a:p>
            <a:pPr algn="l" defTabSz="762000"/>
            <a:r>
              <a:rPr lang="en-US" sz="900" b="0"/>
              <a:t>© 2006 Synopsys, Inc. (Name) </a:t>
            </a:r>
          </a:p>
        </p:txBody>
      </p:sp>
      <p:sp>
        <p:nvSpPr>
          <p:cNvPr id="26631" name="Rectangle 7"/>
          <p:cNvSpPr>
            <a:spLocks noChangeArrowheads="1"/>
          </p:cNvSpPr>
          <p:nvPr/>
        </p:nvSpPr>
        <p:spPr bwMode="auto">
          <a:xfrm>
            <a:off x="77788" y="8823325"/>
            <a:ext cx="2992437" cy="212725"/>
          </a:xfrm>
          <a:prstGeom prst="rect">
            <a:avLst/>
          </a:prstGeom>
          <a:noFill/>
          <a:ln w="9525">
            <a:noFill/>
            <a:miter lim="800000"/>
            <a:headEnd type="none" w="sm" len="sm"/>
            <a:tailEnd type="none" w="sm" len="sm"/>
          </a:ln>
          <a:effectLst/>
        </p:spPr>
        <p:txBody>
          <a:bodyPr lIns="76651" tIns="38324" rIns="76651" bIns="38324">
            <a:spAutoFit/>
          </a:bodyPr>
          <a:lstStyle/>
          <a:p>
            <a:pPr algn="l" defTabSz="915988"/>
            <a:endParaRPr lang="en-US" sz="900" b="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2" name="Rectangle 2"/>
          <p:cNvSpPr>
            <a:spLocks noGrp="1" noChangeArrowheads="1"/>
          </p:cNvSpPr>
          <p:nvPr>
            <p:ph type="hdr" sz="quarter"/>
          </p:nvPr>
        </p:nvSpPr>
        <p:spPr bwMode="auto">
          <a:xfrm>
            <a:off x="0" y="0"/>
            <a:ext cx="3032125" cy="463550"/>
          </a:xfrm>
          <a:prstGeom prst="rect">
            <a:avLst/>
          </a:prstGeom>
          <a:noFill/>
          <a:ln w="9525">
            <a:noFill/>
            <a:miter lim="800000"/>
            <a:headEnd/>
            <a:tailEnd/>
          </a:ln>
          <a:effectLst/>
        </p:spPr>
        <p:txBody>
          <a:bodyPr vert="horz" wrap="square" lIns="91382" tIns="45692" rIns="91382" bIns="45692" numCol="1" anchor="t" anchorCtr="0" compatLnSpc="1">
            <a:prstTxWarp prst="textNoShape">
              <a:avLst/>
            </a:prstTxWarp>
          </a:bodyPr>
          <a:lstStyle>
            <a:lvl1pPr algn="l" defTabSz="915988">
              <a:defRPr sz="1200" b="0"/>
            </a:lvl1pPr>
          </a:lstStyle>
          <a:p>
            <a:endParaRPr lang="en-US"/>
          </a:p>
        </p:txBody>
      </p:sp>
      <p:sp>
        <p:nvSpPr>
          <p:cNvPr id="30723" name="Rectangle 3"/>
          <p:cNvSpPr>
            <a:spLocks noGrp="1" noChangeArrowheads="1"/>
          </p:cNvSpPr>
          <p:nvPr>
            <p:ph type="dt" idx="1"/>
          </p:nvPr>
        </p:nvSpPr>
        <p:spPr bwMode="auto">
          <a:xfrm>
            <a:off x="3965575" y="0"/>
            <a:ext cx="3032125" cy="463550"/>
          </a:xfrm>
          <a:prstGeom prst="rect">
            <a:avLst/>
          </a:prstGeom>
          <a:noFill/>
          <a:ln w="9525">
            <a:noFill/>
            <a:miter lim="800000"/>
            <a:headEnd/>
            <a:tailEnd/>
          </a:ln>
          <a:effectLst/>
        </p:spPr>
        <p:txBody>
          <a:bodyPr vert="horz" wrap="square" lIns="91382" tIns="45692" rIns="91382" bIns="45692" numCol="1" anchor="t" anchorCtr="0" compatLnSpc="1">
            <a:prstTxWarp prst="textNoShape">
              <a:avLst/>
            </a:prstTxWarp>
          </a:bodyPr>
          <a:lstStyle>
            <a:lvl1pPr algn="r" defTabSz="915988">
              <a:defRPr sz="1200" b="0"/>
            </a:lvl1pPr>
          </a:lstStyle>
          <a:p>
            <a:endParaRPr lang="en-US"/>
          </a:p>
        </p:txBody>
      </p:sp>
      <p:sp>
        <p:nvSpPr>
          <p:cNvPr id="30724" name="Rectangle 4"/>
          <p:cNvSpPr>
            <a:spLocks noGrp="1" noRot="1" noChangeAspect="1" noChangeArrowheads="1" noTextEdit="1"/>
          </p:cNvSpPr>
          <p:nvPr>
            <p:ph type="sldImg" idx="2"/>
          </p:nvPr>
        </p:nvSpPr>
        <p:spPr bwMode="auto">
          <a:xfrm>
            <a:off x="1182688" y="695325"/>
            <a:ext cx="4635500" cy="3476625"/>
          </a:xfrm>
          <a:prstGeom prst="rect">
            <a:avLst/>
          </a:prstGeom>
          <a:noFill/>
          <a:ln w="9525">
            <a:solidFill>
              <a:srgbClr val="000000"/>
            </a:solidFill>
            <a:miter lim="800000"/>
            <a:headEnd/>
            <a:tailEnd/>
          </a:ln>
          <a:effectLst/>
        </p:spPr>
      </p:sp>
      <p:sp>
        <p:nvSpPr>
          <p:cNvPr id="30725" name="Rectangle 5"/>
          <p:cNvSpPr>
            <a:spLocks noGrp="1" noChangeArrowheads="1"/>
          </p:cNvSpPr>
          <p:nvPr>
            <p:ph type="body" sz="quarter" idx="3"/>
          </p:nvPr>
        </p:nvSpPr>
        <p:spPr bwMode="auto">
          <a:xfrm>
            <a:off x="931863" y="4402138"/>
            <a:ext cx="5129212" cy="4175125"/>
          </a:xfrm>
          <a:prstGeom prst="rect">
            <a:avLst/>
          </a:prstGeom>
          <a:noFill/>
          <a:ln w="9525">
            <a:noFill/>
            <a:miter lim="800000"/>
            <a:headEnd/>
            <a:tailEnd/>
          </a:ln>
          <a:effectLst/>
        </p:spPr>
        <p:txBody>
          <a:bodyPr vert="horz" wrap="square" lIns="91196" tIns="45598" rIns="91196" bIns="4559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27" name="Rectangle 7"/>
          <p:cNvSpPr>
            <a:spLocks noGrp="1" noChangeArrowheads="1"/>
          </p:cNvSpPr>
          <p:nvPr>
            <p:ph type="sldNum" sz="quarter" idx="5"/>
          </p:nvPr>
        </p:nvSpPr>
        <p:spPr bwMode="auto">
          <a:xfrm>
            <a:off x="3965575" y="8807450"/>
            <a:ext cx="3032125" cy="463550"/>
          </a:xfrm>
          <a:prstGeom prst="rect">
            <a:avLst/>
          </a:prstGeom>
          <a:noFill/>
          <a:ln w="9525">
            <a:noFill/>
            <a:miter lim="800000"/>
            <a:headEnd/>
            <a:tailEnd/>
          </a:ln>
          <a:effectLst/>
        </p:spPr>
        <p:txBody>
          <a:bodyPr vert="horz" wrap="square" lIns="91382" tIns="45692" rIns="91382" bIns="45692" numCol="1" anchor="b" anchorCtr="0" compatLnSpc="1">
            <a:prstTxWarp prst="textNoShape">
              <a:avLst/>
            </a:prstTxWarp>
          </a:bodyPr>
          <a:lstStyle>
            <a:lvl1pPr algn="r" defTabSz="915988">
              <a:defRPr sz="1200" b="0"/>
            </a:lvl1pPr>
          </a:lstStyle>
          <a:p>
            <a:fld id="{3A7363EC-3AAB-44E7-B88D-D29152F77592}" type="slidenum">
              <a:rPr lang="en-US"/>
              <a:pPr/>
              <a:t>‹#›</a:t>
            </a:fld>
            <a:endParaRPr lang="en-US"/>
          </a:p>
        </p:txBody>
      </p:sp>
      <p:sp>
        <p:nvSpPr>
          <p:cNvPr id="30728" name="Rectangle 8"/>
          <p:cNvSpPr>
            <a:spLocks noChangeArrowheads="1"/>
          </p:cNvSpPr>
          <p:nvPr/>
        </p:nvSpPr>
        <p:spPr bwMode="auto">
          <a:xfrm>
            <a:off x="69850" y="8975725"/>
            <a:ext cx="4021138" cy="212725"/>
          </a:xfrm>
          <a:prstGeom prst="rect">
            <a:avLst/>
          </a:prstGeom>
          <a:noFill/>
          <a:ln w="9525">
            <a:noFill/>
            <a:miter lim="800000"/>
            <a:headEnd/>
            <a:tailEnd/>
          </a:ln>
          <a:effectLst/>
        </p:spPr>
        <p:txBody>
          <a:bodyPr lIns="76651" tIns="38324" rIns="76651" bIns="38324">
            <a:spAutoFit/>
          </a:bodyPr>
          <a:lstStyle/>
          <a:p>
            <a:pPr algn="l" defTabSz="762000"/>
            <a:r>
              <a:rPr lang="en-US" sz="900" b="0"/>
              <a:t>© 2006 Synopsys, Inc. (Name) </a:t>
            </a:r>
          </a:p>
        </p:txBody>
      </p:sp>
      <p:sp>
        <p:nvSpPr>
          <p:cNvPr id="30729" name="Rectangle 9"/>
          <p:cNvSpPr>
            <a:spLocks noChangeArrowheads="1"/>
          </p:cNvSpPr>
          <p:nvPr/>
        </p:nvSpPr>
        <p:spPr bwMode="auto">
          <a:xfrm>
            <a:off x="77788" y="8823325"/>
            <a:ext cx="2992437" cy="212725"/>
          </a:xfrm>
          <a:prstGeom prst="rect">
            <a:avLst/>
          </a:prstGeom>
          <a:noFill/>
          <a:ln w="9525">
            <a:noFill/>
            <a:miter lim="800000"/>
            <a:headEnd type="none" w="sm" len="sm"/>
            <a:tailEnd type="none" w="sm" len="sm"/>
          </a:ln>
          <a:effectLst/>
        </p:spPr>
        <p:txBody>
          <a:bodyPr lIns="76651" tIns="38324" rIns="76651" bIns="38324">
            <a:spAutoFit/>
          </a:bodyPr>
          <a:lstStyle/>
          <a:p>
            <a:pPr algn="l" defTabSz="915988"/>
            <a:endParaRPr lang="en-US" sz="900" b="0"/>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FAB1277F-D3FA-4787-8097-4DB16B8928D1}" type="slidenum">
              <a:rPr lang="en-US"/>
              <a:pPr/>
              <a:t>1</a:t>
            </a:fld>
            <a:endParaRPr lang="en-US"/>
          </a:p>
        </p:txBody>
      </p:sp>
      <p:sp>
        <p:nvSpPr>
          <p:cNvPr id="2678786" name="Rectangle 2"/>
          <p:cNvSpPr>
            <a:spLocks noGrp="1" noRot="1" noChangeAspect="1" noChangeArrowheads="1"/>
          </p:cNvSpPr>
          <p:nvPr>
            <p:ph type="sldImg"/>
          </p:nvPr>
        </p:nvSpPr>
        <p:spPr>
          <a:xfrm>
            <a:off x="1189038" y="693738"/>
            <a:ext cx="4635500" cy="3476625"/>
          </a:xfrm>
          <a:ln/>
        </p:spPr>
      </p:sp>
      <p:sp>
        <p:nvSpPr>
          <p:cNvPr id="2678787" name="Rectangle 3"/>
          <p:cNvSpPr>
            <a:spLocks noGrp="1" noChangeArrowheads="1"/>
          </p:cNvSpPr>
          <p:nvPr>
            <p:ph type="body" idx="1"/>
          </p:nvPr>
        </p:nvSpPr>
        <p:spPr>
          <a:xfrm>
            <a:off x="931863" y="4402138"/>
            <a:ext cx="5129212" cy="4176712"/>
          </a:xfrm>
        </p:spPr>
        <p:txBody>
          <a:bodyPr lIns="91167" tIns="45582" rIns="91167" bIns="45582"/>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D2069C2D-A30E-454B-83E3-839A190F29E8}" type="slidenum">
              <a:rPr lang="en-US"/>
              <a:pPr/>
              <a:t>18</a:t>
            </a:fld>
            <a:endParaRPr lang="en-US"/>
          </a:p>
        </p:txBody>
      </p:sp>
      <p:sp>
        <p:nvSpPr>
          <p:cNvPr id="3299330" name="Rectangle 2"/>
          <p:cNvSpPr>
            <a:spLocks noGrp="1" noRot="1" noChangeAspect="1" noChangeArrowheads="1" noTextEdit="1"/>
          </p:cNvSpPr>
          <p:nvPr>
            <p:ph type="sldImg"/>
          </p:nvPr>
        </p:nvSpPr>
        <p:spPr>
          <a:ln/>
        </p:spPr>
      </p:sp>
      <p:sp>
        <p:nvSpPr>
          <p:cNvPr id="32993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85A9C05D-9ADB-4CFF-8C12-B00104C5C4D4}" type="slidenum">
              <a:rPr lang="en-US"/>
              <a:pPr/>
              <a:t>19</a:t>
            </a:fld>
            <a:endParaRPr lang="en-US"/>
          </a:p>
        </p:txBody>
      </p:sp>
      <p:sp>
        <p:nvSpPr>
          <p:cNvPr id="3384322" name="Rectangle 2"/>
          <p:cNvSpPr>
            <a:spLocks noGrp="1" noRot="1" noChangeAspect="1" noChangeArrowheads="1" noTextEdit="1"/>
          </p:cNvSpPr>
          <p:nvPr>
            <p:ph type="sldImg"/>
          </p:nvPr>
        </p:nvSpPr>
        <p:spPr>
          <a:xfrm>
            <a:off x="1181100" y="695325"/>
            <a:ext cx="4635500" cy="3476625"/>
          </a:xfrm>
          <a:ln/>
        </p:spPr>
      </p:sp>
      <p:sp>
        <p:nvSpPr>
          <p:cNvPr id="3384323" name="Rectangle 3"/>
          <p:cNvSpPr>
            <a:spLocks noGrp="1" noChangeArrowheads="1"/>
          </p:cNvSpPr>
          <p:nvPr>
            <p:ph type="body" idx="1"/>
          </p:nvPr>
        </p:nvSpPr>
        <p:spPr>
          <a:xfrm>
            <a:off x="931863" y="4403725"/>
            <a:ext cx="5133975" cy="4171950"/>
          </a:xfrm>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7E0A19A8-58F4-4923-A950-49968CF04BC3}" type="slidenum">
              <a:rPr lang="en-US"/>
              <a:pPr/>
              <a:t>20</a:t>
            </a:fld>
            <a:endParaRPr lang="en-US"/>
          </a:p>
        </p:txBody>
      </p:sp>
      <p:sp>
        <p:nvSpPr>
          <p:cNvPr id="3269634" name="Rectangle 2"/>
          <p:cNvSpPr>
            <a:spLocks noGrp="1" noRot="1" noChangeAspect="1" noChangeArrowheads="1" noTextEdit="1"/>
          </p:cNvSpPr>
          <p:nvPr>
            <p:ph type="sldImg"/>
          </p:nvPr>
        </p:nvSpPr>
        <p:spPr>
          <a:xfrm>
            <a:off x="1181100" y="695325"/>
            <a:ext cx="4635500" cy="3476625"/>
          </a:xfrm>
          <a:ln/>
        </p:spPr>
      </p:sp>
      <p:sp>
        <p:nvSpPr>
          <p:cNvPr id="3269635" name="Rectangle 3"/>
          <p:cNvSpPr>
            <a:spLocks noGrp="1" noChangeArrowheads="1"/>
          </p:cNvSpPr>
          <p:nvPr>
            <p:ph type="body" idx="1"/>
          </p:nvPr>
        </p:nvSpPr>
        <p:spPr>
          <a:xfrm>
            <a:off x="698500" y="4403725"/>
            <a:ext cx="5600700" cy="4171950"/>
          </a:xfrm>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9E9B5F8B-0024-42A6-8A0E-65BE456C2B9A}" type="slidenum">
              <a:rPr lang="en-US"/>
              <a:pPr/>
              <a:t>21</a:t>
            </a:fld>
            <a:endParaRPr lang="en-US"/>
          </a:p>
        </p:txBody>
      </p:sp>
      <p:sp>
        <p:nvSpPr>
          <p:cNvPr id="3374082" name="Rectangle 2"/>
          <p:cNvSpPr>
            <a:spLocks noGrp="1" noRot="1" noChangeAspect="1" noChangeArrowheads="1" noTextEdit="1"/>
          </p:cNvSpPr>
          <p:nvPr>
            <p:ph type="sldImg"/>
          </p:nvPr>
        </p:nvSpPr>
        <p:spPr>
          <a:xfrm>
            <a:off x="1182688" y="693738"/>
            <a:ext cx="4635500" cy="3476625"/>
          </a:xfrm>
          <a:ln/>
        </p:spPr>
      </p:sp>
      <p:sp>
        <p:nvSpPr>
          <p:cNvPr id="3374083" name="Rectangle 3"/>
          <p:cNvSpPr>
            <a:spLocks noGrp="1" noChangeArrowheads="1"/>
          </p:cNvSpPr>
          <p:nvPr>
            <p:ph type="body" idx="1"/>
          </p:nvPr>
        </p:nvSpPr>
        <p:spPr>
          <a:xfrm>
            <a:off x="931863" y="4402138"/>
            <a:ext cx="5129212" cy="4176712"/>
          </a:xfrm>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90A17EBF-AC1F-42FB-A446-56EE1597E8DF}" type="slidenum">
              <a:rPr lang="en-US"/>
              <a:pPr/>
              <a:t>22</a:t>
            </a:fld>
            <a:endParaRPr lang="en-US"/>
          </a:p>
        </p:txBody>
      </p:sp>
      <p:sp>
        <p:nvSpPr>
          <p:cNvPr id="3339266" name="Rectangle 2"/>
          <p:cNvSpPr>
            <a:spLocks noGrp="1" noRot="1" noChangeAspect="1" noChangeArrowheads="1" noTextEdit="1"/>
          </p:cNvSpPr>
          <p:nvPr>
            <p:ph type="sldImg"/>
          </p:nvPr>
        </p:nvSpPr>
        <p:spPr>
          <a:ln/>
        </p:spPr>
      </p:sp>
      <p:sp>
        <p:nvSpPr>
          <p:cNvPr id="33392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FCCD7CEE-E438-4D88-BF4B-88A758DB9887}" type="slidenum">
              <a:rPr lang="en-US"/>
              <a:pPr/>
              <a:t>23</a:t>
            </a:fld>
            <a:endParaRPr lang="en-US"/>
          </a:p>
        </p:txBody>
      </p:sp>
      <p:sp>
        <p:nvSpPr>
          <p:cNvPr id="3428354" name="Rectangle 2"/>
          <p:cNvSpPr>
            <a:spLocks noGrp="1" noRot="1" noChangeAspect="1" noChangeArrowheads="1" noTextEdit="1"/>
          </p:cNvSpPr>
          <p:nvPr>
            <p:ph type="sldImg"/>
          </p:nvPr>
        </p:nvSpPr>
        <p:spPr>
          <a:ln/>
        </p:spPr>
      </p:sp>
      <p:sp>
        <p:nvSpPr>
          <p:cNvPr id="34283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2B2AA25F-C9AA-4D5B-9F01-7E1154DBCBCD}" type="slidenum">
              <a:rPr lang="en-US"/>
              <a:pPr/>
              <a:t>24</a:t>
            </a:fld>
            <a:endParaRPr lang="en-US"/>
          </a:p>
        </p:txBody>
      </p:sp>
      <p:sp>
        <p:nvSpPr>
          <p:cNvPr id="3430402" name="Rectangle 2"/>
          <p:cNvSpPr>
            <a:spLocks noGrp="1" noRot="1" noChangeAspect="1" noChangeArrowheads="1" noTextEdit="1"/>
          </p:cNvSpPr>
          <p:nvPr>
            <p:ph type="sldImg"/>
          </p:nvPr>
        </p:nvSpPr>
        <p:spPr>
          <a:ln/>
        </p:spPr>
      </p:sp>
      <p:sp>
        <p:nvSpPr>
          <p:cNvPr id="34304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441442E0-BA4B-4499-A77E-46A5A85BF0F1}" type="slidenum">
              <a:rPr lang="en-US"/>
              <a:pPr/>
              <a:t>25</a:t>
            </a:fld>
            <a:endParaRPr lang="en-US"/>
          </a:p>
        </p:txBody>
      </p:sp>
      <p:sp>
        <p:nvSpPr>
          <p:cNvPr id="3386370" name="Rectangle 2"/>
          <p:cNvSpPr>
            <a:spLocks noGrp="1" noRot="1" noChangeAspect="1" noChangeArrowheads="1" noTextEdit="1"/>
          </p:cNvSpPr>
          <p:nvPr>
            <p:ph type="sldImg"/>
          </p:nvPr>
        </p:nvSpPr>
        <p:spPr>
          <a:xfrm>
            <a:off x="1182688" y="693738"/>
            <a:ext cx="4635500" cy="3476625"/>
          </a:xfrm>
          <a:ln/>
        </p:spPr>
      </p:sp>
      <p:sp>
        <p:nvSpPr>
          <p:cNvPr id="3386371" name="Rectangle 3"/>
          <p:cNvSpPr>
            <a:spLocks noGrp="1" noChangeArrowheads="1"/>
          </p:cNvSpPr>
          <p:nvPr>
            <p:ph type="body" idx="1"/>
          </p:nvPr>
        </p:nvSpPr>
        <p:spPr>
          <a:xfrm>
            <a:off x="931863" y="4402138"/>
            <a:ext cx="5129212" cy="4176712"/>
          </a:xfrm>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199B3292-D476-4E96-AB33-662B2F738C7C}" type="slidenum">
              <a:rPr lang="en-US"/>
              <a:pPr/>
              <a:t>26</a:t>
            </a:fld>
            <a:endParaRPr lang="en-US"/>
          </a:p>
        </p:txBody>
      </p:sp>
      <p:sp>
        <p:nvSpPr>
          <p:cNvPr id="3391490" name="Rectangle 2"/>
          <p:cNvSpPr>
            <a:spLocks noGrp="1" noRot="1" noChangeAspect="1" noChangeArrowheads="1" noTextEdit="1"/>
          </p:cNvSpPr>
          <p:nvPr>
            <p:ph type="sldImg"/>
          </p:nvPr>
        </p:nvSpPr>
        <p:spPr>
          <a:xfrm>
            <a:off x="1192213" y="714375"/>
            <a:ext cx="4635500" cy="3476625"/>
          </a:xfrm>
          <a:ln/>
        </p:spPr>
      </p:sp>
      <p:sp>
        <p:nvSpPr>
          <p:cNvPr id="3391491" name="Rectangle 3"/>
          <p:cNvSpPr>
            <a:spLocks noGrp="1" noChangeArrowheads="1"/>
          </p:cNvSpPr>
          <p:nvPr>
            <p:ph type="body" idx="1"/>
          </p:nvPr>
        </p:nvSpPr>
        <p:spPr>
          <a:xfrm>
            <a:off x="931863" y="4402138"/>
            <a:ext cx="5129212" cy="4173537"/>
          </a:xfrm>
        </p:spPr>
        <p:txBody>
          <a:bodyPr/>
          <a:lstStyle/>
          <a:p>
            <a:pPr>
              <a:buFontTx/>
              <a:buChar char="•"/>
            </a:pPr>
            <a:r>
              <a:rPr lang="en-US" b="1"/>
              <a:t> Define Power Management Strategy</a:t>
            </a:r>
          </a:p>
          <a:p>
            <a:pPr lvl="1">
              <a:buFontTx/>
              <a:buChar char="•"/>
            </a:pPr>
            <a:r>
              <a:rPr lang="en-US"/>
              <a:t>Identify power domain partitions</a:t>
            </a:r>
          </a:p>
          <a:p>
            <a:pPr lvl="1">
              <a:buFontTx/>
              <a:buChar char="•"/>
            </a:pPr>
            <a:r>
              <a:rPr lang="en-US"/>
              <a:t>Explore power management schemes</a:t>
            </a:r>
          </a:p>
          <a:p>
            <a:pPr>
              <a:buFontTx/>
              <a:buChar char="•"/>
            </a:pPr>
            <a:r>
              <a:rPr lang="en-US" b="1"/>
              <a:t> Budget Dynamic Power</a:t>
            </a:r>
            <a:r>
              <a:rPr lang="en-US"/>
              <a:t> (‘top-down design’)</a:t>
            </a:r>
          </a:p>
          <a:p>
            <a:pPr lvl="1">
              <a:buFontTx/>
              <a:buChar char="•"/>
            </a:pPr>
            <a:r>
              <a:rPr lang="en-US"/>
              <a:t>Trade-off power / performance</a:t>
            </a:r>
          </a:p>
          <a:p>
            <a:pPr>
              <a:buFontTx/>
              <a:buChar char="•"/>
            </a:pPr>
            <a:r>
              <a:rPr lang="en-US" b="1"/>
              <a:t> Validate dynamic power consumption during design</a:t>
            </a:r>
            <a:r>
              <a:rPr lang="en-US"/>
              <a:t> (‘design refinement’)</a:t>
            </a:r>
          </a:p>
          <a:p>
            <a:pPr lvl="1">
              <a:buFontTx/>
              <a:buChar char="•"/>
            </a:pPr>
            <a:r>
              <a:rPr lang="en-US"/>
              <a:t>Framework to hook in RTL block-level power consumption as RTL design proceeds</a:t>
            </a:r>
          </a:p>
          <a:p>
            <a:pPr>
              <a:buFontTx/>
              <a:buChar char="•"/>
            </a:pPr>
            <a:r>
              <a:rPr lang="en-US" b="1"/>
              <a:t> Estimate Dynamic Power Consumption</a:t>
            </a:r>
          </a:p>
          <a:p>
            <a:pPr lvl="1">
              <a:buFontTx/>
              <a:buChar char="•"/>
            </a:pPr>
            <a:r>
              <a:rPr lang="en-US"/>
              <a:t>Run system under “actual system software load” </a:t>
            </a:r>
            <a:br>
              <a:rPr lang="en-US"/>
            </a:br>
            <a:r>
              <a:rPr lang="en-US"/>
              <a:t>&amp; in system context</a:t>
            </a:r>
          </a:p>
          <a:p>
            <a:pPr>
              <a:buFontTx/>
              <a:buChar char="•"/>
            </a:pPr>
            <a:r>
              <a:rPr lang="en-US" b="1"/>
              <a:t> Enable Software developers</a:t>
            </a:r>
            <a:r>
              <a:rPr lang="en-US"/>
              <a:t> </a:t>
            </a:r>
          </a:p>
          <a:p>
            <a:pPr lvl="1">
              <a:buFontTx/>
              <a:buChar char="•"/>
            </a:pPr>
            <a:r>
              <a:rPr lang="en-US"/>
              <a:t>Enable power-related software development</a:t>
            </a:r>
          </a:p>
          <a:p>
            <a:pPr lvl="1">
              <a:buFontTx/>
              <a:buChar char="•"/>
            </a:pPr>
            <a:r>
              <a:rPr lang="en-US"/>
              <a:t>Holistic approach w/ software an integral part of system power management</a:t>
            </a:r>
          </a:p>
          <a:p>
            <a:pPr>
              <a:buFontTx/>
              <a:buChar char="•"/>
            </a:pPr>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C234FB71-2727-46B5-A483-C008DD56DCC6}" type="slidenum">
              <a:rPr lang="en-US"/>
              <a:pPr/>
              <a:t>28</a:t>
            </a:fld>
            <a:endParaRPr lang="en-US"/>
          </a:p>
        </p:txBody>
      </p:sp>
      <p:sp>
        <p:nvSpPr>
          <p:cNvPr id="3349506" name="Rectangle 2"/>
          <p:cNvSpPr>
            <a:spLocks noGrp="1" noRot="1" noChangeAspect="1" noChangeArrowheads="1" noTextEdit="1"/>
          </p:cNvSpPr>
          <p:nvPr>
            <p:ph type="sldImg"/>
          </p:nvPr>
        </p:nvSpPr>
        <p:spPr>
          <a:xfrm>
            <a:off x="1182688" y="695325"/>
            <a:ext cx="4633912" cy="3475038"/>
          </a:xfrm>
          <a:ln/>
        </p:spPr>
      </p:sp>
      <p:sp>
        <p:nvSpPr>
          <p:cNvPr id="3349507" name="Rectangle 3"/>
          <p:cNvSpPr>
            <a:spLocks noGrp="1" noChangeArrowheads="1"/>
          </p:cNvSpPr>
          <p:nvPr>
            <p:ph type="body" idx="1"/>
          </p:nvPr>
        </p:nvSpPr>
        <p:spPr>
          <a:xfrm>
            <a:off x="698500" y="4405313"/>
            <a:ext cx="5600700" cy="4170362"/>
          </a:xfrm>
        </p:spPr>
        <p:txBody>
          <a:bodyPr/>
          <a:lstStyle/>
          <a:p>
            <a:pPr eaLnBrk="0" hangingPunct="0">
              <a:spcBef>
                <a:spcPct val="50000"/>
              </a:spcBef>
            </a:pPr>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B5320C77-E831-4E0B-B26C-D3CA22E95057}" type="slidenum">
              <a:rPr lang="en-US"/>
              <a:pPr/>
              <a:t>2</a:t>
            </a:fld>
            <a:endParaRPr lang="en-US"/>
          </a:p>
        </p:txBody>
      </p:sp>
      <p:sp>
        <p:nvSpPr>
          <p:cNvPr id="3309570" name="Rectangle 2"/>
          <p:cNvSpPr>
            <a:spLocks noGrp="1" noRot="1" noChangeAspect="1" noChangeArrowheads="1" noTextEdit="1"/>
          </p:cNvSpPr>
          <p:nvPr>
            <p:ph type="sldImg"/>
          </p:nvPr>
        </p:nvSpPr>
        <p:spPr>
          <a:ln/>
        </p:spPr>
      </p:sp>
      <p:sp>
        <p:nvSpPr>
          <p:cNvPr id="33095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1D4699A4-F59C-4AA3-AD53-2D9CE6D22448}" type="slidenum">
              <a:rPr lang="en-US"/>
              <a:pPr/>
              <a:t>29</a:t>
            </a:fld>
            <a:endParaRPr lang="en-US"/>
          </a:p>
        </p:txBody>
      </p:sp>
      <p:sp>
        <p:nvSpPr>
          <p:cNvPr id="3389442" name="Rectangle 2"/>
          <p:cNvSpPr>
            <a:spLocks noGrp="1" noRot="1" noChangeAspect="1" noChangeArrowheads="1" noTextEdit="1"/>
          </p:cNvSpPr>
          <p:nvPr>
            <p:ph type="sldImg"/>
          </p:nvPr>
        </p:nvSpPr>
        <p:spPr>
          <a:ln/>
        </p:spPr>
      </p:sp>
      <p:sp>
        <p:nvSpPr>
          <p:cNvPr id="33894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19BD9262-0618-4D7C-98E6-C311DE08CA84}" type="slidenum">
              <a:rPr lang="en-US"/>
              <a:pPr/>
              <a:t>36</a:t>
            </a:fld>
            <a:endParaRPr lang="en-US"/>
          </a:p>
        </p:txBody>
      </p:sp>
      <p:sp>
        <p:nvSpPr>
          <p:cNvPr id="3361794" name="Rectangle 2"/>
          <p:cNvSpPr>
            <a:spLocks noGrp="1" noRot="1" noChangeAspect="1" noChangeArrowheads="1" noTextEdit="1"/>
          </p:cNvSpPr>
          <p:nvPr>
            <p:ph type="sldImg"/>
          </p:nvPr>
        </p:nvSpPr>
        <p:spPr>
          <a:ln/>
        </p:spPr>
      </p:sp>
      <p:sp>
        <p:nvSpPr>
          <p:cNvPr id="33617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7A060E9B-3129-4842-9CCE-BD685B8563FA}" type="slidenum">
              <a:rPr lang="en-US"/>
              <a:pPr/>
              <a:t>41</a:t>
            </a:fld>
            <a:endParaRPr lang="en-US"/>
          </a:p>
        </p:txBody>
      </p:sp>
      <p:sp>
        <p:nvSpPr>
          <p:cNvPr id="3382274" name="Rectangle 2"/>
          <p:cNvSpPr>
            <a:spLocks noGrp="1" noRot="1" noChangeAspect="1" noChangeArrowheads="1" noTextEdit="1"/>
          </p:cNvSpPr>
          <p:nvPr>
            <p:ph type="sldImg"/>
          </p:nvPr>
        </p:nvSpPr>
        <p:spPr>
          <a:ln/>
        </p:spPr>
      </p:sp>
      <p:sp>
        <p:nvSpPr>
          <p:cNvPr id="33822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E46891A7-01D8-45C3-BB79-9CE7426C34C0}" type="slidenum">
              <a:rPr lang="en-US"/>
              <a:pPr/>
              <a:t>10</a:t>
            </a:fld>
            <a:endParaRPr lang="en-US"/>
          </a:p>
        </p:txBody>
      </p:sp>
      <p:sp>
        <p:nvSpPr>
          <p:cNvPr id="3308546" name="Rectangle 2"/>
          <p:cNvSpPr>
            <a:spLocks noGrp="1" noRot="1" noChangeAspect="1" noChangeArrowheads="1" noTextEdit="1"/>
          </p:cNvSpPr>
          <p:nvPr>
            <p:ph type="sldImg"/>
          </p:nvPr>
        </p:nvSpPr>
        <p:spPr>
          <a:ln/>
        </p:spPr>
      </p:sp>
      <p:sp>
        <p:nvSpPr>
          <p:cNvPr id="33085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A00AFA8C-A5F3-4127-91A8-A0968B25FD63}" type="slidenum">
              <a:rPr lang="en-US"/>
              <a:pPr/>
              <a:t>12</a:t>
            </a:fld>
            <a:endParaRPr lang="en-US"/>
          </a:p>
        </p:txBody>
      </p:sp>
      <p:sp>
        <p:nvSpPr>
          <p:cNvPr id="3367938" name="Rectangle 2"/>
          <p:cNvSpPr>
            <a:spLocks noGrp="1" noRot="1" noChangeAspect="1" noChangeArrowheads="1" noTextEdit="1"/>
          </p:cNvSpPr>
          <p:nvPr>
            <p:ph type="sldImg"/>
          </p:nvPr>
        </p:nvSpPr>
        <p:spPr>
          <a:ln/>
        </p:spPr>
      </p:sp>
      <p:sp>
        <p:nvSpPr>
          <p:cNvPr id="33679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7E7856DF-A685-450A-8274-9A646F4E7D76}" type="slidenum">
              <a:rPr lang="en-US"/>
              <a:pPr/>
              <a:t>13</a:t>
            </a:fld>
            <a:endParaRPr lang="en-US"/>
          </a:p>
        </p:txBody>
      </p:sp>
      <p:sp>
        <p:nvSpPr>
          <p:cNvPr id="3437570" name="Rectangle 2"/>
          <p:cNvSpPr>
            <a:spLocks noGrp="1" noRot="1" noChangeAspect="1" noChangeArrowheads="1" noTextEdit="1"/>
          </p:cNvSpPr>
          <p:nvPr>
            <p:ph type="sldImg"/>
          </p:nvPr>
        </p:nvSpPr>
        <p:spPr>
          <a:ln/>
        </p:spPr>
      </p:sp>
      <p:sp>
        <p:nvSpPr>
          <p:cNvPr id="34375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2D30B90B-3888-4002-977D-57ED2A140EE9}" type="slidenum">
              <a:rPr lang="en-US"/>
              <a:pPr/>
              <a:t>14</a:t>
            </a:fld>
            <a:endParaRPr lang="en-US"/>
          </a:p>
        </p:txBody>
      </p:sp>
      <p:sp>
        <p:nvSpPr>
          <p:cNvPr id="3376130" name="Rectangle 2"/>
          <p:cNvSpPr>
            <a:spLocks noGrp="1" noRot="1" noChangeAspect="1" noChangeArrowheads="1" noTextEdit="1"/>
          </p:cNvSpPr>
          <p:nvPr>
            <p:ph type="sldImg"/>
          </p:nvPr>
        </p:nvSpPr>
        <p:spPr>
          <a:ln/>
        </p:spPr>
      </p:sp>
      <p:sp>
        <p:nvSpPr>
          <p:cNvPr id="33761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770A9D9C-9AEF-4EC9-ACB7-F02B2DB56C25}" type="slidenum">
              <a:rPr lang="en-US"/>
              <a:pPr/>
              <a:t>15</a:t>
            </a:fld>
            <a:endParaRPr lang="en-US"/>
          </a:p>
        </p:txBody>
      </p:sp>
      <p:sp>
        <p:nvSpPr>
          <p:cNvPr id="3302402" name="Rectangle 2"/>
          <p:cNvSpPr>
            <a:spLocks noGrp="1" noRot="1" noChangeAspect="1" noChangeArrowheads="1" noTextEdit="1"/>
          </p:cNvSpPr>
          <p:nvPr>
            <p:ph type="sldImg"/>
          </p:nvPr>
        </p:nvSpPr>
        <p:spPr>
          <a:xfrm>
            <a:off x="1182688" y="696913"/>
            <a:ext cx="4635500" cy="3476625"/>
          </a:xfrm>
          <a:ln/>
        </p:spPr>
      </p:sp>
      <p:sp>
        <p:nvSpPr>
          <p:cNvPr id="3302403" name="Rectangle 3"/>
          <p:cNvSpPr>
            <a:spLocks noGrp="1" noChangeArrowheads="1"/>
          </p:cNvSpPr>
          <p:nvPr>
            <p:ph type="body" idx="1"/>
          </p:nvPr>
        </p:nvSpPr>
        <p:spPr>
          <a:xfrm>
            <a:off x="931863" y="4402138"/>
            <a:ext cx="5129212" cy="4173537"/>
          </a:xfrm>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3678C9CD-764D-4C26-99C9-EF7A3557101E}" type="slidenum">
              <a:rPr lang="en-US"/>
              <a:pPr/>
              <a:t>16</a:t>
            </a:fld>
            <a:endParaRPr lang="en-US"/>
          </a:p>
        </p:txBody>
      </p:sp>
      <p:sp>
        <p:nvSpPr>
          <p:cNvPr id="3439618" name="Rectangle 2"/>
          <p:cNvSpPr>
            <a:spLocks noGrp="1" noRot="1" noChangeAspect="1" noChangeArrowheads="1" noTextEdit="1"/>
          </p:cNvSpPr>
          <p:nvPr>
            <p:ph type="sldImg"/>
          </p:nvPr>
        </p:nvSpPr>
        <p:spPr>
          <a:ln/>
        </p:spPr>
      </p:sp>
      <p:sp>
        <p:nvSpPr>
          <p:cNvPr id="34396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9633DA2C-70E4-47F8-B845-75C7D0B15535}" type="slidenum">
              <a:rPr lang="en-US"/>
              <a:pPr/>
              <a:t>17</a:t>
            </a:fld>
            <a:endParaRPr lang="en-US"/>
          </a:p>
        </p:txBody>
      </p:sp>
      <p:sp>
        <p:nvSpPr>
          <p:cNvPr id="3378178" name="Rectangle 2"/>
          <p:cNvSpPr>
            <a:spLocks noGrp="1" noRot="1" noChangeAspect="1" noChangeArrowheads="1" noTextEdit="1"/>
          </p:cNvSpPr>
          <p:nvPr>
            <p:ph type="sldImg"/>
          </p:nvPr>
        </p:nvSpPr>
        <p:spPr>
          <a:ln/>
        </p:spPr>
      </p:sp>
      <p:sp>
        <p:nvSpPr>
          <p:cNvPr id="3378179"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2505730" name="Picture 2" descr="synopsys"/>
          <p:cNvPicPr>
            <a:picLocks noChangeAspect="1" noChangeArrowheads="1"/>
          </p:cNvPicPr>
          <p:nvPr/>
        </p:nvPicPr>
        <p:blipFill>
          <a:blip r:embed="rId2" cstate="print"/>
          <a:srcRect/>
          <a:stretch>
            <a:fillRect/>
          </a:stretch>
        </p:blipFill>
        <p:spPr bwMode="auto">
          <a:xfrm>
            <a:off x="7164388" y="5911850"/>
            <a:ext cx="1914525" cy="500063"/>
          </a:xfrm>
          <a:prstGeom prst="rect">
            <a:avLst/>
          </a:prstGeom>
          <a:noFill/>
        </p:spPr>
      </p:pic>
      <p:sp>
        <p:nvSpPr>
          <p:cNvPr id="2505731" name="Rectangle 3"/>
          <p:cNvSpPr>
            <a:spLocks noChangeArrowheads="1"/>
          </p:cNvSpPr>
          <p:nvPr/>
        </p:nvSpPr>
        <p:spPr bwMode="auto">
          <a:xfrm>
            <a:off x="0" y="1133475"/>
            <a:ext cx="1498600" cy="4589463"/>
          </a:xfrm>
          <a:prstGeom prst="rect">
            <a:avLst/>
          </a:prstGeom>
          <a:solidFill>
            <a:schemeClr val="accent1"/>
          </a:solidFill>
          <a:ln w="9525" algn="ctr">
            <a:noFill/>
            <a:miter lim="800000"/>
            <a:headEnd/>
            <a:tailEnd/>
          </a:ln>
          <a:effectLst/>
        </p:spPr>
        <p:txBody>
          <a:bodyPr wrap="none" anchor="ctr"/>
          <a:lstStyle/>
          <a:p>
            <a:endParaRPr lang="en-US"/>
          </a:p>
        </p:txBody>
      </p:sp>
      <p:sp>
        <p:nvSpPr>
          <p:cNvPr id="2505732" name="Rectangle 4"/>
          <p:cNvSpPr>
            <a:spLocks noGrp="1" noChangeArrowheads="1"/>
          </p:cNvSpPr>
          <p:nvPr>
            <p:ph type="ctrTitle"/>
          </p:nvPr>
        </p:nvSpPr>
        <p:spPr>
          <a:xfrm>
            <a:off x="2136775" y="522288"/>
            <a:ext cx="6843713" cy="1219200"/>
          </a:xfrm>
        </p:spPr>
        <p:txBody>
          <a:bodyPr anchor="b"/>
          <a:lstStyle>
            <a:lvl1pPr>
              <a:defRPr/>
            </a:lvl1pPr>
          </a:lstStyle>
          <a:p>
            <a:r>
              <a:rPr lang="en-US"/>
              <a:t>Two Line Title Text Placeholder in 34pt. Arial Bold</a:t>
            </a:r>
          </a:p>
        </p:txBody>
      </p:sp>
      <p:sp>
        <p:nvSpPr>
          <p:cNvPr id="2505733" name="Rectangle 5"/>
          <p:cNvSpPr>
            <a:spLocks noGrp="1" noChangeArrowheads="1"/>
          </p:cNvSpPr>
          <p:nvPr>
            <p:ph type="subTitle" idx="1"/>
          </p:nvPr>
        </p:nvSpPr>
        <p:spPr>
          <a:xfrm>
            <a:off x="2136775" y="1928813"/>
            <a:ext cx="5649913" cy="2160587"/>
          </a:xfrm>
        </p:spPr>
        <p:txBody>
          <a:bodyPr/>
          <a:lstStyle>
            <a:lvl1pPr marL="0" indent="0">
              <a:lnSpc>
                <a:spcPct val="80000"/>
              </a:lnSpc>
              <a:spcBef>
                <a:spcPct val="10000"/>
              </a:spcBef>
              <a:spcAft>
                <a:spcPct val="10000"/>
              </a:spcAft>
              <a:buFontTx/>
              <a:buNone/>
              <a:defRPr sz="2800"/>
            </a:lvl1pPr>
          </a:lstStyle>
          <a:p>
            <a:r>
              <a:rPr lang="en-US" altLang="en-US"/>
              <a:t>Presenter</a:t>
            </a:r>
          </a:p>
          <a:p>
            <a:r>
              <a:rPr lang="en-US" altLang="en-US"/>
              <a:t>Job Title</a:t>
            </a:r>
            <a:endParaRPr lang="en-US"/>
          </a:p>
        </p:txBody>
      </p:sp>
      <p:sp>
        <p:nvSpPr>
          <p:cNvPr id="2505734" name="Text Box 6"/>
          <p:cNvSpPr txBox="1">
            <a:spLocks noChangeArrowheads="1"/>
          </p:cNvSpPr>
          <p:nvPr/>
        </p:nvSpPr>
        <p:spPr bwMode="auto">
          <a:xfrm>
            <a:off x="7123113" y="6384925"/>
            <a:ext cx="1908175" cy="304800"/>
          </a:xfrm>
          <a:prstGeom prst="rect">
            <a:avLst/>
          </a:prstGeom>
          <a:noFill/>
          <a:ln w="9525">
            <a:noFill/>
            <a:miter lim="800000"/>
            <a:headEnd/>
            <a:tailEnd/>
          </a:ln>
          <a:effectLst/>
        </p:spPr>
        <p:txBody>
          <a:bodyPr wrap="none">
            <a:spAutoFit/>
          </a:bodyPr>
          <a:lstStyle/>
          <a:p>
            <a:pPr algn="r"/>
            <a:r>
              <a:rPr lang="en-US" sz="1400">
                <a:solidFill>
                  <a:schemeClr val="accent1"/>
                </a:solidFill>
              </a:rPr>
              <a:t>Predictable Success</a:t>
            </a:r>
            <a:endParaRPr lang="en-US" sz="1400">
              <a:solidFill>
                <a:schemeClr val="accent1"/>
              </a:solidFill>
              <a:cs typeface="Arial" charset="0"/>
            </a:endParaRPr>
          </a:p>
        </p:txBody>
      </p:sp>
      <p:sp>
        <p:nvSpPr>
          <p:cNvPr id="2505735" name="Rectangle 7"/>
          <p:cNvSpPr>
            <a:spLocks noChangeArrowheads="1"/>
          </p:cNvSpPr>
          <p:nvPr/>
        </p:nvSpPr>
        <p:spPr bwMode="auto">
          <a:xfrm>
            <a:off x="3175" y="5762625"/>
            <a:ext cx="1495425" cy="1095375"/>
          </a:xfrm>
          <a:prstGeom prst="rect">
            <a:avLst/>
          </a:prstGeom>
          <a:solidFill>
            <a:schemeClr val="accent2"/>
          </a:solidFill>
          <a:ln w="9525" algn="ctr">
            <a:noFill/>
            <a:miter lim="800000"/>
            <a:headEnd/>
            <a:tailEnd/>
          </a:ln>
          <a:effectLst/>
        </p:spPr>
        <p:txBody>
          <a:bodyPr wrap="none" anchor="ctr"/>
          <a:lstStyle/>
          <a:p>
            <a:endParaRPr lang="en-US"/>
          </a:p>
        </p:txBody>
      </p:sp>
      <p:sp>
        <p:nvSpPr>
          <p:cNvPr id="2505736" name="Rectangle 8"/>
          <p:cNvSpPr>
            <a:spLocks noChangeArrowheads="1"/>
          </p:cNvSpPr>
          <p:nvPr/>
        </p:nvSpPr>
        <p:spPr bwMode="auto">
          <a:xfrm>
            <a:off x="3175" y="0"/>
            <a:ext cx="1495425" cy="1095375"/>
          </a:xfrm>
          <a:prstGeom prst="rect">
            <a:avLst/>
          </a:prstGeom>
          <a:solidFill>
            <a:schemeClr val="tx2"/>
          </a:solidFill>
          <a:ln w="9525" algn="ctr">
            <a:noFill/>
            <a:miter lim="800000"/>
            <a:headEnd/>
            <a:tailEnd/>
          </a:ln>
          <a:effectLst/>
        </p:spPr>
        <p:txBody>
          <a:bodyPr wrap="none" anchor="ctr"/>
          <a:lstStyle/>
          <a:p>
            <a:endParaRPr lang="en-US"/>
          </a:p>
        </p:txBody>
      </p:sp>
      <p:sp>
        <p:nvSpPr>
          <p:cNvPr id="2505737" name="Rectangle 9"/>
          <p:cNvSpPr>
            <a:spLocks noChangeArrowheads="1"/>
          </p:cNvSpPr>
          <p:nvPr/>
        </p:nvSpPr>
        <p:spPr bwMode="auto">
          <a:xfrm>
            <a:off x="2062163" y="609600"/>
            <a:ext cx="6805612" cy="1219200"/>
          </a:xfrm>
          <a:prstGeom prst="rect">
            <a:avLst/>
          </a:prstGeom>
          <a:noFill/>
          <a:ln w="9525">
            <a:noFill/>
            <a:miter lim="800000"/>
            <a:headEnd/>
            <a:tailEnd/>
          </a:ln>
          <a:effectLst/>
        </p:spPr>
        <p:txBody>
          <a:bodyPr anchor="ctr"/>
          <a:lstStyle/>
          <a:p>
            <a:pPr algn="l" eaLnBrk="1" hangingPunct="1"/>
            <a:endParaRPr lang="en-US" b="0">
              <a:latin typeface="Times New Roman" pitchFamily="18" charset="0"/>
            </a:endParaRPr>
          </a:p>
        </p:txBody>
      </p:sp>
      <p:sp>
        <p:nvSpPr>
          <p:cNvPr id="2505738" name="Rectangle 10"/>
          <p:cNvSpPr>
            <a:spLocks noChangeArrowheads="1"/>
          </p:cNvSpPr>
          <p:nvPr/>
        </p:nvSpPr>
        <p:spPr bwMode="auto">
          <a:xfrm>
            <a:off x="936625" y="3255963"/>
            <a:ext cx="3025775" cy="2219325"/>
          </a:xfrm>
          <a:prstGeom prst="rect">
            <a:avLst/>
          </a:prstGeom>
          <a:solidFill>
            <a:schemeClr val="bg1"/>
          </a:solidFill>
          <a:ln w="9525" algn="ctr">
            <a:noFill/>
            <a:miter lim="800000"/>
            <a:headEnd/>
            <a:tailEnd/>
          </a:ln>
          <a:effectLst/>
        </p:spPr>
        <p:txBody>
          <a:bodyPr anchor="ctr">
            <a:spAutoFit/>
          </a:bodyPr>
          <a:lstStyle/>
          <a:p>
            <a:endParaRPr lang="en-US"/>
          </a:p>
        </p:txBody>
      </p:sp>
      <p:pic>
        <p:nvPicPr>
          <p:cNvPr id="2505739" name="Picture 11" descr="KS88177"/>
          <p:cNvPicPr>
            <a:picLocks noChangeAspect="1" noChangeArrowheads="1"/>
          </p:cNvPicPr>
          <p:nvPr/>
        </p:nvPicPr>
        <p:blipFill>
          <a:blip r:embed="rId3" cstate="print"/>
          <a:srcRect/>
          <a:stretch>
            <a:fillRect/>
          </a:stretch>
        </p:blipFill>
        <p:spPr bwMode="auto">
          <a:xfrm>
            <a:off x="979488" y="3305175"/>
            <a:ext cx="1549400" cy="1079500"/>
          </a:xfrm>
          <a:prstGeom prst="rect">
            <a:avLst/>
          </a:prstGeom>
          <a:noFill/>
        </p:spPr>
      </p:pic>
      <p:pic>
        <p:nvPicPr>
          <p:cNvPr id="2505740" name="Picture 12" descr="Tri Coloured title photos copy"/>
          <p:cNvPicPr>
            <a:picLocks noChangeAspect="1" noChangeArrowheads="1"/>
          </p:cNvPicPr>
          <p:nvPr/>
        </p:nvPicPr>
        <p:blipFill>
          <a:blip r:embed="rId4" cstate="print"/>
          <a:srcRect/>
          <a:stretch>
            <a:fillRect/>
          </a:stretch>
        </p:blipFill>
        <p:spPr bwMode="auto">
          <a:xfrm>
            <a:off x="979488" y="4371975"/>
            <a:ext cx="1555750" cy="1057275"/>
          </a:xfrm>
          <a:prstGeom prst="rect">
            <a:avLst/>
          </a:prstGeom>
          <a:noFill/>
        </p:spPr>
      </p:pic>
      <p:pic>
        <p:nvPicPr>
          <p:cNvPr id="2505741" name="Picture 13" descr="00012573"/>
          <p:cNvPicPr>
            <a:picLocks noChangeAspect="1" noChangeArrowheads="1"/>
          </p:cNvPicPr>
          <p:nvPr/>
        </p:nvPicPr>
        <p:blipFill>
          <a:blip r:embed="rId5" cstate="print"/>
          <a:srcRect/>
          <a:stretch>
            <a:fillRect/>
          </a:stretch>
        </p:blipFill>
        <p:spPr bwMode="auto">
          <a:xfrm>
            <a:off x="2524125" y="3305175"/>
            <a:ext cx="1393825" cy="2122488"/>
          </a:xfrm>
          <a:prstGeom prst="rect">
            <a:avLst/>
          </a:prstGeom>
          <a:noFill/>
        </p:spPr>
      </p:pic>
    </p:spTree>
  </p:cSld>
  <p:clrMapOvr>
    <a:masterClrMapping/>
  </p:clrMapOvr>
  <p:transition spd="med">
    <p:pull dir="ru"/>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pull dir="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34200" y="76200"/>
            <a:ext cx="2082800" cy="5562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76200"/>
            <a:ext cx="6096000" cy="5562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pull dir="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OverTx" preserve="1">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76200"/>
            <a:ext cx="83312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524000"/>
            <a:ext cx="829945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85800" y="3657600"/>
            <a:ext cx="829945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pull dir="ru"/>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76200"/>
            <a:ext cx="83312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524000"/>
            <a:ext cx="4073525"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11725" y="1524000"/>
            <a:ext cx="4073525"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pull dir="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pull dir="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spd="med">
    <p:pull dir="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524000"/>
            <a:ext cx="407352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11725" y="1524000"/>
            <a:ext cx="407352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pull dir="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pull dir="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spd="med">
    <p:pull dir="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spd="med">
    <p:pull dir="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med">
    <p:pull dir="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med">
    <p:pull dir="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504706" name="Rectangle 2"/>
          <p:cNvSpPr>
            <a:spLocks noGrp="1" noChangeArrowheads="1"/>
          </p:cNvSpPr>
          <p:nvPr>
            <p:ph type="title"/>
          </p:nvPr>
        </p:nvSpPr>
        <p:spPr bwMode="auto">
          <a:xfrm>
            <a:off x="685800" y="76200"/>
            <a:ext cx="83312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Master title text</a:t>
            </a:r>
          </a:p>
        </p:txBody>
      </p:sp>
      <p:sp>
        <p:nvSpPr>
          <p:cNvPr id="2504707" name="Rectangle 3"/>
          <p:cNvSpPr>
            <a:spLocks noGrp="1" noChangeArrowheads="1"/>
          </p:cNvSpPr>
          <p:nvPr>
            <p:ph type="body" idx="1"/>
          </p:nvPr>
        </p:nvSpPr>
        <p:spPr bwMode="auto">
          <a:xfrm>
            <a:off x="685800" y="1524000"/>
            <a:ext cx="829945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First Level</a:t>
            </a:r>
          </a:p>
          <a:p>
            <a:pPr lvl="1"/>
            <a:r>
              <a:rPr lang="en-US" smtClean="0"/>
              <a:t>Second Level</a:t>
            </a:r>
          </a:p>
          <a:p>
            <a:pPr lvl="2"/>
            <a:r>
              <a:rPr lang="en-US" smtClean="0"/>
              <a:t>Third Level</a:t>
            </a:r>
          </a:p>
        </p:txBody>
      </p:sp>
      <p:sp>
        <p:nvSpPr>
          <p:cNvPr id="2504708" name="Rectangle 4"/>
          <p:cNvSpPr>
            <a:spLocks noChangeArrowheads="1"/>
          </p:cNvSpPr>
          <p:nvPr/>
        </p:nvSpPr>
        <p:spPr bwMode="auto">
          <a:xfrm>
            <a:off x="0" y="6251575"/>
            <a:ext cx="7726363" cy="468313"/>
          </a:xfrm>
          <a:prstGeom prst="rect">
            <a:avLst/>
          </a:prstGeom>
          <a:gradFill rotWithShape="1">
            <a:gsLst>
              <a:gs pos="0">
                <a:schemeClr val="accent1"/>
              </a:gs>
              <a:gs pos="100000">
                <a:schemeClr val="bg1"/>
              </a:gs>
            </a:gsLst>
            <a:lin ang="0" scaled="1"/>
          </a:gradFill>
          <a:ln w="9525" algn="ctr">
            <a:noFill/>
            <a:miter lim="800000"/>
            <a:headEnd/>
            <a:tailEnd/>
          </a:ln>
          <a:effectLst/>
        </p:spPr>
        <p:txBody>
          <a:bodyPr wrap="none" anchor="ctr"/>
          <a:lstStyle/>
          <a:p>
            <a:endParaRPr lang="en-US"/>
          </a:p>
        </p:txBody>
      </p:sp>
      <p:sp>
        <p:nvSpPr>
          <p:cNvPr id="2504709" name="Rectangle 5"/>
          <p:cNvSpPr>
            <a:spLocks noChangeArrowheads="1"/>
          </p:cNvSpPr>
          <p:nvPr/>
        </p:nvSpPr>
        <p:spPr bwMode="ltGray">
          <a:xfrm>
            <a:off x="50800" y="6394450"/>
            <a:ext cx="4648200" cy="182563"/>
          </a:xfrm>
          <a:prstGeom prst="rect">
            <a:avLst/>
          </a:prstGeom>
          <a:noFill/>
          <a:ln w="9525">
            <a:noFill/>
            <a:miter lim="800000"/>
            <a:headEnd/>
            <a:tailEnd/>
          </a:ln>
          <a:effectLst/>
        </p:spPr>
        <p:txBody>
          <a:bodyPr lIns="76699" tIns="38348" rIns="76699" bIns="38348">
            <a:spAutoFit/>
          </a:bodyPr>
          <a:lstStyle/>
          <a:p>
            <a:pPr algn="l" defTabSz="762000"/>
            <a:r>
              <a:rPr lang="en-US" altLang="en-US" sz="700" b="0">
                <a:solidFill>
                  <a:schemeClr val="bg1"/>
                </a:solidFill>
              </a:rPr>
              <a:t>© 2007 Synopsys, Inc. – ESL Overview – Thorsten Groetker (</a:t>
            </a:r>
            <a:fld id="{447F631B-40AA-475E-A789-C2DA779C4F46}" type="slidenum">
              <a:rPr lang="en-US" altLang="en-US" sz="700" b="0">
                <a:solidFill>
                  <a:schemeClr val="bg1"/>
                </a:solidFill>
              </a:rPr>
              <a:pPr algn="l" defTabSz="762000"/>
              <a:t>‹#›</a:t>
            </a:fld>
            <a:r>
              <a:rPr lang="en-US" altLang="en-US" sz="700" b="0">
                <a:solidFill>
                  <a:schemeClr val="bg1"/>
                </a:solidFill>
              </a:rPr>
              <a:t>)</a:t>
            </a:r>
          </a:p>
        </p:txBody>
      </p:sp>
      <p:pic>
        <p:nvPicPr>
          <p:cNvPr id="2504710" name="Picture 6" descr="synopsys"/>
          <p:cNvPicPr>
            <a:picLocks noChangeAspect="1" noChangeArrowheads="1"/>
          </p:cNvPicPr>
          <p:nvPr/>
        </p:nvPicPr>
        <p:blipFill>
          <a:blip r:embed="rId15" cstate="print"/>
          <a:srcRect/>
          <a:stretch>
            <a:fillRect/>
          </a:stretch>
        </p:blipFill>
        <p:spPr bwMode="auto">
          <a:xfrm>
            <a:off x="7812088" y="6286500"/>
            <a:ext cx="1220787" cy="319088"/>
          </a:xfrm>
          <a:prstGeom prst="rect">
            <a:avLst/>
          </a:prstGeom>
          <a:noFill/>
        </p:spPr>
      </p:pic>
      <p:sp>
        <p:nvSpPr>
          <p:cNvPr id="2504711" name="Text Box 7"/>
          <p:cNvSpPr txBox="1">
            <a:spLocks noChangeArrowheads="1"/>
          </p:cNvSpPr>
          <p:nvPr/>
        </p:nvSpPr>
        <p:spPr bwMode="auto">
          <a:xfrm>
            <a:off x="7754938" y="6511925"/>
            <a:ext cx="1295400" cy="228600"/>
          </a:xfrm>
          <a:prstGeom prst="rect">
            <a:avLst/>
          </a:prstGeom>
          <a:noFill/>
          <a:ln w="9525">
            <a:noFill/>
            <a:miter lim="800000"/>
            <a:headEnd/>
            <a:tailEnd/>
          </a:ln>
          <a:effectLst/>
        </p:spPr>
        <p:txBody>
          <a:bodyPr wrap="none">
            <a:spAutoFit/>
          </a:bodyPr>
          <a:lstStyle/>
          <a:p>
            <a:pPr algn="r"/>
            <a:r>
              <a:rPr lang="en-US" sz="900">
                <a:solidFill>
                  <a:schemeClr val="accent1"/>
                </a:solidFill>
              </a:rPr>
              <a:t>Predictable Success</a:t>
            </a:r>
            <a:endParaRPr lang="en-US" sz="900">
              <a:solidFill>
                <a:schemeClr val="accent1"/>
              </a:solidFill>
              <a:cs typeface="Arial" charset="0"/>
            </a:endParaRPr>
          </a:p>
        </p:txBody>
      </p:sp>
    </p:spTree>
  </p:cSld>
  <p:clrMap bg1="lt1" tx1="dk1" bg2="lt2" tx2="dk2" accent1="accent1" accent2="accent2" accent3="accent3" accent4="accent4" accent5="accent5" accent6="accent6" hlink="hlink" folHlink="folHlink"/>
  <p:sldLayoutIdLst>
    <p:sldLayoutId id="2147483684"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719" r:id="rId12"/>
    <p:sldLayoutId id="2147483720" r:id="rId13"/>
  </p:sldLayoutIdLst>
  <p:transition spd="med">
    <p:pull dir="ru"/>
  </p:transition>
  <p:timing>
    <p:tnLst>
      <p:par>
        <p:cTn id="1" dur="indefinite" restart="never" nodeType="tmRoot"/>
      </p:par>
    </p:tnLst>
  </p:timing>
  <p:txStyles>
    <p:titleStyle>
      <a:lvl1pPr algn="l" rtl="0" fontAlgn="base">
        <a:spcBef>
          <a:spcPct val="0"/>
        </a:spcBef>
        <a:spcAft>
          <a:spcPct val="0"/>
        </a:spcAft>
        <a:defRPr sz="3400" b="1">
          <a:solidFill>
            <a:schemeClr val="tx1"/>
          </a:solidFill>
          <a:latin typeface="+mj-lt"/>
          <a:ea typeface="+mj-ea"/>
          <a:cs typeface="+mj-cs"/>
        </a:defRPr>
      </a:lvl1pPr>
      <a:lvl2pPr algn="l" rtl="0" fontAlgn="base">
        <a:spcBef>
          <a:spcPct val="0"/>
        </a:spcBef>
        <a:spcAft>
          <a:spcPct val="0"/>
        </a:spcAft>
        <a:defRPr sz="3400" b="1">
          <a:solidFill>
            <a:schemeClr val="tx1"/>
          </a:solidFill>
          <a:latin typeface="Arial" charset="0"/>
        </a:defRPr>
      </a:lvl2pPr>
      <a:lvl3pPr algn="l" rtl="0" fontAlgn="base">
        <a:spcBef>
          <a:spcPct val="0"/>
        </a:spcBef>
        <a:spcAft>
          <a:spcPct val="0"/>
        </a:spcAft>
        <a:defRPr sz="3400" b="1">
          <a:solidFill>
            <a:schemeClr val="tx1"/>
          </a:solidFill>
          <a:latin typeface="Arial" charset="0"/>
        </a:defRPr>
      </a:lvl3pPr>
      <a:lvl4pPr algn="l" rtl="0" fontAlgn="base">
        <a:spcBef>
          <a:spcPct val="0"/>
        </a:spcBef>
        <a:spcAft>
          <a:spcPct val="0"/>
        </a:spcAft>
        <a:defRPr sz="3400" b="1">
          <a:solidFill>
            <a:schemeClr val="tx1"/>
          </a:solidFill>
          <a:latin typeface="Arial" charset="0"/>
        </a:defRPr>
      </a:lvl4pPr>
      <a:lvl5pPr algn="l" rtl="0" fontAlgn="base">
        <a:spcBef>
          <a:spcPct val="0"/>
        </a:spcBef>
        <a:spcAft>
          <a:spcPct val="0"/>
        </a:spcAft>
        <a:defRPr sz="3400" b="1">
          <a:solidFill>
            <a:schemeClr val="tx1"/>
          </a:solidFill>
          <a:latin typeface="Arial" charset="0"/>
        </a:defRPr>
      </a:lvl5pPr>
      <a:lvl6pPr marL="457200" algn="l" rtl="0" fontAlgn="base">
        <a:spcBef>
          <a:spcPct val="0"/>
        </a:spcBef>
        <a:spcAft>
          <a:spcPct val="0"/>
        </a:spcAft>
        <a:defRPr sz="3400" b="1">
          <a:solidFill>
            <a:schemeClr val="tx1"/>
          </a:solidFill>
          <a:latin typeface="Arial" charset="0"/>
        </a:defRPr>
      </a:lvl6pPr>
      <a:lvl7pPr marL="914400" algn="l" rtl="0" fontAlgn="base">
        <a:spcBef>
          <a:spcPct val="0"/>
        </a:spcBef>
        <a:spcAft>
          <a:spcPct val="0"/>
        </a:spcAft>
        <a:defRPr sz="3400" b="1">
          <a:solidFill>
            <a:schemeClr val="tx1"/>
          </a:solidFill>
          <a:latin typeface="Arial" charset="0"/>
        </a:defRPr>
      </a:lvl7pPr>
      <a:lvl8pPr marL="1371600" algn="l" rtl="0" fontAlgn="base">
        <a:spcBef>
          <a:spcPct val="0"/>
        </a:spcBef>
        <a:spcAft>
          <a:spcPct val="0"/>
        </a:spcAft>
        <a:defRPr sz="3400" b="1">
          <a:solidFill>
            <a:schemeClr val="tx1"/>
          </a:solidFill>
          <a:latin typeface="Arial" charset="0"/>
        </a:defRPr>
      </a:lvl8pPr>
      <a:lvl9pPr marL="1828800" algn="l" rtl="0" fontAlgn="base">
        <a:spcBef>
          <a:spcPct val="0"/>
        </a:spcBef>
        <a:spcAft>
          <a:spcPct val="0"/>
        </a:spcAft>
        <a:defRPr sz="3400" b="1">
          <a:solidFill>
            <a:schemeClr val="tx1"/>
          </a:solidFill>
          <a:latin typeface="Arial" charset="0"/>
        </a:defRPr>
      </a:lvl9pPr>
    </p:titleStyle>
    <p:bodyStyle>
      <a:lvl1pPr marL="231775" indent="-231775" algn="l" rtl="0" fontAlgn="base">
        <a:spcBef>
          <a:spcPct val="15000"/>
        </a:spcBef>
        <a:spcAft>
          <a:spcPct val="20000"/>
        </a:spcAft>
        <a:buClr>
          <a:srgbClr val="7900A4"/>
        </a:buClr>
        <a:buSzPct val="125000"/>
        <a:buChar char="•"/>
        <a:defRPr sz="2400">
          <a:solidFill>
            <a:srgbClr val="000000"/>
          </a:solidFill>
          <a:latin typeface="+mn-lt"/>
          <a:ea typeface="+mn-ea"/>
          <a:cs typeface="+mn-cs"/>
        </a:defRPr>
      </a:lvl1pPr>
      <a:lvl2pPr marL="682625" indent="-225425" algn="l" rtl="0" fontAlgn="base">
        <a:spcBef>
          <a:spcPct val="15000"/>
        </a:spcBef>
        <a:spcAft>
          <a:spcPct val="15000"/>
        </a:spcAft>
        <a:buClr>
          <a:srgbClr val="7900A4"/>
        </a:buClr>
        <a:buSzPct val="85000"/>
        <a:buFont typeface="Wingdings" pitchFamily="2" charset="2"/>
        <a:buChar char="§"/>
        <a:defRPr sz="2000">
          <a:solidFill>
            <a:srgbClr val="000000"/>
          </a:solidFill>
          <a:latin typeface="+mn-lt"/>
        </a:defRPr>
      </a:lvl2pPr>
      <a:lvl3pPr marL="1089025" indent="-174625" algn="l" rtl="0" fontAlgn="base">
        <a:spcBef>
          <a:spcPct val="10000"/>
        </a:spcBef>
        <a:spcAft>
          <a:spcPct val="15000"/>
        </a:spcAft>
        <a:buClr>
          <a:srgbClr val="7900A4"/>
        </a:buClr>
        <a:buChar char="•"/>
        <a:defRPr sz="2000">
          <a:solidFill>
            <a:srgbClr val="000000"/>
          </a:solidFill>
          <a:latin typeface="+mn-lt"/>
        </a:defRPr>
      </a:lvl3pPr>
      <a:lvl4pPr marL="1600200" indent="-228600" algn="l" rtl="0" fontAlgn="base">
        <a:spcBef>
          <a:spcPct val="20000"/>
        </a:spcBef>
        <a:spcAft>
          <a:spcPct val="0"/>
        </a:spcAft>
        <a:buFont typeface="Wingdings" pitchFamily="2" charset="2"/>
        <a:buChar char="§"/>
        <a:defRPr sz="2000">
          <a:solidFill>
            <a:schemeClr val="tx1"/>
          </a:solidFill>
          <a:latin typeface="+mn-lt"/>
        </a:defRPr>
      </a:lvl4pPr>
      <a:lvl5pPr marL="2057400" indent="-228600" algn="l" rtl="0" fontAlgn="base">
        <a:spcBef>
          <a:spcPct val="20000"/>
        </a:spcBef>
        <a:spcAft>
          <a:spcPct val="0"/>
        </a:spcAft>
        <a:defRPr sz="20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hyperlink" Target="http://www.virtio.com/images/platform/briefsection563_1.jpg"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media/image16.jpeg"/></Relationships>
</file>

<file path=ppt/slides/_rels/slide21.xml.rels><?xml version="1.0" encoding="UTF-8" standalone="yes"?>
<Relationships xmlns="http://schemas.openxmlformats.org/package/2006/relationships"><Relationship Id="rId3" Type="http://schemas.openxmlformats.org/officeDocument/2006/relationships/hyperlink" Target="http://www.virtio.com/images/platform/briefsection563_1.jpg" TargetMode="External"/><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22.xml.rels><?xml version="1.0" encoding="UTF-8" standalone="yes"?>
<Relationships xmlns="http://schemas.openxmlformats.org/package/2006/relationships"><Relationship Id="rId3" Type="http://schemas.openxmlformats.org/officeDocument/2006/relationships/hyperlink" Target="http://www.virtio.com/images/platform/briefsection563_1.jpg" TargetMode="External"/><Relationship Id="rId2" Type="http://schemas.openxmlformats.org/officeDocument/2006/relationships/notesSlide" Target="../notesSlides/notesSlide14.xml"/><Relationship Id="rId1" Type="http://schemas.openxmlformats.org/officeDocument/2006/relationships/slideLayout" Target="../slideLayouts/slideLayout6.xml"/><Relationship Id="rId4" Type="http://schemas.openxmlformats.org/officeDocument/2006/relationships/image" Target="../media/image17.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hyperlink" Target="http://www.virtio.com/images/platform/briefsection563_1.jpg" TargetMode="External"/><Relationship Id="rId2" Type="http://schemas.openxmlformats.org/officeDocument/2006/relationships/notesSlide" Target="../notesSlides/notesSlide17.xml"/><Relationship Id="rId1" Type="http://schemas.openxmlformats.org/officeDocument/2006/relationships/slideLayout" Target="../slideLayouts/slideLayout6.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1.png"/></Relationships>
</file>

<file path=ppt/slides/_rels/slide3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wmf"/><Relationship Id="rId1" Type="http://schemas.openxmlformats.org/officeDocument/2006/relationships/slideLayout" Target="../slideLayouts/slideLayout2.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7764" name="Rectangle 4"/>
          <p:cNvSpPr>
            <a:spLocks noGrp="1" noChangeArrowheads="1"/>
          </p:cNvSpPr>
          <p:nvPr>
            <p:ph type="ctrTitle"/>
          </p:nvPr>
        </p:nvSpPr>
        <p:spPr/>
        <p:txBody>
          <a:bodyPr/>
          <a:lstStyle/>
          <a:p>
            <a:r>
              <a:rPr lang="en-US"/>
              <a:t>ESL Overview</a:t>
            </a:r>
          </a:p>
        </p:txBody>
      </p:sp>
      <p:sp>
        <p:nvSpPr>
          <p:cNvPr id="4" name="Subtitle 3"/>
          <p:cNvSpPr>
            <a:spLocks noGrp="1"/>
          </p:cNvSpPr>
          <p:nvPr>
            <p:ph type="subTitle" idx="1"/>
          </p:nvPr>
        </p:nvSpPr>
        <p:spPr/>
        <p:txBody>
          <a:bodyPr/>
          <a:lstStyle/>
          <a:p>
            <a:r>
              <a:rPr lang="es-CL" dirty="0" smtClean="0"/>
              <a:t>Victor Grimblatt</a:t>
            </a:r>
          </a:p>
          <a:p>
            <a:r>
              <a:rPr lang="es-CL" dirty="0" smtClean="0"/>
              <a:t>SPL 2011</a:t>
            </a:r>
            <a:endParaRPr lang="en-US" dirty="0"/>
          </a:p>
        </p:txBody>
      </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4045" name="Rectangle 13"/>
          <p:cNvSpPr>
            <a:spLocks noChangeArrowheads="1"/>
          </p:cNvSpPr>
          <p:nvPr/>
        </p:nvSpPr>
        <p:spPr bwMode="auto">
          <a:xfrm>
            <a:off x="777875" y="1047750"/>
            <a:ext cx="8178800" cy="2847975"/>
          </a:xfrm>
          <a:prstGeom prst="rect">
            <a:avLst/>
          </a:prstGeom>
          <a:solidFill>
            <a:srgbClr val="99FF66"/>
          </a:solidFill>
          <a:ln w="9525" algn="ctr">
            <a:noFill/>
            <a:miter lim="800000"/>
            <a:headEnd/>
            <a:tailEnd/>
          </a:ln>
          <a:effectLst/>
        </p:spPr>
        <p:txBody>
          <a:bodyPr wrap="none" anchor="ctr"/>
          <a:lstStyle/>
          <a:p>
            <a:endParaRPr lang="en-US"/>
          </a:p>
        </p:txBody>
      </p:sp>
      <p:pic>
        <p:nvPicPr>
          <p:cNvPr id="3244042" name="Picture 10" descr="grid4"/>
          <p:cNvPicPr>
            <a:picLocks noChangeAspect="1" noChangeArrowheads="1"/>
          </p:cNvPicPr>
          <p:nvPr/>
        </p:nvPicPr>
        <p:blipFill>
          <a:blip r:embed="rId3" cstate="print"/>
          <a:srcRect l="923" t="18439" r="211" b="40370"/>
          <a:stretch>
            <a:fillRect/>
          </a:stretch>
        </p:blipFill>
        <p:spPr bwMode="auto">
          <a:xfrm>
            <a:off x="771525" y="4002088"/>
            <a:ext cx="8164513" cy="2152650"/>
          </a:xfrm>
          <a:prstGeom prst="rect">
            <a:avLst/>
          </a:prstGeom>
          <a:noFill/>
        </p:spPr>
      </p:pic>
      <p:sp>
        <p:nvSpPr>
          <p:cNvPr id="3244036" name="Rectangle 4"/>
          <p:cNvSpPr>
            <a:spLocks noGrp="1" noChangeArrowheads="1"/>
          </p:cNvSpPr>
          <p:nvPr>
            <p:ph type="title"/>
          </p:nvPr>
        </p:nvSpPr>
        <p:spPr/>
        <p:txBody>
          <a:bodyPr/>
          <a:lstStyle/>
          <a:p>
            <a:r>
              <a:rPr lang="en-US"/>
              <a:t>The ESL Tool Market</a:t>
            </a:r>
          </a:p>
        </p:txBody>
      </p:sp>
      <p:sp>
        <p:nvSpPr>
          <p:cNvPr id="3244038" name="Rectangle 6"/>
          <p:cNvSpPr>
            <a:spLocks noGrp="1" noChangeArrowheads="1"/>
          </p:cNvSpPr>
          <p:nvPr>
            <p:ph type="body" sz="half" idx="2"/>
          </p:nvPr>
        </p:nvSpPr>
        <p:spPr>
          <a:xfrm>
            <a:off x="796925" y="4030663"/>
            <a:ext cx="7772400" cy="1809750"/>
          </a:xfrm>
        </p:spPr>
        <p:txBody>
          <a:bodyPr/>
          <a:lstStyle/>
          <a:p>
            <a:pPr marL="168275" indent="-168275"/>
            <a:r>
              <a:rPr lang="en-US" sz="2000"/>
              <a:t>"2004 was a good year for ESL, except for the numbers. ESL tool sales was down 11 percent in 2004."</a:t>
            </a:r>
          </a:p>
          <a:p>
            <a:pPr marL="168275" indent="-168275"/>
            <a:r>
              <a:rPr lang="en-US" sz="2000"/>
              <a:t>"We have forecast a five-year 35.7 percent CAGR for the ESL market, but we hope it will be higher, because this market needs explosive growth to pull the world of EDA out of its doldrums."</a:t>
            </a:r>
          </a:p>
        </p:txBody>
      </p:sp>
      <p:sp>
        <p:nvSpPr>
          <p:cNvPr id="3244043" name="Text Box 11"/>
          <p:cNvSpPr txBox="1">
            <a:spLocks noChangeArrowheads="1"/>
          </p:cNvSpPr>
          <p:nvPr/>
        </p:nvSpPr>
        <p:spPr bwMode="auto">
          <a:xfrm>
            <a:off x="2806700" y="5835650"/>
            <a:ext cx="6216650" cy="274638"/>
          </a:xfrm>
          <a:prstGeom prst="rect">
            <a:avLst/>
          </a:prstGeom>
          <a:noFill/>
          <a:ln w="9525" algn="ctr">
            <a:noFill/>
            <a:miter lim="800000"/>
            <a:headEnd/>
            <a:tailEnd/>
          </a:ln>
          <a:effectLst/>
        </p:spPr>
        <p:txBody>
          <a:bodyPr>
            <a:spAutoFit/>
          </a:bodyPr>
          <a:lstStyle/>
          <a:p>
            <a:pPr algn="r"/>
            <a:r>
              <a:rPr lang="en-US" sz="1200" b="0" i="1"/>
              <a:t>source: Gartner DQ - Market Trends: Electronic Design Automation, Worldwide, 2005 </a:t>
            </a:r>
          </a:p>
        </p:txBody>
      </p:sp>
      <p:grpSp>
        <p:nvGrpSpPr>
          <p:cNvPr id="3244132" name="Group 100"/>
          <p:cNvGrpSpPr>
            <a:grpSpLocks/>
          </p:cNvGrpSpPr>
          <p:nvPr/>
        </p:nvGrpSpPr>
        <p:grpSpPr bwMode="auto">
          <a:xfrm>
            <a:off x="952500" y="1049338"/>
            <a:ext cx="7772400" cy="2960687"/>
            <a:chOff x="600" y="661"/>
            <a:chExt cx="4896" cy="1865"/>
          </a:xfrm>
        </p:grpSpPr>
        <p:sp>
          <p:nvSpPr>
            <p:cNvPr id="3244046" name="AutoShape 14"/>
            <p:cNvSpPr>
              <a:spLocks noChangeAspect="1" noChangeArrowheads="1" noTextEdit="1"/>
            </p:cNvSpPr>
            <p:nvPr/>
          </p:nvSpPr>
          <p:spPr bwMode="auto">
            <a:xfrm>
              <a:off x="600" y="661"/>
              <a:ext cx="4896" cy="1865"/>
            </a:xfrm>
            <a:prstGeom prst="rect">
              <a:avLst/>
            </a:prstGeom>
            <a:noFill/>
            <a:ln w="9525">
              <a:noFill/>
              <a:miter lim="800000"/>
              <a:headEnd/>
              <a:tailEnd/>
            </a:ln>
          </p:spPr>
          <p:txBody>
            <a:bodyPr/>
            <a:lstStyle/>
            <a:p>
              <a:endParaRPr lang="en-US"/>
            </a:p>
          </p:txBody>
        </p:sp>
        <p:sp>
          <p:nvSpPr>
            <p:cNvPr id="3244048" name="Rectangle 16"/>
            <p:cNvSpPr>
              <a:spLocks noChangeArrowheads="1"/>
            </p:cNvSpPr>
            <p:nvPr/>
          </p:nvSpPr>
          <p:spPr bwMode="auto">
            <a:xfrm>
              <a:off x="1050" y="984"/>
              <a:ext cx="3876" cy="1219"/>
            </a:xfrm>
            <a:prstGeom prst="rect">
              <a:avLst/>
            </a:prstGeom>
            <a:noFill/>
            <a:ln w="9525">
              <a:noFill/>
              <a:miter lim="800000"/>
              <a:headEnd/>
              <a:tailEnd/>
            </a:ln>
          </p:spPr>
          <p:txBody>
            <a:bodyPr/>
            <a:lstStyle/>
            <a:p>
              <a:endParaRPr lang="en-US"/>
            </a:p>
          </p:txBody>
        </p:sp>
        <p:sp>
          <p:nvSpPr>
            <p:cNvPr id="3244049" name="Line 17"/>
            <p:cNvSpPr>
              <a:spLocks noChangeShapeType="1"/>
            </p:cNvSpPr>
            <p:nvPr/>
          </p:nvSpPr>
          <p:spPr bwMode="auto">
            <a:xfrm>
              <a:off x="1050" y="2051"/>
              <a:ext cx="3876" cy="0"/>
            </a:xfrm>
            <a:prstGeom prst="line">
              <a:avLst/>
            </a:prstGeom>
            <a:noFill/>
            <a:ln w="9525">
              <a:solidFill>
                <a:srgbClr val="000000"/>
              </a:solidFill>
              <a:round/>
              <a:headEnd/>
              <a:tailEnd/>
            </a:ln>
          </p:spPr>
          <p:txBody>
            <a:bodyPr/>
            <a:lstStyle/>
            <a:p>
              <a:endParaRPr lang="en-US"/>
            </a:p>
          </p:txBody>
        </p:sp>
        <p:sp>
          <p:nvSpPr>
            <p:cNvPr id="3244050" name="Line 18"/>
            <p:cNvSpPr>
              <a:spLocks noChangeShapeType="1"/>
            </p:cNvSpPr>
            <p:nvPr/>
          </p:nvSpPr>
          <p:spPr bwMode="auto">
            <a:xfrm>
              <a:off x="1050" y="1898"/>
              <a:ext cx="3876" cy="0"/>
            </a:xfrm>
            <a:prstGeom prst="line">
              <a:avLst/>
            </a:prstGeom>
            <a:noFill/>
            <a:ln w="9525">
              <a:solidFill>
                <a:srgbClr val="000000"/>
              </a:solidFill>
              <a:round/>
              <a:headEnd/>
              <a:tailEnd/>
            </a:ln>
          </p:spPr>
          <p:txBody>
            <a:bodyPr/>
            <a:lstStyle/>
            <a:p>
              <a:endParaRPr lang="en-US"/>
            </a:p>
          </p:txBody>
        </p:sp>
        <p:sp>
          <p:nvSpPr>
            <p:cNvPr id="3244051" name="Line 19"/>
            <p:cNvSpPr>
              <a:spLocks noChangeShapeType="1"/>
            </p:cNvSpPr>
            <p:nvPr/>
          </p:nvSpPr>
          <p:spPr bwMode="auto">
            <a:xfrm>
              <a:off x="1050" y="1746"/>
              <a:ext cx="3876" cy="0"/>
            </a:xfrm>
            <a:prstGeom prst="line">
              <a:avLst/>
            </a:prstGeom>
            <a:noFill/>
            <a:ln w="9525">
              <a:solidFill>
                <a:srgbClr val="000000"/>
              </a:solidFill>
              <a:round/>
              <a:headEnd/>
              <a:tailEnd/>
            </a:ln>
          </p:spPr>
          <p:txBody>
            <a:bodyPr/>
            <a:lstStyle/>
            <a:p>
              <a:endParaRPr lang="en-US"/>
            </a:p>
          </p:txBody>
        </p:sp>
        <p:sp>
          <p:nvSpPr>
            <p:cNvPr id="3244052" name="Line 20"/>
            <p:cNvSpPr>
              <a:spLocks noChangeShapeType="1"/>
            </p:cNvSpPr>
            <p:nvPr/>
          </p:nvSpPr>
          <p:spPr bwMode="auto">
            <a:xfrm>
              <a:off x="1050" y="1594"/>
              <a:ext cx="3876" cy="0"/>
            </a:xfrm>
            <a:prstGeom prst="line">
              <a:avLst/>
            </a:prstGeom>
            <a:noFill/>
            <a:ln w="9525">
              <a:solidFill>
                <a:srgbClr val="000000"/>
              </a:solidFill>
              <a:round/>
              <a:headEnd/>
              <a:tailEnd/>
            </a:ln>
          </p:spPr>
          <p:txBody>
            <a:bodyPr/>
            <a:lstStyle/>
            <a:p>
              <a:endParaRPr lang="en-US"/>
            </a:p>
          </p:txBody>
        </p:sp>
        <p:sp>
          <p:nvSpPr>
            <p:cNvPr id="3244053" name="Line 21"/>
            <p:cNvSpPr>
              <a:spLocks noChangeShapeType="1"/>
            </p:cNvSpPr>
            <p:nvPr/>
          </p:nvSpPr>
          <p:spPr bwMode="auto">
            <a:xfrm>
              <a:off x="1050" y="1441"/>
              <a:ext cx="3876" cy="0"/>
            </a:xfrm>
            <a:prstGeom prst="line">
              <a:avLst/>
            </a:prstGeom>
            <a:noFill/>
            <a:ln w="9525">
              <a:solidFill>
                <a:srgbClr val="000000"/>
              </a:solidFill>
              <a:round/>
              <a:headEnd/>
              <a:tailEnd/>
            </a:ln>
          </p:spPr>
          <p:txBody>
            <a:bodyPr/>
            <a:lstStyle/>
            <a:p>
              <a:endParaRPr lang="en-US"/>
            </a:p>
          </p:txBody>
        </p:sp>
        <p:sp>
          <p:nvSpPr>
            <p:cNvPr id="3244054" name="Line 22"/>
            <p:cNvSpPr>
              <a:spLocks noChangeShapeType="1"/>
            </p:cNvSpPr>
            <p:nvPr/>
          </p:nvSpPr>
          <p:spPr bwMode="auto">
            <a:xfrm>
              <a:off x="1050" y="1289"/>
              <a:ext cx="3876" cy="0"/>
            </a:xfrm>
            <a:prstGeom prst="line">
              <a:avLst/>
            </a:prstGeom>
            <a:noFill/>
            <a:ln w="9525">
              <a:solidFill>
                <a:srgbClr val="000000"/>
              </a:solidFill>
              <a:round/>
              <a:headEnd/>
              <a:tailEnd/>
            </a:ln>
          </p:spPr>
          <p:txBody>
            <a:bodyPr/>
            <a:lstStyle/>
            <a:p>
              <a:endParaRPr lang="en-US"/>
            </a:p>
          </p:txBody>
        </p:sp>
        <p:sp>
          <p:nvSpPr>
            <p:cNvPr id="3244055" name="Line 23"/>
            <p:cNvSpPr>
              <a:spLocks noChangeShapeType="1"/>
            </p:cNvSpPr>
            <p:nvPr/>
          </p:nvSpPr>
          <p:spPr bwMode="auto">
            <a:xfrm>
              <a:off x="1050" y="1136"/>
              <a:ext cx="3876" cy="0"/>
            </a:xfrm>
            <a:prstGeom prst="line">
              <a:avLst/>
            </a:prstGeom>
            <a:noFill/>
            <a:ln w="9525">
              <a:solidFill>
                <a:srgbClr val="000000"/>
              </a:solidFill>
              <a:round/>
              <a:headEnd/>
              <a:tailEnd/>
            </a:ln>
          </p:spPr>
          <p:txBody>
            <a:bodyPr/>
            <a:lstStyle/>
            <a:p>
              <a:endParaRPr lang="en-US"/>
            </a:p>
          </p:txBody>
        </p:sp>
        <p:sp>
          <p:nvSpPr>
            <p:cNvPr id="3244056" name="Line 24"/>
            <p:cNvSpPr>
              <a:spLocks noChangeShapeType="1"/>
            </p:cNvSpPr>
            <p:nvPr/>
          </p:nvSpPr>
          <p:spPr bwMode="auto">
            <a:xfrm>
              <a:off x="1050" y="984"/>
              <a:ext cx="3876" cy="0"/>
            </a:xfrm>
            <a:prstGeom prst="line">
              <a:avLst/>
            </a:prstGeom>
            <a:noFill/>
            <a:ln w="9525">
              <a:solidFill>
                <a:srgbClr val="000000"/>
              </a:solidFill>
              <a:round/>
              <a:headEnd/>
              <a:tailEnd/>
            </a:ln>
          </p:spPr>
          <p:txBody>
            <a:bodyPr/>
            <a:lstStyle/>
            <a:p>
              <a:endParaRPr lang="en-US"/>
            </a:p>
          </p:txBody>
        </p:sp>
        <p:sp>
          <p:nvSpPr>
            <p:cNvPr id="3244057" name="Rectangle 25"/>
            <p:cNvSpPr>
              <a:spLocks noChangeArrowheads="1"/>
            </p:cNvSpPr>
            <p:nvPr/>
          </p:nvSpPr>
          <p:spPr bwMode="auto">
            <a:xfrm>
              <a:off x="1050" y="984"/>
              <a:ext cx="3876" cy="1219"/>
            </a:xfrm>
            <a:prstGeom prst="rect">
              <a:avLst/>
            </a:prstGeom>
            <a:noFill/>
            <a:ln w="9525">
              <a:solidFill>
                <a:srgbClr val="000000"/>
              </a:solidFill>
              <a:miter lim="800000"/>
              <a:headEnd/>
              <a:tailEnd/>
            </a:ln>
          </p:spPr>
          <p:txBody>
            <a:bodyPr/>
            <a:lstStyle/>
            <a:p>
              <a:endParaRPr lang="en-US"/>
            </a:p>
          </p:txBody>
        </p:sp>
        <p:sp>
          <p:nvSpPr>
            <p:cNvPr id="3244058" name="Rectangle 26"/>
            <p:cNvSpPr>
              <a:spLocks noChangeArrowheads="1"/>
            </p:cNvSpPr>
            <p:nvPr/>
          </p:nvSpPr>
          <p:spPr bwMode="auto">
            <a:xfrm>
              <a:off x="1110" y="2069"/>
              <a:ext cx="90" cy="134"/>
            </a:xfrm>
            <a:prstGeom prst="rect">
              <a:avLst/>
            </a:prstGeom>
            <a:solidFill>
              <a:srgbClr val="C0C0C0"/>
            </a:solidFill>
            <a:ln w="9525">
              <a:solidFill>
                <a:srgbClr val="000000"/>
              </a:solidFill>
              <a:miter lim="800000"/>
              <a:headEnd/>
              <a:tailEnd/>
            </a:ln>
          </p:spPr>
          <p:txBody>
            <a:bodyPr/>
            <a:lstStyle/>
            <a:p>
              <a:endParaRPr lang="en-US"/>
            </a:p>
          </p:txBody>
        </p:sp>
        <p:sp>
          <p:nvSpPr>
            <p:cNvPr id="3244059" name="Rectangle 27"/>
            <p:cNvSpPr>
              <a:spLocks noChangeArrowheads="1"/>
            </p:cNvSpPr>
            <p:nvPr/>
          </p:nvSpPr>
          <p:spPr bwMode="auto">
            <a:xfrm>
              <a:off x="1500" y="2078"/>
              <a:ext cx="84" cy="125"/>
            </a:xfrm>
            <a:prstGeom prst="rect">
              <a:avLst/>
            </a:prstGeom>
            <a:solidFill>
              <a:srgbClr val="C0C0C0"/>
            </a:solidFill>
            <a:ln w="9525">
              <a:solidFill>
                <a:srgbClr val="000000"/>
              </a:solidFill>
              <a:miter lim="800000"/>
              <a:headEnd/>
              <a:tailEnd/>
            </a:ln>
          </p:spPr>
          <p:txBody>
            <a:bodyPr/>
            <a:lstStyle/>
            <a:p>
              <a:endParaRPr lang="en-US"/>
            </a:p>
          </p:txBody>
        </p:sp>
        <p:sp>
          <p:nvSpPr>
            <p:cNvPr id="3244060" name="Rectangle 28"/>
            <p:cNvSpPr>
              <a:spLocks noChangeArrowheads="1"/>
            </p:cNvSpPr>
            <p:nvPr/>
          </p:nvSpPr>
          <p:spPr bwMode="auto">
            <a:xfrm>
              <a:off x="1884" y="2069"/>
              <a:ext cx="90" cy="134"/>
            </a:xfrm>
            <a:prstGeom prst="rect">
              <a:avLst/>
            </a:prstGeom>
            <a:solidFill>
              <a:srgbClr val="C0C0C0"/>
            </a:solidFill>
            <a:ln w="9525">
              <a:solidFill>
                <a:srgbClr val="000000"/>
              </a:solidFill>
              <a:miter lim="800000"/>
              <a:headEnd/>
              <a:tailEnd/>
            </a:ln>
          </p:spPr>
          <p:txBody>
            <a:bodyPr/>
            <a:lstStyle/>
            <a:p>
              <a:endParaRPr lang="en-US"/>
            </a:p>
          </p:txBody>
        </p:sp>
        <p:sp>
          <p:nvSpPr>
            <p:cNvPr id="3244061" name="Rectangle 29"/>
            <p:cNvSpPr>
              <a:spLocks noChangeArrowheads="1"/>
            </p:cNvSpPr>
            <p:nvPr/>
          </p:nvSpPr>
          <p:spPr bwMode="auto">
            <a:xfrm>
              <a:off x="2274" y="2024"/>
              <a:ext cx="84" cy="179"/>
            </a:xfrm>
            <a:prstGeom prst="rect">
              <a:avLst/>
            </a:prstGeom>
            <a:solidFill>
              <a:srgbClr val="C0C0C0"/>
            </a:solidFill>
            <a:ln w="9525">
              <a:solidFill>
                <a:srgbClr val="000000"/>
              </a:solidFill>
              <a:miter lim="800000"/>
              <a:headEnd/>
              <a:tailEnd/>
            </a:ln>
          </p:spPr>
          <p:txBody>
            <a:bodyPr/>
            <a:lstStyle/>
            <a:p>
              <a:endParaRPr lang="en-US"/>
            </a:p>
          </p:txBody>
        </p:sp>
        <p:sp>
          <p:nvSpPr>
            <p:cNvPr id="3244062" name="Rectangle 30"/>
            <p:cNvSpPr>
              <a:spLocks noChangeArrowheads="1"/>
            </p:cNvSpPr>
            <p:nvPr/>
          </p:nvSpPr>
          <p:spPr bwMode="auto">
            <a:xfrm>
              <a:off x="2658" y="1970"/>
              <a:ext cx="90" cy="233"/>
            </a:xfrm>
            <a:prstGeom prst="rect">
              <a:avLst/>
            </a:prstGeom>
            <a:solidFill>
              <a:srgbClr val="C0C0C0"/>
            </a:solidFill>
            <a:ln w="9525">
              <a:solidFill>
                <a:srgbClr val="000000"/>
              </a:solidFill>
              <a:miter lim="800000"/>
              <a:headEnd/>
              <a:tailEnd/>
            </a:ln>
          </p:spPr>
          <p:txBody>
            <a:bodyPr/>
            <a:lstStyle/>
            <a:p>
              <a:endParaRPr lang="en-US"/>
            </a:p>
          </p:txBody>
        </p:sp>
        <p:sp>
          <p:nvSpPr>
            <p:cNvPr id="3244063" name="Rectangle 31"/>
            <p:cNvSpPr>
              <a:spLocks noChangeArrowheads="1"/>
            </p:cNvSpPr>
            <p:nvPr/>
          </p:nvSpPr>
          <p:spPr bwMode="auto">
            <a:xfrm>
              <a:off x="3048" y="1898"/>
              <a:ext cx="90" cy="305"/>
            </a:xfrm>
            <a:prstGeom prst="rect">
              <a:avLst/>
            </a:prstGeom>
            <a:solidFill>
              <a:srgbClr val="C0C0C0"/>
            </a:solidFill>
            <a:ln w="9525">
              <a:solidFill>
                <a:srgbClr val="000000"/>
              </a:solidFill>
              <a:miter lim="800000"/>
              <a:headEnd/>
              <a:tailEnd/>
            </a:ln>
          </p:spPr>
          <p:txBody>
            <a:bodyPr/>
            <a:lstStyle/>
            <a:p>
              <a:endParaRPr lang="en-US"/>
            </a:p>
          </p:txBody>
        </p:sp>
        <p:sp>
          <p:nvSpPr>
            <p:cNvPr id="3244064" name="Rectangle 32"/>
            <p:cNvSpPr>
              <a:spLocks noChangeArrowheads="1"/>
            </p:cNvSpPr>
            <p:nvPr/>
          </p:nvSpPr>
          <p:spPr bwMode="auto">
            <a:xfrm>
              <a:off x="3438" y="1809"/>
              <a:ext cx="84" cy="394"/>
            </a:xfrm>
            <a:prstGeom prst="rect">
              <a:avLst/>
            </a:prstGeom>
            <a:solidFill>
              <a:srgbClr val="C0C0C0"/>
            </a:solidFill>
            <a:ln w="9525">
              <a:solidFill>
                <a:srgbClr val="000000"/>
              </a:solidFill>
              <a:miter lim="800000"/>
              <a:headEnd/>
              <a:tailEnd/>
            </a:ln>
          </p:spPr>
          <p:txBody>
            <a:bodyPr/>
            <a:lstStyle/>
            <a:p>
              <a:endParaRPr lang="en-US"/>
            </a:p>
          </p:txBody>
        </p:sp>
        <p:sp>
          <p:nvSpPr>
            <p:cNvPr id="3244065" name="Rectangle 33"/>
            <p:cNvSpPr>
              <a:spLocks noChangeArrowheads="1"/>
            </p:cNvSpPr>
            <p:nvPr/>
          </p:nvSpPr>
          <p:spPr bwMode="auto">
            <a:xfrm>
              <a:off x="3822" y="1692"/>
              <a:ext cx="90" cy="511"/>
            </a:xfrm>
            <a:prstGeom prst="rect">
              <a:avLst/>
            </a:prstGeom>
            <a:solidFill>
              <a:srgbClr val="C0C0C0"/>
            </a:solidFill>
            <a:ln w="9525">
              <a:solidFill>
                <a:srgbClr val="000000"/>
              </a:solidFill>
              <a:miter lim="800000"/>
              <a:headEnd/>
              <a:tailEnd/>
            </a:ln>
          </p:spPr>
          <p:txBody>
            <a:bodyPr/>
            <a:lstStyle/>
            <a:p>
              <a:endParaRPr lang="en-US"/>
            </a:p>
          </p:txBody>
        </p:sp>
        <p:sp>
          <p:nvSpPr>
            <p:cNvPr id="3244066" name="Rectangle 34"/>
            <p:cNvSpPr>
              <a:spLocks noChangeArrowheads="1"/>
            </p:cNvSpPr>
            <p:nvPr/>
          </p:nvSpPr>
          <p:spPr bwMode="auto">
            <a:xfrm>
              <a:off x="1584" y="2042"/>
              <a:ext cx="90" cy="161"/>
            </a:xfrm>
            <a:prstGeom prst="rect">
              <a:avLst/>
            </a:prstGeom>
            <a:solidFill>
              <a:srgbClr val="99CCFF"/>
            </a:solidFill>
            <a:ln w="9525">
              <a:solidFill>
                <a:srgbClr val="000000"/>
              </a:solidFill>
              <a:miter lim="800000"/>
              <a:headEnd/>
              <a:tailEnd/>
            </a:ln>
          </p:spPr>
          <p:txBody>
            <a:bodyPr/>
            <a:lstStyle/>
            <a:p>
              <a:endParaRPr lang="en-US"/>
            </a:p>
          </p:txBody>
        </p:sp>
        <p:sp>
          <p:nvSpPr>
            <p:cNvPr id="3244067" name="Rectangle 35"/>
            <p:cNvSpPr>
              <a:spLocks noChangeArrowheads="1"/>
            </p:cNvSpPr>
            <p:nvPr/>
          </p:nvSpPr>
          <p:spPr bwMode="auto">
            <a:xfrm>
              <a:off x="1974" y="2033"/>
              <a:ext cx="84" cy="170"/>
            </a:xfrm>
            <a:prstGeom prst="rect">
              <a:avLst/>
            </a:prstGeom>
            <a:solidFill>
              <a:srgbClr val="99CCFF"/>
            </a:solidFill>
            <a:ln w="9525">
              <a:solidFill>
                <a:srgbClr val="000000"/>
              </a:solidFill>
              <a:miter lim="800000"/>
              <a:headEnd/>
              <a:tailEnd/>
            </a:ln>
          </p:spPr>
          <p:txBody>
            <a:bodyPr/>
            <a:lstStyle/>
            <a:p>
              <a:endParaRPr lang="en-US"/>
            </a:p>
          </p:txBody>
        </p:sp>
        <p:sp>
          <p:nvSpPr>
            <p:cNvPr id="3244068" name="Rectangle 36"/>
            <p:cNvSpPr>
              <a:spLocks noChangeArrowheads="1"/>
            </p:cNvSpPr>
            <p:nvPr/>
          </p:nvSpPr>
          <p:spPr bwMode="auto">
            <a:xfrm>
              <a:off x="2358" y="2069"/>
              <a:ext cx="90" cy="134"/>
            </a:xfrm>
            <a:prstGeom prst="rect">
              <a:avLst/>
            </a:prstGeom>
            <a:solidFill>
              <a:srgbClr val="99CCFF"/>
            </a:solidFill>
            <a:ln w="9525">
              <a:solidFill>
                <a:srgbClr val="000000"/>
              </a:solidFill>
              <a:miter lim="800000"/>
              <a:headEnd/>
              <a:tailEnd/>
            </a:ln>
          </p:spPr>
          <p:txBody>
            <a:bodyPr/>
            <a:lstStyle/>
            <a:p>
              <a:endParaRPr lang="en-US"/>
            </a:p>
          </p:txBody>
        </p:sp>
        <p:sp>
          <p:nvSpPr>
            <p:cNvPr id="3244069" name="Rectangle 37"/>
            <p:cNvSpPr>
              <a:spLocks noChangeArrowheads="1"/>
            </p:cNvSpPr>
            <p:nvPr/>
          </p:nvSpPr>
          <p:spPr bwMode="auto">
            <a:xfrm>
              <a:off x="2748" y="2015"/>
              <a:ext cx="84" cy="188"/>
            </a:xfrm>
            <a:prstGeom prst="rect">
              <a:avLst/>
            </a:prstGeom>
            <a:solidFill>
              <a:srgbClr val="99CCFF"/>
            </a:solidFill>
            <a:ln w="9525">
              <a:solidFill>
                <a:srgbClr val="000000"/>
              </a:solidFill>
              <a:miter lim="800000"/>
              <a:headEnd/>
              <a:tailEnd/>
            </a:ln>
          </p:spPr>
          <p:txBody>
            <a:bodyPr/>
            <a:lstStyle/>
            <a:p>
              <a:endParaRPr lang="en-US"/>
            </a:p>
          </p:txBody>
        </p:sp>
        <p:sp>
          <p:nvSpPr>
            <p:cNvPr id="3244070" name="Rectangle 38"/>
            <p:cNvSpPr>
              <a:spLocks noChangeArrowheads="1"/>
            </p:cNvSpPr>
            <p:nvPr/>
          </p:nvSpPr>
          <p:spPr bwMode="auto">
            <a:xfrm>
              <a:off x="3138" y="1952"/>
              <a:ext cx="84" cy="251"/>
            </a:xfrm>
            <a:prstGeom prst="rect">
              <a:avLst/>
            </a:prstGeom>
            <a:solidFill>
              <a:srgbClr val="99CCFF"/>
            </a:solidFill>
            <a:ln w="9525">
              <a:solidFill>
                <a:srgbClr val="000000"/>
              </a:solidFill>
              <a:miter lim="800000"/>
              <a:headEnd/>
              <a:tailEnd/>
            </a:ln>
          </p:spPr>
          <p:txBody>
            <a:bodyPr/>
            <a:lstStyle/>
            <a:p>
              <a:endParaRPr lang="en-US"/>
            </a:p>
          </p:txBody>
        </p:sp>
        <p:sp>
          <p:nvSpPr>
            <p:cNvPr id="3244071" name="Rectangle 39"/>
            <p:cNvSpPr>
              <a:spLocks noChangeArrowheads="1"/>
            </p:cNvSpPr>
            <p:nvPr/>
          </p:nvSpPr>
          <p:spPr bwMode="auto">
            <a:xfrm>
              <a:off x="3522" y="1827"/>
              <a:ext cx="90" cy="376"/>
            </a:xfrm>
            <a:prstGeom prst="rect">
              <a:avLst/>
            </a:prstGeom>
            <a:solidFill>
              <a:srgbClr val="99CCFF"/>
            </a:solidFill>
            <a:ln w="9525">
              <a:solidFill>
                <a:srgbClr val="000000"/>
              </a:solidFill>
              <a:miter lim="800000"/>
              <a:headEnd/>
              <a:tailEnd/>
            </a:ln>
          </p:spPr>
          <p:txBody>
            <a:bodyPr/>
            <a:lstStyle/>
            <a:p>
              <a:endParaRPr lang="en-US"/>
            </a:p>
          </p:txBody>
        </p:sp>
        <p:sp>
          <p:nvSpPr>
            <p:cNvPr id="3244072" name="Rectangle 40"/>
            <p:cNvSpPr>
              <a:spLocks noChangeArrowheads="1"/>
            </p:cNvSpPr>
            <p:nvPr/>
          </p:nvSpPr>
          <p:spPr bwMode="auto">
            <a:xfrm>
              <a:off x="3912" y="1638"/>
              <a:ext cx="84" cy="565"/>
            </a:xfrm>
            <a:prstGeom prst="rect">
              <a:avLst/>
            </a:prstGeom>
            <a:solidFill>
              <a:srgbClr val="99CCFF"/>
            </a:solidFill>
            <a:ln w="9525">
              <a:solidFill>
                <a:srgbClr val="000000"/>
              </a:solidFill>
              <a:miter lim="800000"/>
              <a:headEnd/>
              <a:tailEnd/>
            </a:ln>
          </p:spPr>
          <p:txBody>
            <a:bodyPr/>
            <a:lstStyle/>
            <a:p>
              <a:endParaRPr lang="en-US"/>
            </a:p>
          </p:txBody>
        </p:sp>
        <p:sp>
          <p:nvSpPr>
            <p:cNvPr id="3244073" name="Rectangle 41"/>
            <p:cNvSpPr>
              <a:spLocks noChangeArrowheads="1"/>
            </p:cNvSpPr>
            <p:nvPr/>
          </p:nvSpPr>
          <p:spPr bwMode="auto">
            <a:xfrm>
              <a:off x="4296" y="1351"/>
              <a:ext cx="90" cy="852"/>
            </a:xfrm>
            <a:prstGeom prst="rect">
              <a:avLst/>
            </a:prstGeom>
            <a:solidFill>
              <a:srgbClr val="99CCFF"/>
            </a:solidFill>
            <a:ln w="9525">
              <a:solidFill>
                <a:srgbClr val="000000"/>
              </a:solidFill>
              <a:miter lim="800000"/>
              <a:headEnd/>
              <a:tailEnd/>
            </a:ln>
          </p:spPr>
          <p:txBody>
            <a:bodyPr/>
            <a:lstStyle/>
            <a:p>
              <a:endParaRPr lang="en-US"/>
            </a:p>
          </p:txBody>
        </p:sp>
        <p:sp>
          <p:nvSpPr>
            <p:cNvPr id="3244074" name="Rectangle 42"/>
            <p:cNvSpPr>
              <a:spLocks noChangeArrowheads="1"/>
            </p:cNvSpPr>
            <p:nvPr/>
          </p:nvSpPr>
          <p:spPr bwMode="auto">
            <a:xfrm>
              <a:off x="2058" y="1979"/>
              <a:ext cx="90" cy="224"/>
            </a:xfrm>
            <a:prstGeom prst="rect">
              <a:avLst/>
            </a:prstGeom>
            <a:solidFill>
              <a:srgbClr val="FFFF00"/>
            </a:solidFill>
            <a:ln w="9525">
              <a:solidFill>
                <a:srgbClr val="000000"/>
              </a:solidFill>
              <a:miter lim="800000"/>
              <a:headEnd/>
              <a:tailEnd/>
            </a:ln>
          </p:spPr>
          <p:txBody>
            <a:bodyPr/>
            <a:lstStyle/>
            <a:p>
              <a:endParaRPr lang="en-US"/>
            </a:p>
          </p:txBody>
        </p:sp>
        <p:sp>
          <p:nvSpPr>
            <p:cNvPr id="3244075" name="Rectangle 43"/>
            <p:cNvSpPr>
              <a:spLocks noChangeArrowheads="1"/>
            </p:cNvSpPr>
            <p:nvPr/>
          </p:nvSpPr>
          <p:spPr bwMode="auto">
            <a:xfrm>
              <a:off x="2448" y="1979"/>
              <a:ext cx="84" cy="224"/>
            </a:xfrm>
            <a:prstGeom prst="rect">
              <a:avLst/>
            </a:prstGeom>
            <a:solidFill>
              <a:srgbClr val="FFFF00"/>
            </a:solidFill>
            <a:ln w="9525">
              <a:solidFill>
                <a:srgbClr val="000000"/>
              </a:solidFill>
              <a:miter lim="800000"/>
              <a:headEnd/>
              <a:tailEnd/>
            </a:ln>
          </p:spPr>
          <p:txBody>
            <a:bodyPr/>
            <a:lstStyle/>
            <a:p>
              <a:endParaRPr lang="en-US"/>
            </a:p>
          </p:txBody>
        </p:sp>
        <p:sp>
          <p:nvSpPr>
            <p:cNvPr id="3244076" name="Rectangle 44"/>
            <p:cNvSpPr>
              <a:spLocks noChangeArrowheads="1"/>
            </p:cNvSpPr>
            <p:nvPr/>
          </p:nvSpPr>
          <p:spPr bwMode="auto">
            <a:xfrm>
              <a:off x="2832" y="1979"/>
              <a:ext cx="90" cy="224"/>
            </a:xfrm>
            <a:prstGeom prst="rect">
              <a:avLst/>
            </a:prstGeom>
            <a:solidFill>
              <a:srgbClr val="FFFF00"/>
            </a:solidFill>
            <a:ln w="9525">
              <a:solidFill>
                <a:srgbClr val="000000"/>
              </a:solidFill>
              <a:miter lim="800000"/>
              <a:headEnd/>
              <a:tailEnd/>
            </a:ln>
          </p:spPr>
          <p:txBody>
            <a:bodyPr/>
            <a:lstStyle/>
            <a:p>
              <a:endParaRPr lang="en-US"/>
            </a:p>
          </p:txBody>
        </p:sp>
        <p:sp>
          <p:nvSpPr>
            <p:cNvPr id="3244077" name="Rectangle 45"/>
            <p:cNvSpPr>
              <a:spLocks noChangeArrowheads="1"/>
            </p:cNvSpPr>
            <p:nvPr/>
          </p:nvSpPr>
          <p:spPr bwMode="auto">
            <a:xfrm>
              <a:off x="3222" y="1889"/>
              <a:ext cx="90" cy="314"/>
            </a:xfrm>
            <a:prstGeom prst="rect">
              <a:avLst/>
            </a:prstGeom>
            <a:solidFill>
              <a:srgbClr val="FFFF00"/>
            </a:solidFill>
            <a:ln w="9525">
              <a:solidFill>
                <a:srgbClr val="000000"/>
              </a:solidFill>
              <a:miter lim="800000"/>
              <a:headEnd/>
              <a:tailEnd/>
            </a:ln>
          </p:spPr>
          <p:txBody>
            <a:bodyPr/>
            <a:lstStyle/>
            <a:p>
              <a:endParaRPr lang="en-US"/>
            </a:p>
          </p:txBody>
        </p:sp>
        <p:sp>
          <p:nvSpPr>
            <p:cNvPr id="3244078" name="Rectangle 46"/>
            <p:cNvSpPr>
              <a:spLocks noChangeArrowheads="1"/>
            </p:cNvSpPr>
            <p:nvPr/>
          </p:nvSpPr>
          <p:spPr bwMode="auto">
            <a:xfrm>
              <a:off x="3612" y="1782"/>
              <a:ext cx="84" cy="421"/>
            </a:xfrm>
            <a:prstGeom prst="rect">
              <a:avLst/>
            </a:prstGeom>
            <a:solidFill>
              <a:srgbClr val="FFFF00"/>
            </a:solidFill>
            <a:ln w="9525">
              <a:solidFill>
                <a:srgbClr val="000000"/>
              </a:solidFill>
              <a:miter lim="800000"/>
              <a:headEnd/>
              <a:tailEnd/>
            </a:ln>
          </p:spPr>
          <p:txBody>
            <a:bodyPr/>
            <a:lstStyle/>
            <a:p>
              <a:endParaRPr lang="en-US"/>
            </a:p>
          </p:txBody>
        </p:sp>
        <p:sp>
          <p:nvSpPr>
            <p:cNvPr id="3244079" name="Rectangle 47"/>
            <p:cNvSpPr>
              <a:spLocks noChangeArrowheads="1"/>
            </p:cNvSpPr>
            <p:nvPr/>
          </p:nvSpPr>
          <p:spPr bwMode="auto">
            <a:xfrm>
              <a:off x="3996" y="1629"/>
              <a:ext cx="90" cy="574"/>
            </a:xfrm>
            <a:prstGeom prst="rect">
              <a:avLst/>
            </a:prstGeom>
            <a:solidFill>
              <a:srgbClr val="FFFF00"/>
            </a:solidFill>
            <a:ln w="9525">
              <a:solidFill>
                <a:srgbClr val="000000"/>
              </a:solidFill>
              <a:miter lim="800000"/>
              <a:headEnd/>
              <a:tailEnd/>
            </a:ln>
          </p:spPr>
          <p:txBody>
            <a:bodyPr/>
            <a:lstStyle/>
            <a:p>
              <a:endParaRPr lang="en-US"/>
            </a:p>
          </p:txBody>
        </p:sp>
        <p:sp>
          <p:nvSpPr>
            <p:cNvPr id="3244080" name="Rectangle 48"/>
            <p:cNvSpPr>
              <a:spLocks noChangeArrowheads="1"/>
            </p:cNvSpPr>
            <p:nvPr/>
          </p:nvSpPr>
          <p:spPr bwMode="auto">
            <a:xfrm>
              <a:off x="4386" y="1423"/>
              <a:ext cx="84" cy="780"/>
            </a:xfrm>
            <a:prstGeom prst="rect">
              <a:avLst/>
            </a:prstGeom>
            <a:solidFill>
              <a:srgbClr val="FFFF00"/>
            </a:solidFill>
            <a:ln w="9525">
              <a:solidFill>
                <a:srgbClr val="000000"/>
              </a:solidFill>
              <a:miter lim="800000"/>
              <a:headEnd/>
              <a:tailEnd/>
            </a:ln>
          </p:spPr>
          <p:txBody>
            <a:bodyPr/>
            <a:lstStyle/>
            <a:p>
              <a:endParaRPr lang="en-US"/>
            </a:p>
          </p:txBody>
        </p:sp>
        <p:sp>
          <p:nvSpPr>
            <p:cNvPr id="3244081" name="Rectangle 49"/>
            <p:cNvSpPr>
              <a:spLocks noChangeArrowheads="1"/>
            </p:cNvSpPr>
            <p:nvPr/>
          </p:nvSpPr>
          <p:spPr bwMode="auto">
            <a:xfrm>
              <a:off x="4770" y="1145"/>
              <a:ext cx="90" cy="1058"/>
            </a:xfrm>
            <a:prstGeom prst="rect">
              <a:avLst/>
            </a:prstGeom>
            <a:solidFill>
              <a:srgbClr val="FFFF00"/>
            </a:solidFill>
            <a:ln w="9525">
              <a:solidFill>
                <a:srgbClr val="000000"/>
              </a:solidFill>
              <a:miter lim="800000"/>
              <a:headEnd/>
              <a:tailEnd/>
            </a:ln>
          </p:spPr>
          <p:txBody>
            <a:bodyPr/>
            <a:lstStyle/>
            <a:p>
              <a:endParaRPr lang="en-US"/>
            </a:p>
          </p:txBody>
        </p:sp>
        <p:sp>
          <p:nvSpPr>
            <p:cNvPr id="3244082" name="Line 50"/>
            <p:cNvSpPr>
              <a:spLocks noChangeShapeType="1"/>
            </p:cNvSpPr>
            <p:nvPr/>
          </p:nvSpPr>
          <p:spPr bwMode="auto">
            <a:xfrm>
              <a:off x="1050" y="984"/>
              <a:ext cx="0" cy="1219"/>
            </a:xfrm>
            <a:prstGeom prst="line">
              <a:avLst/>
            </a:prstGeom>
            <a:noFill/>
            <a:ln w="9525">
              <a:solidFill>
                <a:srgbClr val="000000"/>
              </a:solidFill>
              <a:round/>
              <a:headEnd/>
              <a:tailEnd/>
            </a:ln>
          </p:spPr>
          <p:txBody>
            <a:bodyPr/>
            <a:lstStyle/>
            <a:p>
              <a:endParaRPr lang="en-US"/>
            </a:p>
          </p:txBody>
        </p:sp>
        <p:sp>
          <p:nvSpPr>
            <p:cNvPr id="3244083" name="Line 51"/>
            <p:cNvSpPr>
              <a:spLocks noChangeShapeType="1"/>
            </p:cNvSpPr>
            <p:nvPr/>
          </p:nvSpPr>
          <p:spPr bwMode="auto">
            <a:xfrm>
              <a:off x="1026" y="2203"/>
              <a:ext cx="24" cy="0"/>
            </a:xfrm>
            <a:prstGeom prst="line">
              <a:avLst/>
            </a:prstGeom>
            <a:noFill/>
            <a:ln w="9525">
              <a:solidFill>
                <a:srgbClr val="000000"/>
              </a:solidFill>
              <a:round/>
              <a:headEnd/>
              <a:tailEnd/>
            </a:ln>
          </p:spPr>
          <p:txBody>
            <a:bodyPr/>
            <a:lstStyle/>
            <a:p>
              <a:endParaRPr lang="en-US"/>
            </a:p>
          </p:txBody>
        </p:sp>
        <p:sp>
          <p:nvSpPr>
            <p:cNvPr id="3244084" name="Line 52"/>
            <p:cNvSpPr>
              <a:spLocks noChangeShapeType="1"/>
            </p:cNvSpPr>
            <p:nvPr/>
          </p:nvSpPr>
          <p:spPr bwMode="auto">
            <a:xfrm>
              <a:off x="1026" y="2051"/>
              <a:ext cx="24" cy="0"/>
            </a:xfrm>
            <a:prstGeom prst="line">
              <a:avLst/>
            </a:prstGeom>
            <a:noFill/>
            <a:ln w="9525">
              <a:solidFill>
                <a:srgbClr val="000000"/>
              </a:solidFill>
              <a:round/>
              <a:headEnd/>
              <a:tailEnd/>
            </a:ln>
          </p:spPr>
          <p:txBody>
            <a:bodyPr/>
            <a:lstStyle/>
            <a:p>
              <a:endParaRPr lang="en-US"/>
            </a:p>
          </p:txBody>
        </p:sp>
        <p:sp>
          <p:nvSpPr>
            <p:cNvPr id="3244085" name="Line 53"/>
            <p:cNvSpPr>
              <a:spLocks noChangeShapeType="1"/>
            </p:cNvSpPr>
            <p:nvPr/>
          </p:nvSpPr>
          <p:spPr bwMode="auto">
            <a:xfrm>
              <a:off x="1026" y="1898"/>
              <a:ext cx="24" cy="0"/>
            </a:xfrm>
            <a:prstGeom prst="line">
              <a:avLst/>
            </a:prstGeom>
            <a:noFill/>
            <a:ln w="9525">
              <a:solidFill>
                <a:srgbClr val="000000"/>
              </a:solidFill>
              <a:round/>
              <a:headEnd/>
              <a:tailEnd/>
            </a:ln>
          </p:spPr>
          <p:txBody>
            <a:bodyPr/>
            <a:lstStyle/>
            <a:p>
              <a:endParaRPr lang="en-US"/>
            </a:p>
          </p:txBody>
        </p:sp>
        <p:sp>
          <p:nvSpPr>
            <p:cNvPr id="3244086" name="Line 54"/>
            <p:cNvSpPr>
              <a:spLocks noChangeShapeType="1"/>
            </p:cNvSpPr>
            <p:nvPr/>
          </p:nvSpPr>
          <p:spPr bwMode="auto">
            <a:xfrm>
              <a:off x="1026" y="1746"/>
              <a:ext cx="24" cy="0"/>
            </a:xfrm>
            <a:prstGeom prst="line">
              <a:avLst/>
            </a:prstGeom>
            <a:noFill/>
            <a:ln w="9525">
              <a:solidFill>
                <a:srgbClr val="000000"/>
              </a:solidFill>
              <a:round/>
              <a:headEnd/>
              <a:tailEnd/>
            </a:ln>
          </p:spPr>
          <p:txBody>
            <a:bodyPr/>
            <a:lstStyle/>
            <a:p>
              <a:endParaRPr lang="en-US"/>
            </a:p>
          </p:txBody>
        </p:sp>
        <p:sp>
          <p:nvSpPr>
            <p:cNvPr id="3244087" name="Line 55"/>
            <p:cNvSpPr>
              <a:spLocks noChangeShapeType="1"/>
            </p:cNvSpPr>
            <p:nvPr/>
          </p:nvSpPr>
          <p:spPr bwMode="auto">
            <a:xfrm>
              <a:off x="1026" y="1594"/>
              <a:ext cx="24" cy="0"/>
            </a:xfrm>
            <a:prstGeom prst="line">
              <a:avLst/>
            </a:prstGeom>
            <a:noFill/>
            <a:ln w="9525">
              <a:solidFill>
                <a:srgbClr val="000000"/>
              </a:solidFill>
              <a:round/>
              <a:headEnd/>
              <a:tailEnd/>
            </a:ln>
          </p:spPr>
          <p:txBody>
            <a:bodyPr/>
            <a:lstStyle/>
            <a:p>
              <a:endParaRPr lang="en-US"/>
            </a:p>
          </p:txBody>
        </p:sp>
        <p:sp>
          <p:nvSpPr>
            <p:cNvPr id="3244088" name="Line 56"/>
            <p:cNvSpPr>
              <a:spLocks noChangeShapeType="1"/>
            </p:cNvSpPr>
            <p:nvPr/>
          </p:nvSpPr>
          <p:spPr bwMode="auto">
            <a:xfrm>
              <a:off x="1026" y="1441"/>
              <a:ext cx="24" cy="0"/>
            </a:xfrm>
            <a:prstGeom prst="line">
              <a:avLst/>
            </a:prstGeom>
            <a:noFill/>
            <a:ln w="9525">
              <a:solidFill>
                <a:srgbClr val="000000"/>
              </a:solidFill>
              <a:round/>
              <a:headEnd/>
              <a:tailEnd/>
            </a:ln>
          </p:spPr>
          <p:txBody>
            <a:bodyPr/>
            <a:lstStyle/>
            <a:p>
              <a:endParaRPr lang="en-US"/>
            </a:p>
          </p:txBody>
        </p:sp>
        <p:sp>
          <p:nvSpPr>
            <p:cNvPr id="3244089" name="Line 57"/>
            <p:cNvSpPr>
              <a:spLocks noChangeShapeType="1"/>
            </p:cNvSpPr>
            <p:nvPr/>
          </p:nvSpPr>
          <p:spPr bwMode="auto">
            <a:xfrm>
              <a:off x="1026" y="1289"/>
              <a:ext cx="24" cy="0"/>
            </a:xfrm>
            <a:prstGeom prst="line">
              <a:avLst/>
            </a:prstGeom>
            <a:noFill/>
            <a:ln w="9525">
              <a:solidFill>
                <a:srgbClr val="000000"/>
              </a:solidFill>
              <a:round/>
              <a:headEnd/>
              <a:tailEnd/>
            </a:ln>
          </p:spPr>
          <p:txBody>
            <a:bodyPr/>
            <a:lstStyle/>
            <a:p>
              <a:endParaRPr lang="en-US"/>
            </a:p>
          </p:txBody>
        </p:sp>
        <p:sp>
          <p:nvSpPr>
            <p:cNvPr id="3244090" name="Line 58"/>
            <p:cNvSpPr>
              <a:spLocks noChangeShapeType="1"/>
            </p:cNvSpPr>
            <p:nvPr/>
          </p:nvSpPr>
          <p:spPr bwMode="auto">
            <a:xfrm>
              <a:off x="1026" y="1136"/>
              <a:ext cx="24" cy="0"/>
            </a:xfrm>
            <a:prstGeom prst="line">
              <a:avLst/>
            </a:prstGeom>
            <a:noFill/>
            <a:ln w="9525">
              <a:solidFill>
                <a:srgbClr val="000000"/>
              </a:solidFill>
              <a:round/>
              <a:headEnd/>
              <a:tailEnd/>
            </a:ln>
          </p:spPr>
          <p:txBody>
            <a:bodyPr/>
            <a:lstStyle/>
            <a:p>
              <a:endParaRPr lang="en-US"/>
            </a:p>
          </p:txBody>
        </p:sp>
        <p:sp>
          <p:nvSpPr>
            <p:cNvPr id="3244091" name="Line 59"/>
            <p:cNvSpPr>
              <a:spLocks noChangeShapeType="1"/>
            </p:cNvSpPr>
            <p:nvPr/>
          </p:nvSpPr>
          <p:spPr bwMode="auto">
            <a:xfrm>
              <a:off x="1026" y="984"/>
              <a:ext cx="24" cy="0"/>
            </a:xfrm>
            <a:prstGeom prst="line">
              <a:avLst/>
            </a:prstGeom>
            <a:noFill/>
            <a:ln w="9525">
              <a:solidFill>
                <a:srgbClr val="000000"/>
              </a:solidFill>
              <a:round/>
              <a:headEnd/>
              <a:tailEnd/>
            </a:ln>
          </p:spPr>
          <p:txBody>
            <a:bodyPr/>
            <a:lstStyle/>
            <a:p>
              <a:endParaRPr lang="en-US"/>
            </a:p>
          </p:txBody>
        </p:sp>
        <p:sp>
          <p:nvSpPr>
            <p:cNvPr id="3244092" name="Line 60"/>
            <p:cNvSpPr>
              <a:spLocks noChangeShapeType="1"/>
            </p:cNvSpPr>
            <p:nvPr/>
          </p:nvSpPr>
          <p:spPr bwMode="auto">
            <a:xfrm>
              <a:off x="1050" y="2203"/>
              <a:ext cx="3876" cy="0"/>
            </a:xfrm>
            <a:prstGeom prst="line">
              <a:avLst/>
            </a:prstGeom>
            <a:noFill/>
            <a:ln w="9525">
              <a:solidFill>
                <a:srgbClr val="000000"/>
              </a:solidFill>
              <a:round/>
              <a:headEnd/>
              <a:tailEnd/>
            </a:ln>
          </p:spPr>
          <p:txBody>
            <a:bodyPr/>
            <a:lstStyle/>
            <a:p>
              <a:endParaRPr lang="en-US"/>
            </a:p>
          </p:txBody>
        </p:sp>
        <p:sp>
          <p:nvSpPr>
            <p:cNvPr id="3244093" name="Line 61"/>
            <p:cNvSpPr>
              <a:spLocks noChangeShapeType="1"/>
            </p:cNvSpPr>
            <p:nvPr/>
          </p:nvSpPr>
          <p:spPr bwMode="auto">
            <a:xfrm flipV="1">
              <a:off x="1050" y="2203"/>
              <a:ext cx="0" cy="36"/>
            </a:xfrm>
            <a:prstGeom prst="line">
              <a:avLst/>
            </a:prstGeom>
            <a:noFill/>
            <a:ln w="9525">
              <a:solidFill>
                <a:srgbClr val="000000"/>
              </a:solidFill>
              <a:round/>
              <a:headEnd/>
              <a:tailEnd/>
            </a:ln>
          </p:spPr>
          <p:txBody>
            <a:bodyPr/>
            <a:lstStyle/>
            <a:p>
              <a:endParaRPr lang="en-US"/>
            </a:p>
          </p:txBody>
        </p:sp>
        <p:sp>
          <p:nvSpPr>
            <p:cNvPr id="3244094" name="Line 62"/>
            <p:cNvSpPr>
              <a:spLocks noChangeShapeType="1"/>
            </p:cNvSpPr>
            <p:nvPr/>
          </p:nvSpPr>
          <p:spPr bwMode="auto">
            <a:xfrm flipV="1">
              <a:off x="1440" y="2203"/>
              <a:ext cx="0" cy="36"/>
            </a:xfrm>
            <a:prstGeom prst="line">
              <a:avLst/>
            </a:prstGeom>
            <a:noFill/>
            <a:ln w="9525">
              <a:solidFill>
                <a:srgbClr val="000000"/>
              </a:solidFill>
              <a:round/>
              <a:headEnd/>
              <a:tailEnd/>
            </a:ln>
          </p:spPr>
          <p:txBody>
            <a:bodyPr/>
            <a:lstStyle/>
            <a:p>
              <a:endParaRPr lang="en-US"/>
            </a:p>
          </p:txBody>
        </p:sp>
        <p:sp>
          <p:nvSpPr>
            <p:cNvPr id="3244095" name="Line 63"/>
            <p:cNvSpPr>
              <a:spLocks noChangeShapeType="1"/>
            </p:cNvSpPr>
            <p:nvPr/>
          </p:nvSpPr>
          <p:spPr bwMode="auto">
            <a:xfrm flipV="1">
              <a:off x="1824" y="2203"/>
              <a:ext cx="0" cy="36"/>
            </a:xfrm>
            <a:prstGeom prst="line">
              <a:avLst/>
            </a:prstGeom>
            <a:noFill/>
            <a:ln w="9525">
              <a:solidFill>
                <a:srgbClr val="000000"/>
              </a:solidFill>
              <a:round/>
              <a:headEnd/>
              <a:tailEnd/>
            </a:ln>
          </p:spPr>
          <p:txBody>
            <a:bodyPr/>
            <a:lstStyle/>
            <a:p>
              <a:endParaRPr lang="en-US"/>
            </a:p>
          </p:txBody>
        </p:sp>
        <p:sp>
          <p:nvSpPr>
            <p:cNvPr id="3244096" name="Line 64"/>
            <p:cNvSpPr>
              <a:spLocks noChangeShapeType="1"/>
            </p:cNvSpPr>
            <p:nvPr/>
          </p:nvSpPr>
          <p:spPr bwMode="auto">
            <a:xfrm flipV="1">
              <a:off x="2214" y="2203"/>
              <a:ext cx="0" cy="36"/>
            </a:xfrm>
            <a:prstGeom prst="line">
              <a:avLst/>
            </a:prstGeom>
            <a:noFill/>
            <a:ln w="9525">
              <a:solidFill>
                <a:srgbClr val="000000"/>
              </a:solidFill>
              <a:round/>
              <a:headEnd/>
              <a:tailEnd/>
            </a:ln>
          </p:spPr>
          <p:txBody>
            <a:bodyPr/>
            <a:lstStyle/>
            <a:p>
              <a:endParaRPr lang="en-US"/>
            </a:p>
          </p:txBody>
        </p:sp>
        <p:sp>
          <p:nvSpPr>
            <p:cNvPr id="3244097" name="Line 65"/>
            <p:cNvSpPr>
              <a:spLocks noChangeShapeType="1"/>
            </p:cNvSpPr>
            <p:nvPr/>
          </p:nvSpPr>
          <p:spPr bwMode="auto">
            <a:xfrm flipV="1">
              <a:off x="2598" y="2203"/>
              <a:ext cx="0" cy="36"/>
            </a:xfrm>
            <a:prstGeom prst="line">
              <a:avLst/>
            </a:prstGeom>
            <a:noFill/>
            <a:ln w="9525">
              <a:solidFill>
                <a:srgbClr val="000000"/>
              </a:solidFill>
              <a:round/>
              <a:headEnd/>
              <a:tailEnd/>
            </a:ln>
          </p:spPr>
          <p:txBody>
            <a:bodyPr/>
            <a:lstStyle/>
            <a:p>
              <a:endParaRPr lang="en-US"/>
            </a:p>
          </p:txBody>
        </p:sp>
        <p:sp>
          <p:nvSpPr>
            <p:cNvPr id="3244098" name="Line 66"/>
            <p:cNvSpPr>
              <a:spLocks noChangeShapeType="1"/>
            </p:cNvSpPr>
            <p:nvPr/>
          </p:nvSpPr>
          <p:spPr bwMode="auto">
            <a:xfrm flipV="1">
              <a:off x="2988" y="2203"/>
              <a:ext cx="0" cy="36"/>
            </a:xfrm>
            <a:prstGeom prst="line">
              <a:avLst/>
            </a:prstGeom>
            <a:noFill/>
            <a:ln w="9525">
              <a:solidFill>
                <a:srgbClr val="000000"/>
              </a:solidFill>
              <a:round/>
              <a:headEnd/>
              <a:tailEnd/>
            </a:ln>
          </p:spPr>
          <p:txBody>
            <a:bodyPr/>
            <a:lstStyle/>
            <a:p>
              <a:endParaRPr lang="en-US"/>
            </a:p>
          </p:txBody>
        </p:sp>
        <p:sp>
          <p:nvSpPr>
            <p:cNvPr id="3244099" name="Line 67"/>
            <p:cNvSpPr>
              <a:spLocks noChangeShapeType="1"/>
            </p:cNvSpPr>
            <p:nvPr/>
          </p:nvSpPr>
          <p:spPr bwMode="auto">
            <a:xfrm flipV="1">
              <a:off x="3378" y="2203"/>
              <a:ext cx="0" cy="36"/>
            </a:xfrm>
            <a:prstGeom prst="line">
              <a:avLst/>
            </a:prstGeom>
            <a:noFill/>
            <a:ln w="9525">
              <a:solidFill>
                <a:srgbClr val="000000"/>
              </a:solidFill>
              <a:round/>
              <a:headEnd/>
              <a:tailEnd/>
            </a:ln>
          </p:spPr>
          <p:txBody>
            <a:bodyPr/>
            <a:lstStyle/>
            <a:p>
              <a:endParaRPr lang="en-US"/>
            </a:p>
          </p:txBody>
        </p:sp>
        <p:sp>
          <p:nvSpPr>
            <p:cNvPr id="3244100" name="Line 68"/>
            <p:cNvSpPr>
              <a:spLocks noChangeShapeType="1"/>
            </p:cNvSpPr>
            <p:nvPr/>
          </p:nvSpPr>
          <p:spPr bwMode="auto">
            <a:xfrm flipV="1">
              <a:off x="3762" y="2203"/>
              <a:ext cx="0" cy="36"/>
            </a:xfrm>
            <a:prstGeom prst="line">
              <a:avLst/>
            </a:prstGeom>
            <a:noFill/>
            <a:ln w="9525">
              <a:solidFill>
                <a:srgbClr val="000000"/>
              </a:solidFill>
              <a:round/>
              <a:headEnd/>
              <a:tailEnd/>
            </a:ln>
          </p:spPr>
          <p:txBody>
            <a:bodyPr/>
            <a:lstStyle/>
            <a:p>
              <a:endParaRPr lang="en-US"/>
            </a:p>
          </p:txBody>
        </p:sp>
        <p:sp>
          <p:nvSpPr>
            <p:cNvPr id="3244101" name="Line 69"/>
            <p:cNvSpPr>
              <a:spLocks noChangeShapeType="1"/>
            </p:cNvSpPr>
            <p:nvPr/>
          </p:nvSpPr>
          <p:spPr bwMode="auto">
            <a:xfrm flipV="1">
              <a:off x="4152" y="2203"/>
              <a:ext cx="0" cy="36"/>
            </a:xfrm>
            <a:prstGeom prst="line">
              <a:avLst/>
            </a:prstGeom>
            <a:noFill/>
            <a:ln w="9525">
              <a:solidFill>
                <a:srgbClr val="000000"/>
              </a:solidFill>
              <a:round/>
              <a:headEnd/>
              <a:tailEnd/>
            </a:ln>
          </p:spPr>
          <p:txBody>
            <a:bodyPr/>
            <a:lstStyle/>
            <a:p>
              <a:endParaRPr lang="en-US"/>
            </a:p>
          </p:txBody>
        </p:sp>
        <p:sp>
          <p:nvSpPr>
            <p:cNvPr id="3244102" name="Line 70"/>
            <p:cNvSpPr>
              <a:spLocks noChangeShapeType="1"/>
            </p:cNvSpPr>
            <p:nvPr/>
          </p:nvSpPr>
          <p:spPr bwMode="auto">
            <a:xfrm flipV="1">
              <a:off x="4536" y="2203"/>
              <a:ext cx="0" cy="36"/>
            </a:xfrm>
            <a:prstGeom prst="line">
              <a:avLst/>
            </a:prstGeom>
            <a:noFill/>
            <a:ln w="9525">
              <a:solidFill>
                <a:srgbClr val="000000"/>
              </a:solidFill>
              <a:round/>
              <a:headEnd/>
              <a:tailEnd/>
            </a:ln>
          </p:spPr>
          <p:txBody>
            <a:bodyPr/>
            <a:lstStyle/>
            <a:p>
              <a:endParaRPr lang="en-US"/>
            </a:p>
          </p:txBody>
        </p:sp>
        <p:sp>
          <p:nvSpPr>
            <p:cNvPr id="3244103" name="Line 71"/>
            <p:cNvSpPr>
              <a:spLocks noChangeShapeType="1"/>
            </p:cNvSpPr>
            <p:nvPr/>
          </p:nvSpPr>
          <p:spPr bwMode="auto">
            <a:xfrm flipV="1">
              <a:off x="4926" y="2203"/>
              <a:ext cx="0" cy="36"/>
            </a:xfrm>
            <a:prstGeom prst="line">
              <a:avLst/>
            </a:prstGeom>
            <a:noFill/>
            <a:ln w="9525">
              <a:solidFill>
                <a:srgbClr val="000000"/>
              </a:solidFill>
              <a:round/>
              <a:headEnd/>
              <a:tailEnd/>
            </a:ln>
          </p:spPr>
          <p:txBody>
            <a:bodyPr/>
            <a:lstStyle/>
            <a:p>
              <a:endParaRPr lang="en-US"/>
            </a:p>
          </p:txBody>
        </p:sp>
        <p:sp>
          <p:nvSpPr>
            <p:cNvPr id="3244104" name="Rectangle 72"/>
            <p:cNvSpPr>
              <a:spLocks noChangeArrowheads="1"/>
            </p:cNvSpPr>
            <p:nvPr/>
          </p:nvSpPr>
          <p:spPr bwMode="auto">
            <a:xfrm>
              <a:off x="2130" y="769"/>
              <a:ext cx="1854" cy="161"/>
            </a:xfrm>
            <a:prstGeom prst="rect">
              <a:avLst/>
            </a:prstGeom>
            <a:noFill/>
            <a:ln w="9525">
              <a:noFill/>
              <a:miter lim="800000"/>
              <a:headEnd/>
              <a:tailEnd/>
            </a:ln>
          </p:spPr>
          <p:txBody>
            <a:bodyPr wrap="none" lIns="0" tIns="0" rIns="0" bIns="0">
              <a:spAutoFit/>
            </a:bodyPr>
            <a:lstStyle/>
            <a:p>
              <a:r>
                <a:rPr lang="en-US" sz="1500">
                  <a:solidFill>
                    <a:srgbClr val="000000"/>
                  </a:solidFill>
                </a:rPr>
                <a:t>Gartner DQ ESL Design and Simulation Forecast</a:t>
              </a:r>
              <a:endParaRPr lang="en-US"/>
            </a:p>
          </p:txBody>
        </p:sp>
        <p:sp>
          <p:nvSpPr>
            <p:cNvPr id="3244105" name="Rectangle 73"/>
            <p:cNvSpPr>
              <a:spLocks noChangeArrowheads="1"/>
            </p:cNvSpPr>
            <p:nvPr/>
          </p:nvSpPr>
          <p:spPr bwMode="auto">
            <a:xfrm>
              <a:off x="942" y="2132"/>
              <a:ext cx="90" cy="170"/>
            </a:xfrm>
            <a:prstGeom prst="rect">
              <a:avLst/>
            </a:prstGeom>
            <a:noFill/>
            <a:ln w="9525">
              <a:noFill/>
              <a:miter lim="800000"/>
              <a:headEnd/>
              <a:tailEnd/>
            </a:ln>
          </p:spPr>
          <p:txBody>
            <a:bodyPr wrap="none" lIns="0" tIns="0" rIns="0" bIns="0">
              <a:spAutoFit/>
            </a:bodyPr>
            <a:lstStyle/>
            <a:p>
              <a:r>
                <a:rPr lang="en-US" sz="1600">
                  <a:solidFill>
                    <a:srgbClr val="000000"/>
                  </a:solidFill>
                </a:rPr>
                <a:t>0</a:t>
              </a:r>
              <a:endParaRPr lang="en-US"/>
            </a:p>
          </p:txBody>
        </p:sp>
        <p:sp>
          <p:nvSpPr>
            <p:cNvPr id="3244106" name="Rectangle 74"/>
            <p:cNvSpPr>
              <a:spLocks noChangeArrowheads="1"/>
            </p:cNvSpPr>
            <p:nvPr/>
          </p:nvSpPr>
          <p:spPr bwMode="auto">
            <a:xfrm>
              <a:off x="894" y="1979"/>
              <a:ext cx="138" cy="170"/>
            </a:xfrm>
            <a:prstGeom prst="rect">
              <a:avLst/>
            </a:prstGeom>
            <a:noFill/>
            <a:ln w="9525">
              <a:noFill/>
              <a:miter lim="800000"/>
              <a:headEnd/>
              <a:tailEnd/>
            </a:ln>
          </p:spPr>
          <p:txBody>
            <a:bodyPr wrap="none" lIns="0" tIns="0" rIns="0" bIns="0">
              <a:spAutoFit/>
            </a:bodyPr>
            <a:lstStyle/>
            <a:p>
              <a:r>
                <a:rPr lang="en-US" sz="1600">
                  <a:solidFill>
                    <a:srgbClr val="000000"/>
                  </a:solidFill>
                </a:rPr>
                <a:t>50</a:t>
              </a:r>
              <a:endParaRPr lang="en-US"/>
            </a:p>
          </p:txBody>
        </p:sp>
        <p:sp>
          <p:nvSpPr>
            <p:cNvPr id="3244107" name="Rectangle 75"/>
            <p:cNvSpPr>
              <a:spLocks noChangeArrowheads="1"/>
            </p:cNvSpPr>
            <p:nvPr/>
          </p:nvSpPr>
          <p:spPr bwMode="auto">
            <a:xfrm>
              <a:off x="846" y="1827"/>
              <a:ext cx="180" cy="170"/>
            </a:xfrm>
            <a:prstGeom prst="rect">
              <a:avLst/>
            </a:prstGeom>
            <a:noFill/>
            <a:ln w="9525">
              <a:noFill/>
              <a:miter lim="800000"/>
              <a:headEnd/>
              <a:tailEnd/>
            </a:ln>
          </p:spPr>
          <p:txBody>
            <a:bodyPr wrap="none" lIns="0" tIns="0" rIns="0" bIns="0">
              <a:spAutoFit/>
            </a:bodyPr>
            <a:lstStyle/>
            <a:p>
              <a:r>
                <a:rPr lang="en-US" sz="1600">
                  <a:solidFill>
                    <a:srgbClr val="000000"/>
                  </a:solidFill>
                </a:rPr>
                <a:t>100</a:t>
              </a:r>
              <a:endParaRPr lang="en-US"/>
            </a:p>
          </p:txBody>
        </p:sp>
        <p:sp>
          <p:nvSpPr>
            <p:cNvPr id="3244108" name="Rectangle 76"/>
            <p:cNvSpPr>
              <a:spLocks noChangeArrowheads="1"/>
            </p:cNvSpPr>
            <p:nvPr/>
          </p:nvSpPr>
          <p:spPr bwMode="auto">
            <a:xfrm>
              <a:off x="846" y="1674"/>
              <a:ext cx="180" cy="170"/>
            </a:xfrm>
            <a:prstGeom prst="rect">
              <a:avLst/>
            </a:prstGeom>
            <a:noFill/>
            <a:ln w="9525">
              <a:noFill/>
              <a:miter lim="800000"/>
              <a:headEnd/>
              <a:tailEnd/>
            </a:ln>
          </p:spPr>
          <p:txBody>
            <a:bodyPr wrap="none" lIns="0" tIns="0" rIns="0" bIns="0">
              <a:spAutoFit/>
            </a:bodyPr>
            <a:lstStyle/>
            <a:p>
              <a:r>
                <a:rPr lang="en-US" sz="1600">
                  <a:solidFill>
                    <a:srgbClr val="000000"/>
                  </a:solidFill>
                </a:rPr>
                <a:t>150</a:t>
              </a:r>
              <a:endParaRPr lang="en-US"/>
            </a:p>
          </p:txBody>
        </p:sp>
        <p:sp>
          <p:nvSpPr>
            <p:cNvPr id="3244109" name="Rectangle 77"/>
            <p:cNvSpPr>
              <a:spLocks noChangeArrowheads="1"/>
            </p:cNvSpPr>
            <p:nvPr/>
          </p:nvSpPr>
          <p:spPr bwMode="auto">
            <a:xfrm>
              <a:off x="846" y="1522"/>
              <a:ext cx="180" cy="170"/>
            </a:xfrm>
            <a:prstGeom prst="rect">
              <a:avLst/>
            </a:prstGeom>
            <a:noFill/>
            <a:ln w="9525">
              <a:noFill/>
              <a:miter lim="800000"/>
              <a:headEnd/>
              <a:tailEnd/>
            </a:ln>
          </p:spPr>
          <p:txBody>
            <a:bodyPr wrap="none" lIns="0" tIns="0" rIns="0" bIns="0">
              <a:spAutoFit/>
            </a:bodyPr>
            <a:lstStyle/>
            <a:p>
              <a:r>
                <a:rPr lang="en-US" sz="1600">
                  <a:solidFill>
                    <a:srgbClr val="000000"/>
                  </a:solidFill>
                </a:rPr>
                <a:t>200</a:t>
              </a:r>
              <a:endParaRPr lang="en-US"/>
            </a:p>
          </p:txBody>
        </p:sp>
        <p:sp>
          <p:nvSpPr>
            <p:cNvPr id="3244110" name="Rectangle 78"/>
            <p:cNvSpPr>
              <a:spLocks noChangeArrowheads="1"/>
            </p:cNvSpPr>
            <p:nvPr/>
          </p:nvSpPr>
          <p:spPr bwMode="auto">
            <a:xfrm>
              <a:off x="846" y="1369"/>
              <a:ext cx="180" cy="170"/>
            </a:xfrm>
            <a:prstGeom prst="rect">
              <a:avLst/>
            </a:prstGeom>
            <a:noFill/>
            <a:ln w="9525">
              <a:noFill/>
              <a:miter lim="800000"/>
              <a:headEnd/>
              <a:tailEnd/>
            </a:ln>
          </p:spPr>
          <p:txBody>
            <a:bodyPr wrap="none" lIns="0" tIns="0" rIns="0" bIns="0">
              <a:spAutoFit/>
            </a:bodyPr>
            <a:lstStyle/>
            <a:p>
              <a:r>
                <a:rPr lang="en-US" sz="1600">
                  <a:solidFill>
                    <a:srgbClr val="000000"/>
                  </a:solidFill>
                </a:rPr>
                <a:t>250</a:t>
              </a:r>
              <a:endParaRPr lang="en-US"/>
            </a:p>
          </p:txBody>
        </p:sp>
        <p:sp>
          <p:nvSpPr>
            <p:cNvPr id="3244111" name="Rectangle 79"/>
            <p:cNvSpPr>
              <a:spLocks noChangeArrowheads="1"/>
            </p:cNvSpPr>
            <p:nvPr/>
          </p:nvSpPr>
          <p:spPr bwMode="auto">
            <a:xfrm>
              <a:off x="846" y="1217"/>
              <a:ext cx="180" cy="170"/>
            </a:xfrm>
            <a:prstGeom prst="rect">
              <a:avLst/>
            </a:prstGeom>
            <a:noFill/>
            <a:ln w="9525">
              <a:noFill/>
              <a:miter lim="800000"/>
              <a:headEnd/>
              <a:tailEnd/>
            </a:ln>
          </p:spPr>
          <p:txBody>
            <a:bodyPr wrap="none" lIns="0" tIns="0" rIns="0" bIns="0">
              <a:spAutoFit/>
            </a:bodyPr>
            <a:lstStyle/>
            <a:p>
              <a:r>
                <a:rPr lang="en-US" sz="1600">
                  <a:solidFill>
                    <a:srgbClr val="000000"/>
                  </a:solidFill>
                </a:rPr>
                <a:t>300</a:t>
              </a:r>
              <a:endParaRPr lang="en-US"/>
            </a:p>
          </p:txBody>
        </p:sp>
        <p:sp>
          <p:nvSpPr>
            <p:cNvPr id="3244112" name="Rectangle 80"/>
            <p:cNvSpPr>
              <a:spLocks noChangeArrowheads="1"/>
            </p:cNvSpPr>
            <p:nvPr/>
          </p:nvSpPr>
          <p:spPr bwMode="auto">
            <a:xfrm>
              <a:off x="846" y="1065"/>
              <a:ext cx="180" cy="170"/>
            </a:xfrm>
            <a:prstGeom prst="rect">
              <a:avLst/>
            </a:prstGeom>
            <a:noFill/>
            <a:ln w="9525">
              <a:noFill/>
              <a:miter lim="800000"/>
              <a:headEnd/>
              <a:tailEnd/>
            </a:ln>
          </p:spPr>
          <p:txBody>
            <a:bodyPr wrap="none" lIns="0" tIns="0" rIns="0" bIns="0">
              <a:spAutoFit/>
            </a:bodyPr>
            <a:lstStyle/>
            <a:p>
              <a:r>
                <a:rPr lang="en-US" sz="1600">
                  <a:solidFill>
                    <a:srgbClr val="000000"/>
                  </a:solidFill>
                </a:rPr>
                <a:t>350</a:t>
              </a:r>
              <a:endParaRPr lang="en-US"/>
            </a:p>
          </p:txBody>
        </p:sp>
        <p:sp>
          <p:nvSpPr>
            <p:cNvPr id="3244113" name="Rectangle 81"/>
            <p:cNvSpPr>
              <a:spLocks noChangeArrowheads="1"/>
            </p:cNvSpPr>
            <p:nvPr/>
          </p:nvSpPr>
          <p:spPr bwMode="auto">
            <a:xfrm>
              <a:off x="846" y="912"/>
              <a:ext cx="180" cy="170"/>
            </a:xfrm>
            <a:prstGeom prst="rect">
              <a:avLst/>
            </a:prstGeom>
            <a:noFill/>
            <a:ln w="9525">
              <a:noFill/>
              <a:miter lim="800000"/>
              <a:headEnd/>
              <a:tailEnd/>
            </a:ln>
          </p:spPr>
          <p:txBody>
            <a:bodyPr wrap="none" lIns="0" tIns="0" rIns="0" bIns="0">
              <a:spAutoFit/>
            </a:bodyPr>
            <a:lstStyle/>
            <a:p>
              <a:r>
                <a:rPr lang="en-US" sz="1600">
                  <a:solidFill>
                    <a:srgbClr val="000000"/>
                  </a:solidFill>
                </a:rPr>
                <a:t>400</a:t>
              </a:r>
              <a:endParaRPr lang="en-US"/>
            </a:p>
          </p:txBody>
        </p:sp>
        <p:sp>
          <p:nvSpPr>
            <p:cNvPr id="3244114" name="Rectangle 82"/>
            <p:cNvSpPr>
              <a:spLocks noChangeArrowheads="1"/>
            </p:cNvSpPr>
            <p:nvPr/>
          </p:nvSpPr>
          <p:spPr bwMode="auto">
            <a:xfrm>
              <a:off x="1146" y="2302"/>
              <a:ext cx="228" cy="170"/>
            </a:xfrm>
            <a:prstGeom prst="rect">
              <a:avLst/>
            </a:prstGeom>
            <a:noFill/>
            <a:ln w="9525">
              <a:noFill/>
              <a:miter lim="800000"/>
              <a:headEnd/>
              <a:tailEnd/>
            </a:ln>
          </p:spPr>
          <p:txBody>
            <a:bodyPr wrap="none" lIns="0" tIns="0" rIns="0" bIns="0">
              <a:spAutoFit/>
            </a:bodyPr>
            <a:lstStyle/>
            <a:p>
              <a:r>
                <a:rPr lang="en-US" sz="1600">
                  <a:solidFill>
                    <a:srgbClr val="000000"/>
                  </a:solidFill>
                </a:rPr>
                <a:t>2000</a:t>
              </a:r>
              <a:endParaRPr lang="en-US"/>
            </a:p>
          </p:txBody>
        </p:sp>
        <p:sp>
          <p:nvSpPr>
            <p:cNvPr id="3244115" name="Rectangle 83"/>
            <p:cNvSpPr>
              <a:spLocks noChangeArrowheads="1"/>
            </p:cNvSpPr>
            <p:nvPr/>
          </p:nvSpPr>
          <p:spPr bwMode="auto">
            <a:xfrm>
              <a:off x="1536" y="2302"/>
              <a:ext cx="228" cy="170"/>
            </a:xfrm>
            <a:prstGeom prst="rect">
              <a:avLst/>
            </a:prstGeom>
            <a:noFill/>
            <a:ln w="9525">
              <a:noFill/>
              <a:miter lim="800000"/>
              <a:headEnd/>
              <a:tailEnd/>
            </a:ln>
          </p:spPr>
          <p:txBody>
            <a:bodyPr wrap="none" lIns="0" tIns="0" rIns="0" bIns="0">
              <a:spAutoFit/>
            </a:bodyPr>
            <a:lstStyle/>
            <a:p>
              <a:r>
                <a:rPr lang="en-US" sz="1600">
                  <a:solidFill>
                    <a:srgbClr val="000000"/>
                  </a:solidFill>
                </a:rPr>
                <a:t>2001</a:t>
              </a:r>
              <a:endParaRPr lang="en-US"/>
            </a:p>
          </p:txBody>
        </p:sp>
        <p:sp>
          <p:nvSpPr>
            <p:cNvPr id="3244116" name="Rectangle 84"/>
            <p:cNvSpPr>
              <a:spLocks noChangeArrowheads="1"/>
            </p:cNvSpPr>
            <p:nvPr/>
          </p:nvSpPr>
          <p:spPr bwMode="auto">
            <a:xfrm>
              <a:off x="1926" y="2302"/>
              <a:ext cx="228" cy="170"/>
            </a:xfrm>
            <a:prstGeom prst="rect">
              <a:avLst/>
            </a:prstGeom>
            <a:noFill/>
            <a:ln w="9525">
              <a:noFill/>
              <a:miter lim="800000"/>
              <a:headEnd/>
              <a:tailEnd/>
            </a:ln>
          </p:spPr>
          <p:txBody>
            <a:bodyPr wrap="none" lIns="0" tIns="0" rIns="0" bIns="0">
              <a:spAutoFit/>
            </a:bodyPr>
            <a:lstStyle/>
            <a:p>
              <a:r>
                <a:rPr lang="en-US" sz="1600">
                  <a:solidFill>
                    <a:srgbClr val="000000"/>
                  </a:solidFill>
                </a:rPr>
                <a:t>2002</a:t>
              </a:r>
              <a:endParaRPr lang="en-US"/>
            </a:p>
          </p:txBody>
        </p:sp>
        <p:sp>
          <p:nvSpPr>
            <p:cNvPr id="3244117" name="Rectangle 85"/>
            <p:cNvSpPr>
              <a:spLocks noChangeArrowheads="1"/>
            </p:cNvSpPr>
            <p:nvPr/>
          </p:nvSpPr>
          <p:spPr bwMode="auto">
            <a:xfrm>
              <a:off x="2310" y="2302"/>
              <a:ext cx="228" cy="170"/>
            </a:xfrm>
            <a:prstGeom prst="rect">
              <a:avLst/>
            </a:prstGeom>
            <a:noFill/>
            <a:ln w="9525">
              <a:noFill/>
              <a:miter lim="800000"/>
              <a:headEnd/>
              <a:tailEnd/>
            </a:ln>
          </p:spPr>
          <p:txBody>
            <a:bodyPr wrap="none" lIns="0" tIns="0" rIns="0" bIns="0">
              <a:spAutoFit/>
            </a:bodyPr>
            <a:lstStyle/>
            <a:p>
              <a:r>
                <a:rPr lang="en-US" sz="1600">
                  <a:solidFill>
                    <a:srgbClr val="000000"/>
                  </a:solidFill>
                </a:rPr>
                <a:t>2003</a:t>
              </a:r>
              <a:endParaRPr lang="en-US"/>
            </a:p>
          </p:txBody>
        </p:sp>
        <p:sp>
          <p:nvSpPr>
            <p:cNvPr id="3244118" name="Rectangle 86"/>
            <p:cNvSpPr>
              <a:spLocks noChangeArrowheads="1"/>
            </p:cNvSpPr>
            <p:nvPr/>
          </p:nvSpPr>
          <p:spPr bwMode="auto">
            <a:xfrm>
              <a:off x="2700" y="2302"/>
              <a:ext cx="228" cy="170"/>
            </a:xfrm>
            <a:prstGeom prst="rect">
              <a:avLst/>
            </a:prstGeom>
            <a:noFill/>
            <a:ln w="9525">
              <a:noFill/>
              <a:miter lim="800000"/>
              <a:headEnd/>
              <a:tailEnd/>
            </a:ln>
          </p:spPr>
          <p:txBody>
            <a:bodyPr wrap="none" lIns="0" tIns="0" rIns="0" bIns="0">
              <a:spAutoFit/>
            </a:bodyPr>
            <a:lstStyle/>
            <a:p>
              <a:r>
                <a:rPr lang="en-US" sz="1600">
                  <a:solidFill>
                    <a:srgbClr val="000000"/>
                  </a:solidFill>
                </a:rPr>
                <a:t>2004</a:t>
              </a:r>
              <a:endParaRPr lang="en-US"/>
            </a:p>
          </p:txBody>
        </p:sp>
        <p:sp>
          <p:nvSpPr>
            <p:cNvPr id="3244119" name="Rectangle 87"/>
            <p:cNvSpPr>
              <a:spLocks noChangeArrowheads="1"/>
            </p:cNvSpPr>
            <p:nvPr/>
          </p:nvSpPr>
          <p:spPr bwMode="auto">
            <a:xfrm>
              <a:off x="3060" y="2302"/>
              <a:ext cx="282" cy="170"/>
            </a:xfrm>
            <a:prstGeom prst="rect">
              <a:avLst/>
            </a:prstGeom>
            <a:noFill/>
            <a:ln w="9525">
              <a:noFill/>
              <a:miter lim="800000"/>
              <a:headEnd/>
              <a:tailEnd/>
            </a:ln>
          </p:spPr>
          <p:txBody>
            <a:bodyPr wrap="none" lIns="0" tIns="0" rIns="0" bIns="0">
              <a:spAutoFit/>
            </a:bodyPr>
            <a:lstStyle/>
            <a:p>
              <a:r>
                <a:rPr lang="en-US" sz="1600">
                  <a:solidFill>
                    <a:srgbClr val="000000"/>
                  </a:solidFill>
                </a:rPr>
                <a:t>2005F</a:t>
              </a:r>
              <a:endParaRPr lang="en-US"/>
            </a:p>
          </p:txBody>
        </p:sp>
        <p:sp>
          <p:nvSpPr>
            <p:cNvPr id="3244120" name="Rectangle 88"/>
            <p:cNvSpPr>
              <a:spLocks noChangeArrowheads="1"/>
            </p:cNvSpPr>
            <p:nvPr/>
          </p:nvSpPr>
          <p:spPr bwMode="auto">
            <a:xfrm>
              <a:off x="3450" y="2302"/>
              <a:ext cx="282" cy="170"/>
            </a:xfrm>
            <a:prstGeom prst="rect">
              <a:avLst/>
            </a:prstGeom>
            <a:noFill/>
            <a:ln w="9525">
              <a:noFill/>
              <a:miter lim="800000"/>
              <a:headEnd/>
              <a:tailEnd/>
            </a:ln>
          </p:spPr>
          <p:txBody>
            <a:bodyPr wrap="none" lIns="0" tIns="0" rIns="0" bIns="0">
              <a:spAutoFit/>
            </a:bodyPr>
            <a:lstStyle/>
            <a:p>
              <a:r>
                <a:rPr lang="en-US" sz="1600">
                  <a:solidFill>
                    <a:srgbClr val="000000"/>
                  </a:solidFill>
                </a:rPr>
                <a:t>2006F</a:t>
              </a:r>
              <a:endParaRPr lang="en-US"/>
            </a:p>
          </p:txBody>
        </p:sp>
        <p:sp>
          <p:nvSpPr>
            <p:cNvPr id="3244121" name="Rectangle 89"/>
            <p:cNvSpPr>
              <a:spLocks noChangeArrowheads="1"/>
            </p:cNvSpPr>
            <p:nvPr/>
          </p:nvSpPr>
          <p:spPr bwMode="auto">
            <a:xfrm>
              <a:off x="3840" y="2302"/>
              <a:ext cx="282" cy="170"/>
            </a:xfrm>
            <a:prstGeom prst="rect">
              <a:avLst/>
            </a:prstGeom>
            <a:noFill/>
            <a:ln w="9525">
              <a:noFill/>
              <a:miter lim="800000"/>
              <a:headEnd/>
              <a:tailEnd/>
            </a:ln>
          </p:spPr>
          <p:txBody>
            <a:bodyPr wrap="none" lIns="0" tIns="0" rIns="0" bIns="0">
              <a:spAutoFit/>
            </a:bodyPr>
            <a:lstStyle/>
            <a:p>
              <a:r>
                <a:rPr lang="en-US" sz="1600">
                  <a:solidFill>
                    <a:srgbClr val="000000"/>
                  </a:solidFill>
                </a:rPr>
                <a:t>2007F</a:t>
              </a:r>
              <a:endParaRPr lang="en-US"/>
            </a:p>
          </p:txBody>
        </p:sp>
        <p:sp>
          <p:nvSpPr>
            <p:cNvPr id="3244122" name="Rectangle 90"/>
            <p:cNvSpPr>
              <a:spLocks noChangeArrowheads="1"/>
            </p:cNvSpPr>
            <p:nvPr/>
          </p:nvSpPr>
          <p:spPr bwMode="auto">
            <a:xfrm>
              <a:off x="4224" y="2302"/>
              <a:ext cx="282" cy="170"/>
            </a:xfrm>
            <a:prstGeom prst="rect">
              <a:avLst/>
            </a:prstGeom>
            <a:noFill/>
            <a:ln w="9525">
              <a:noFill/>
              <a:miter lim="800000"/>
              <a:headEnd/>
              <a:tailEnd/>
            </a:ln>
          </p:spPr>
          <p:txBody>
            <a:bodyPr wrap="none" lIns="0" tIns="0" rIns="0" bIns="0">
              <a:spAutoFit/>
            </a:bodyPr>
            <a:lstStyle/>
            <a:p>
              <a:r>
                <a:rPr lang="en-US" sz="1600">
                  <a:solidFill>
                    <a:srgbClr val="000000"/>
                  </a:solidFill>
                </a:rPr>
                <a:t>2008F</a:t>
              </a:r>
              <a:endParaRPr lang="en-US"/>
            </a:p>
          </p:txBody>
        </p:sp>
        <p:sp>
          <p:nvSpPr>
            <p:cNvPr id="3244123" name="Rectangle 91"/>
            <p:cNvSpPr>
              <a:spLocks noChangeArrowheads="1"/>
            </p:cNvSpPr>
            <p:nvPr/>
          </p:nvSpPr>
          <p:spPr bwMode="auto">
            <a:xfrm>
              <a:off x="4614" y="2302"/>
              <a:ext cx="282" cy="170"/>
            </a:xfrm>
            <a:prstGeom prst="rect">
              <a:avLst/>
            </a:prstGeom>
            <a:noFill/>
            <a:ln w="9525">
              <a:noFill/>
              <a:miter lim="800000"/>
              <a:headEnd/>
              <a:tailEnd/>
            </a:ln>
          </p:spPr>
          <p:txBody>
            <a:bodyPr wrap="none" lIns="0" tIns="0" rIns="0" bIns="0">
              <a:spAutoFit/>
            </a:bodyPr>
            <a:lstStyle/>
            <a:p>
              <a:r>
                <a:rPr lang="en-US" sz="1600">
                  <a:solidFill>
                    <a:srgbClr val="000000"/>
                  </a:solidFill>
                </a:rPr>
                <a:t>2009F</a:t>
              </a:r>
              <a:endParaRPr lang="en-US"/>
            </a:p>
          </p:txBody>
        </p:sp>
        <p:sp>
          <p:nvSpPr>
            <p:cNvPr id="3244124" name="Rectangle 92"/>
            <p:cNvSpPr>
              <a:spLocks noChangeArrowheads="1"/>
            </p:cNvSpPr>
            <p:nvPr/>
          </p:nvSpPr>
          <p:spPr bwMode="auto">
            <a:xfrm rot="16200000">
              <a:off x="469" y="1639"/>
              <a:ext cx="654" cy="152"/>
            </a:xfrm>
            <a:prstGeom prst="rect">
              <a:avLst/>
            </a:prstGeom>
            <a:noFill/>
            <a:ln w="9525">
              <a:noFill/>
              <a:miter lim="800000"/>
              <a:headEnd/>
              <a:tailEnd/>
            </a:ln>
          </p:spPr>
          <p:txBody>
            <a:bodyPr wrap="none" lIns="0" tIns="0" rIns="0" bIns="0">
              <a:spAutoFit/>
            </a:bodyPr>
            <a:lstStyle/>
            <a:p>
              <a:r>
                <a:rPr lang="en-US" sz="1400">
                  <a:solidFill>
                    <a:srgbClr val="000000"/>
                  </a:solidFill>
                </a:rPr>
                <a:t>Millions of Dollars</a:t>
              </a:r>
              <a:endParaRPr lang="en-US"/>
            </a:p>
          </p:txBody>
        </p:sp>
        <p:sp>
          <p:nvSpPr>
            <p:cNvPr id="3244125" name="Rectangle 93"/>
            <p:cNvSpPr>
              <a:spLocks noChangeArrowheads="1"/>
            </p:cNvSpPr>
            <p:nvPr/>
          </p:nvSpPr>
          <p:spPr bwMode="auto">
            <a:xfrm>
              <a:off x="4992" y="1378"/>
              <a:ext cx="468" cy="538"/>
            </a:xfrm>
            <a:prstGeom prst="rect">
              <a:avLst/>
            </a:prstGeom>
            <a:solidFill>
              <a:srgbClr val="FFFFFF"/>
            </a:solidFill>
            <a:ln w="9525">
              <a:solidFill>
                <a:srgbClr val="000000"/>
              </a:solidFill>
              <a:miter lim="800000"/>
              <a:headEnd/>
              <a:tailEnd/>
            </a:ln>
          </p:spPr>
          <p:txBody>
            <a:bodyPr/>
            <a:lstStyle/>
            <a:p>
              <a:endParaRPr lang="en-US"/>
            </a:p>
          </p:txBody>
        </p:sp>
        <p:sp>
          <p:nvSpPr>
            <p:cNvPr id="3244126" name="Rectangle 94"/>
            <p:cNvSpPr>
              <a:spLocks noChangeArrowheads="1"/>
            </p:cNvSpPr>
            <p:nvPr/>
          </p:nvSpPr>
          <p:spPr bwMode="auto">
            <a:xfrm>
              <a:off x="5046" y="1432"/>
              <a:ext cx="42" cy="63"/>
            </a:xfrm>
            <a:prstGeom prst="rect">
              <a:avLst/>
            </a:prstGeom>
            <a:solidFill>
              <a:srgbClr val="C0C0C0"/>
            </a:solidFill>
            <a:ln w="9525">
              <a:solidFill>
                <a:srgbClr val="000000"/>
              </a:solidFill>
              <a:miter lim="800000"/>
              <a:headEnd/>
              <a:tailEnd/>
            </a:ln>
          </p:spPr>
          <p:txBody>
            <a:bodyPr/>
            <a:lstStyle/>
            <a:p>
              <a:endParaRPr lang="en-US"/>
            </a:p>
          </p:txBody>
        </p:sp>
        <p:sp>
          <p:nvSpPr>
            <p:cNvPr id="3244127" name="Rectangle 95"/>
            <p:cNvSpPr>
              <a:spLocks noChangeArrowheads="1"/>
            </p:cNvSpPr>
            <p:nvPr/>
          </p:nvSpPr>
          <p:spPr bwMode="auto">
            <a:xfrm>
              <a:off x="5112" y="1405"/>
              <a:ext cx="366" cy="152"/>
            </a:xfrm>
            <a:prstGeom prst="rect">
              <a:avLst/>
            </a:prstGeom>
            <a:noFill/>
            <a:ln w="9525">
              <a:noFill/>
              <a:miter lim="800000"/>
              <a:headEnd/>
              <a:tailEnd/>
            </a:ln>
          </p:spPr>
          <p:txBody>
            <a:bodyPr wrap="none" lIns="0" tIns="0" rIns="0" bIns="0">
              <a:spAutoFit/>
            </a:bodyPr>
            <a:lstStyle/>
            <a:p>
              <a:r>
                <a:rPr lang="en-US" sz="1400">
                  <a:solidFill>
                    <a:srgbClr val="000000"/>
                  </a:solidFill>
                </a:rPr>
                <a:t>EDA 2003</a:t>
              </a:r>
              <a:endParaRPr lang="en-US"/>
            </a:p>
          </p:txBody>
        </p:sp>
        <p:sp>
          <p:nvSpPr>
            <p:cNvPr id="3244128" name="Rectangle 96"/>
            <p:cNvSpPr>
              <a:spLocks noChangeArrowheads="1"/>
            </p:cNvSpPr>
            <p:nvPr/>
          </p:nvSpPr>
          <p:spPr bwMode="auto">
            <a:xfrm>
              <a:off x="5046" y="1603"/>
              <a:ext cx="42" cy="62"/>
            </a:xfrm>
            <a:prstGeom prst="rect">
              <a:avLst/>
            </a:prstGeom>
            <a:solidFill>
              <a:srgbClr val="99CCFF"/>
            </a:solidFill>
            <a:ln w="9525">
              <a:solidFill>
                <a:srgbClr val="000000"/>
              </a:solidFill>
              <a:miter lim="800000"/>
              <a:headEnd/>
              <a:tailEnd/>
            </a:ln>
          </p:spPr>
          <p:txBody>
            <a:bodyPr/>
            <a:lstStyle/>
            <a:p>
              <a:endParaRPr lang="en-US"/>
            </a:p>
          </p:txBody>
        </p:sp>
        <p:sp>
          <p:nvSpPr>
            <p:cNvPr id="3244129" name="Rectangle 97"/>
            <p:cNvSpPr>
              <a:spLocks noChangeArrowheads="1"/>
            </p:cNvSpPr>
            <p:nvPr/>
          </p:nvSpPr>
          <p:spPr bwMode="auto">
            <a:xfrm>
              <a:off x="5112" y="1575"/>
              <a:ext cx="366" cy="152"/>
            </a:xfrm>
            <a:prstGeom prst="rect">
              <a:avLst/>
            </a:prstGeom>
            <a:noFill/>
            <a:ln w="9525">
              <a:noFill/>
              <a:miter lim="800000"/>
              <a:headEnd/>
              <a:tailEnd/>
            </a:ln>
          </p:spPr>
          <p:txBody>
            <a:bodyPr wrap="none" lIns="0" tIns="0" rIns="0" bIns="0">
              <a:spAutoFit/>
            </a:bodyPr>
            <a:lstStyle/>
            <a:p>
              <a:r>
                <a:rPr lang="en-US" sz="1400">
                  <a:solidFill>
                    <a:srgbClr val="000000"/>
                  </a:solidFill>
                </a:rPr>
                <a:t>EDA 2004</a:t>
              </a:r>
              <a:endParaRPr lang="en-US"/>
            </a:p>
          </p:txBody>
        </p:sp>
        <p:sp>
          <p:nvSpPr>
            <p:cNvPr id="3244130" name="Rectangle 98"/>
            <p:cNvSpPr>
              <a:spLocks noChangeArrowheads="1"/>
            </p:cNvSpPr>
            <p:nvPr/>
          </p:nvSpPr>
          <p:spPr bwMode="auto">
            <a:xfrm>
              <a:off x="5046" y="1782"/>
              <a:ext cx="42" cy="63"/>
            </a:xfrm>
            <a:prstGeom prst="rect">
              <a:avLst/>
            </a:prstGeom>
            <a:solidFill>
              <a:srgbClr val="FFFF00"/>
            </a:solidFill>
            <a:ln w="9525">
              <a:solidFill>
                <a:srgbClr val="000000"/>
              </a:solidFill>
              <a:miter lim="800000"/>
              <a:headEnd/>
              <a:tailEnd/>
            </a:ln>
          </p:spPr>
          <p:txBody>
            <a:bodyPr/>
            <a:lstStyle/>
            <a:p>
              <a:endParaRPr lang="en-US"/>
            </a:p>
          </p:txBody>
        </p:sp>
        <p:sp>
          <p:nvSpPr>
            <p:cNvPr id="3244131" name="Rectangle 99"/>
            <p:cNvSpPr>
              <a:spLocks noChangeArrowheads="1"/>
            </p:cNvSpPr>
            <p:nvPr/>
          </p:nvSpPr>
          <p:spPr bwMode="auto">
            <a:xfrm>
              <a:off x="5112" y="1755"/>
              <a:ext cx="366" cy="152"/>
            </a:xfrm>
            <a:prstGeom prst="rect">
              <a:avLst/>
            </a:prstGeom>
            <a:noFill/>
            <a:ln w="9525">
              <a:noFill/>
              <a:miter lim="800000"/>
              <a:headEnd/>
              <a:tailEnd/>
            </a:ln>
          </p:spPr>
          <p:txBody>
            <a:bodyPr wrap="none" lIns="0" tIns="0" rIns="0" bIns="0">
              <a:spAutoFit/>
            </a:bodyPr>
            <a:lstStyle/>
            <a:p>
              <a:r>
                <a:rPr lang="en-US" sz="1400">
                  <a:solidFill>
                    <a:srgbClr val="000000"/>
                  </a:solidFill>
                </a:rPr>
                <a:t>EDA 2005</a:t>
              </a:r>
              <a:endParaRPr lang="en-US"/>
            </a:p>
          </p:txBody>
        </p:sp>
      </p:grpSp>
    </p:spTree>
  </p:cSld>
  <p:clrMapOvr>
    <a:masterClrMapping/>
  </p:clrMapOvr>
  <p:transition spd="med">
    <p:pull dir="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5890" name="Rectangle 2"/>
          <p:cNvSpPr>
            <a:spLocks noGrp="1" noChangeArrowheads="1"/>
          </p:cNvSpPr>
          <p:nvPr>
            <p:ph type="title"/>
          </p:nvPr>
        </p:nvSpPr>
        <p:spPr/>
        <p:txBody>
          <a:bodyPr/>
          <a:lstStyle/>
          <a:p>
            <a:r>
              <a:rPr lang="en-US"/>
              <a:t>Synopsys Solution Portfolio</a:t>
            </a:r>
          </a:p>
        </p:txBody>
      </p:sp>
      <p:sp>
        <p:nvSpPr>
          <p:cNvPr id="3365891" name="AutoShape 3"/>
          <p:cNvSpPr>
            <a:spLocks noChangeArrowheads="1"/>
          </p:cNvSpPr>
          <p:nvPr/>
        </p:nvSpPr>
        <p:spPr bwMode="auto">
          <a:xfrm rot="5400000">
            <a:off x="1035050" y="2608263"/>
            <a:ext cx="2417763" cy="2268537"/>
          </a:xfrm>
          <a:prstGeom prst="chevron">
            <a:avLst>
              <a:gd name="adj" fmla="val 7653"/>
            </a:avLst>
          </a:prstGeom>
          <a:gradFill rotWithShape="1">
            <a:gsLst>
              <a:gs pos="0">
                <a:schemeClr val="accent2"/>
              </a:gs>
              <a:gs pos="100000">
                <a:schemeClr val="accent2">
                  <a:gamma/>
                  <a:shade val="46275"/>
                  <a:invGamma/>
                </a:schemeClr>
              </a:gs>
            </a:gsLst>
            <a:lin ang="2700000" scaled="1"/>
          </a:gradFill>
          <a:ln w="9525" algn="ctr">
            <a:miter lim="800000"/>
            <a:headEnd/>
            <a:tailEnd/>
          </a:ln>
          <a:effectLst/>
          <a:scene3d>
            <a:camera prst="legacyObliqueTopRight"/>
            <a:lightRig rig="legacyFlat3" dir="b"/>
          </a:scene3d>
          <a:sp3d extrusionH="100000" prstMaterial="legacyMatte">
            <a:bevelT w="13500" h="13500" prst="angle"/>
            <a:bevelB w="13500" h="13500" prst="angle"/>
            <a:extrusionClr>
              <a:schemeClr val="accent2"/>
            </a:extrusionClr>
          </a:sp3d>
        </p:spPr>
        <p:txBody>
          <a:bodyPr rot="10800000" vert="eaVert" wrap="none" anchor="ctr">
            <a:flatTx/>
          </a:bodyPr>
          <a:lstStyle/>
          <a:p>
            <a:r>
              <a:rPr lang="en-US" sz="2000" b="0">
                <a:solidFill>
                  <a:schemeClr val="bg1"/>
                </a:solidFill>
              </a:rPr>
              <a:t>Galaxy</a:t>
            </a:r>
            <a:br>
              <a:rPr lang="en-US" sz="2000" b="0">
                <a:solidFill>
                  <a:schemeClr val="bg1"/>
                </a:solidFill>
              </a:rPr>
            </a:br>
            <a:r>
              <a:rPr lang="en-US" sz="2000" b="0">
                <a:solidFill>
                  <a:schemeClr val="bg1"/>
                </a:solidFill>
              </a:rPr>
              <a:t>Design </a:t>
            </a:r>
            <a:br>
              <a:rPr lang="en-US" sz="2000" b="0">
                <a:solidFill>
                  <a:schemeClr val="bg1"/>
                </a:solidFill>
              </a:rPr>
            </a:br>
            <a:r>
              <a:rPr lang="en-US" sz="2000" b="0">
                <a:solidFill>
                  <a:schemeClr val="bg1"/>
                </a:solidFill>
              </a:rPr>
              <a:t>Platform</a:t>
            </a:r>
          </a:p>
        </p:txBody>
      </p:sp>
      <p:sp>
        <p:nvSpPr>
          <p:cNvPr id="3365892" name="AutoShape 4"/>
          <p:cNvSpPr>
            <a:spLocks noChangeArrowheads="1"/>
          </p:cNvSpPr>
          <p:nvPr/>
        </p:nvSpPr>
        <p:spPr bwMode="auto">
          <a:xfrm rot="5400000">
            <a:off x="4737100" y="2608263"/>
            <a:ext cx="2417763" cy="2268537"/>
          </a:xfrm>
          <a:prstGeom prst="chevron">
            <a:avLst>
              <a:gd name="adj" fmla="val 7653"/>
            </a:avLst>
          </a:prstGeom>
          <a:gradFill rotWithShape="1">
            <a:gsLst>
              <a:gs pos="0">
                <a:srgbClr val="008000">
                  <a:gamma/>
                  <a:shade val="46275"/>
                  <a:invGamma/>
                </a:srgbClr>
              </a:gs>
              <a:gs pos="100000">
                <a:srgbClr val="008000"/>
              </a:gs>
            </a:gsLst>
            <a:lin ang="18900000" scaled="1"/>
          </a:gradFill>
          <a:ln w="9525" algn="ctr">
            <a:miter lim="800000"/>
            <a:headEnd/>
            <a:tailEnd/>
          </a:ln>
          <a:effectLst/>
          <a:scene3d>
            <a:camera prst="legacyObliqueTopRight"/>
            <a:lightRig rig="legacyFlat3" dir="b"/>
          </a:scene3d>
          <a:sp3d extrusionH="100000" prstMaterial="legacyMatte">
            <a:bevelT w="13500" h="13500" prst="angle"/>
            <a:bevelB w="13500" h="13500" prst="angle"/>
            <a:extrusionClr>
              <a:srgbClr val="008000"/>
            </a:extrusionClr>
          </a:sp3d>
        </p:spPr>
        <p:txBody>
          <a:bodyPr rot="10800000" vert="eaVert" wrap="none" anchor="ctr">
            <a:flatTx/>
          </a:bodyPr>
          <a:lstStyle/>
          <a:p>
            <a:r>
              <a:rPr lang="en-US" sz="2000" b="0">
                <a:solidFill>
                  <a:schemeClr val="bg1"/>
                </a:solidFill>
              </a:rPr>
              <a:t>Discovery</a:t>
            </a:r>
            <a:br>
              <a:rPr lang="en-US" sz="2000" b="0">
                <a:solidFill>
                  <a:schemeClr val="bg1"/>
                </a:solidFill>
              </a:rPr>
            </a:br>
            <a:r>
              <a:rPr lang="en-US" sz="2000" b="0">
                <a:solidFill>
                  <a:schemeClr val="bg1"/>
                </a:solidFill>
              </a:rPr>
              <a:t>Verification</a:t>
            </a:r>
            <a:br>
              <a:rPr lang="en-US" sz="2000" b="0">
                <a:solidFill>
                  <a:schemeClr val="bg1"/>
                </a:solidFill>
              </a:rPr>
            </a:br>
            <a:r>
              <a:rPr lang="en-US" sz="2000" b="0">
                <a:solidFill>
                  <a:schemeClr val="bg1"/>
                </a:solidFill>
              </a:rPr>
              <a:t>Platform</a:t>
            </a:r>
          </a:p>
        </p:txBody>
      </p:sp>
      <p:sp>
        <p:nvSpPr>
          <p:cNvPr id="3365893" name="Rectangle 5"/>
          <p:cNvSpPr>
            <a:spLocks noChangeArrowheads="1"/>
          </p:cNvSpPr>
          <p:nvPr/>
        </p:nvSpPr>
        <p:spPr bwMode="auto">
          <a:xfrm>
            <a:off x="3668713" y="3048000"/>
            <a:ext cx="806450" cy="1917700"/>
          </a:xfrm>
          <a:prstGeom prst="rect">
            <a:avLst/>
          </a:prstGeom>
          <a:gradFill rotWithShape="1">
            <a:gsLst>
              <a:gs pos="0">
                <a:srgbClr val="00CC00">
                  <a:gamma/>
                  <a:shade val="46275"/>
                  <a:invGamma/>
                </a:srgbClr>
              </a:gs>
              <a:gs pos="100000">
                <a:srgbClr val="00CC00"/>
              </a:gs>
            </a:gsLst>
            <a:lin ang="18900000" scaled="1"/>
          </a:gradFill>
          <a:ln w="9525" algn="ctr">
            <a:miter lim="800000"/>
            <a:headEnd/>
            <a:tailEnd/>
          </a:ln>
          <a:effectLst/>
          <a:scene3d>
            <a:camera prst="legacyObliqueTopRight"/>
            <a:lightRig rig="legacyFlat3" dir="b"/>
          </a:scene3d>
          <a:sp3d extrusionH="100000" prstMaterial="legacyMatte">
            <a:bevelT w="13500" h="13500" prst="angle"/>
            <a:bevelB w="13500" h="13500" prst="angle"/>
            <a:extrusionClr>
              <a:srgbClr val="00CC00"/>
            </a:extrusionClr>
          </a:sp3d>
        </p:spPr>
        <p:txBody>
          <a:bodyPr wrap="none" anchor="ctr">
            <a:flatTx/>
          </a:bodyPr>
          <a:lstStyle/>
          <a:p>
            <a:r>
              <a:rPr lang="en-US" sz="2000" b="0">
                <a:solidFill>
                  <a:schemeClr val="bg1"/>
                </a:solidFill>
              </a:rPr>
              <a:t>IP</a:t>
            </a:r>
          </a:p>
        </p:txBody>
      </p:sp>
      <p:sp>
        <p:nvSpPr>
          <p:cNvPr id="3365894" name="Rectangle 6"/>
          <p:cNvSpPr>
            <a:spLocks noChangeArrowheads="1"/>
          </p:cNvSpPr>
          <p:nvPr/>
        </p:nvSpPr>
        <p:spPr bwMode="auto">
          <a:xfrm>
            <a:off x="1076325" y="5130800"/>
            <a:ext cx="6038850" cy="401638"/>
          </a:xfrm>
          <a:prstGeom prst="rect">
            <a:avLst/>
          </a:prstGeom>
          <a:gradFill rotWithShape="1">
            <a:gsLst>
              <a:gs pos="0">
                <a:schemeClr val="hlink">
                  <a:gamma/>
                  <a:shade val="46275"/>
                  <a:invGamma/>
                </a:schemeClr>
              </a:gs>
              <a:gs pos="100000">
                <a:schemeClr val="hlink"/>
              </a:gs>
            </a:gsLst>
            <a:lin ang="18900000" scaled="1"/>
          </a:gradFill>
          <a:ln w="9525" algn="ctr">
            <a:miter lim="800000"/>
            <a:headEnd/>
            <a:tailEnd/>
          </a:ln>
          <a:effectLst/>
          <a:scene3d>
            <a:camera prst="legacyObliqueTopRight"/>
            <a:lightRig rig="legacyFlat3" dir="b"/>
          </a:scene3d>
          <a:sp3d extrusionH="100000" prstMaterial="legacyMatte">
            <a:bevelT w="13500" h="13500" prst="angle"/>
            <a:bevelB w="13500" h="13500" prst="angle"/>
            <a:extrusionClr>
              <a:schemeClr val="hlink"/>
            </a:extrusionClr>
          </a:sp3d>
        </p:spPr>
        <p:txBody>
          <a:bodyPr wrap="none" anchor="ctr">
            <a:flatTx/>
          </a:bodyPr>
          <a:lstStyle/>
          <a:p>
            <a:r>
              <a:rPr lang="en-US" sz="1800" b="0">
                <a:solidFill>
                  <a:schemeClr val="bg1"/>
                </a:solidFill>
              </a:rPr>
              <a:t>Design For Manufacturing</a:t>
            </a:r>
          </a:p>
        </p:txBody>
      </p:sp>
      <p:sp>
        <p:nvSpPr>
          <p:cNvPr id="3365895" name="Rectangle 7"/>
          <p:cNvSpPr>
            <a:spLocks noChangeArrowheads="1"/>
          </p:cNvSpPr>
          <p:nvPr/>
        </p:nvSpPr>
        <p:spPr bwMode="auto">
          <a:xfrm>
            <a:off x="1069975" y="5670550"/>
            <a:ext cx="6054725" cy="366713"/>
          </a:xfrm>
          <a:prstGeom prst="rect">
            <a:avLst/>
          </a:prstGeom>
          <a:gradFill rotWithShape="1">
            <a:gsLst>
              <a:gs pos="0">
                <a:schemeClr val="folHlink">
                  <a:gamma/>
                  <a:shade val="46275"/>
                  <a:invGamma/>
                </a:schemeClr>
              </a:gs>
              <a:gs pos="100000">
                <a:schemeClr val="folHlink"/>
              </a:gs>
            </a:gsLst>
            <a:lin ang="18900000" scaled="1"/>
          </a:gradFill>
          <a:ln w="9525" algn="ctr">
            <a:miter lim="800000"/>
            <a:headEnd/>
            <a:tailEnd/>
          </a:ln>
          <a:effectLst/>
          <a:scene3d>
            <a:camera prst="legacyObliqueTopRight"/>
            <a:lightRig rig="legacyFlat3" dir="b"/>
          </a:scene3d>
          <a:sp3d extrusionH="100000" prstMaterial="legacyMatte">
            <a:bevelT w="13500" h="13500" prst="angle"/>
            <a:bevelB w="13500" h="13500" prst="angle"/>
            <a:extrusionClr>
              <a:schemeClr val="folHlink"/>
            </a:extrusionClr>
          </a:sp3d>
        </p:spPr>
        <p:txBody>
          <a:bodyPr wrap="none" anchor="ctr">
            <a:flatTx/>
          </a:bodyPr>
          <a:lstStyle/>
          <a:p>
            <a:r>
              <a:rPr lang="en-US" sz="1800" b="0">
                <a:solidFill>
                  <a:schemeClr val="bg1"/>
                </a:solidFill>
              </a:rPr>
              <a:t>Design Services</a:t>
            </a:r>
          </a:p>
        </p:txBody>
      </p:sp>
      <p:grpSp>
        <p:nvGrpSpPr>
          <p:cNvPr id="3365896" name="Group 8"/>
          <p:cNvGrpSpPr>
            <a:grpSpLocks/>
          </p:cNvGrpSpPr>
          <p:nvPr/>
        </p:nvGrpSpPr>
        <p:grpSpPr bwMode="auto">
          <a:xfrm>
            <a:off x="2108200" y="2336800"/>
            <a:ext cx="4064000" cy="768350"/>
            <a:chOff x="1328" y="1476"/>
            <a:chExt cx="2560" cy="484"/>
          </a:xfrm>
        </p:grpSpPr>
        <p:sp>
          <p:nvSpPr>
            <p:cNvPr id="3365897" name="Rectangle 9"/>
            <p:cNvSpPr>
              <a:spLocks noChangeArrowheads="1"/>
            </p:cNvSpPr>
            <p:nvPr/>
          </p:nvSpPr>
          <p:spPr bwMode="auto">
            <a:xfrm>
              <a:off x="2312" y="1480"/>
              <a:ext cx="508" cy="432"/>
            </a:xfrm>
            <a:prstGeom prst="rect">
              <a:avLst/>
            </a:prstGeom>
            <a:gradFill rotWithShape="1">
              <a:gsLst>
                <a:gs pos="0">
                  <a:srgbClr val="91F9F9">
                    <a:gamma/>
                    <a:shade val="46275"/>
                    <a:invGamma/>
                  </a:srgbClr>
                </a:gs>
                <a:gs pos="100000">
                  <a:srgbClr val="91F9F9"/>
                </a:gs>
              </a:gsLst>
              <a:lin ang="5400000" scaled="1"/>
            </a:gradFill>
            <a:ln w="9525" algn="ctr">
              <a:miter lim="800000"/>
              <a:headEnd/>
              <a:tailEnd/>
            </a:ln>
            <a:effectLst/>
            <a:scene3d>
              <a:camera prst="legacyObliqueTopRight"/>
              <a:lightRig rig="legacyFlat3" dir="b"/>
            </a:scene3d>
            <a:sp3d extrusionH="100000" prstMaterial="legacyMatte">
              <a:bevelT w="13500" h="13500" prst="angle"/>
              <a:bevelB w="13500" h="13500" prst="angle"/>
              <a:extrusionClr>
                <a:srgbClr val="91F9F9"/>
              </a:extrusionClr>
            </a:sp3d>
          </p:spPr>
          <p:txBody>
            <a:bodyPr wrap="none" anchor="ctr">
              <a:flatTx/>
            </a:bodyPr>
            <a:lstStyle/>
            <a:p>
              <a:r>
                <a:rPr lang="en-US" sz="2000" b="0">
                  <a:solidFill>
                    <a:schemeClr val="bg1"/>
                  </a:solidFill>
                </a:rPr>
                <a:t>IP</a:t>
              </a:r>
            </a:p>
          </p:txBody>
        </p:sp>
        <p:sp>
          <p:nvSpPr>
            <p:cNvPr id="3365898" name="AutoShape 10"/>
            <p:cNvSpPr>
              <a:spLocks noChangeArrowheads="1"/>
            </p:cNvSpPr>
            <p:nvPr/>
          </p:nvSpPr>
          <p:spPr bwMode="auto">
            <a:xfrm>
              <a:off x="1328" y="1480"/>
              <a:ext cx="288" cy="480"/>
            </a:xfrm>
            <a:prstGeom prst="downArrow">
              <a:avLst>
                <a:gd name="adj1" fmla="val 50000"/>
                <a:gd name="adj2" fmla="val 41667"/>
              </a:avLst>
            </a:prstGeom>
            <a:gradFill rotWithShape="1">
              <a:gsLst>
                <a:gs pos="0">
                  <a:srgbClr val="91F9F9">
                    <a:gamma/>
                    <a:shade val="46275"/>
                    <a:invGamma/>
                  </a:srgbClr>
                </a:gs>
                <a:gs pos="100000">
                  <a:srgbClr val="91F9F9"/>
                </a:gs>
              </a:gsLst>
              <a:lin ang="5400000" scaled="1"/>
            </a:gradFill>
            <a:ln w="9525" algn="ctr">
              <a:noFill/>
              <a:miter lim="800000"/>
              <a:headEnd/>
              <a:tailEnd/>
            </a:ln>
            <a:effectLst/>
          </p:spPr>
          <p:txBody>
            <a:bodyPr wrap="none" anchor="ctr"/>
            <a:lstStyle/>
            <a:p>
              <a:endParaRPr lang="en-US"/>
            </a:p>
          </p:txBody>
        </p:sp>
        <p:sp>
          <p:nvSpPr>
            <p:cNvPr id="3365899" name="AutoShape 11"/>
            <p:cNvSpPr>
              <a:spLocks noChangeArrowheads="1"/>
            </p:cNvSpPr>
            <p:nvPr/>
          </p:nvSpPr>
          <p:spPr bwMode="auto">
            <a:xfrm>
              <a:off x="3600" y="1476"/>
              <a:ext cx="288" cy="480"/>
            </a:xfrm>
            <a:prstGeom prst="downArrow">
              <a:avLst>
                <a:gd name="adj1" fmla="val 50000"/>
                <a:gd name="adj2" fmla="val 41667"/>
              </a:avLst>
            </a:prstGeom>
            <a:gradFill rotWithShape="1">
              <a:gsLst>
                <a:gs pos="0">
                  <a:srgbClr val="91F9F9">
                    <a:gamma/>
                    <a:shade val="46275"/>
                    <a:invGamma/>
                  </a:srgbClr>
                </a:gs>
                <a:gs pos="100000">
                  <a:srgbClr val="91F9F9"/>
                </a:gs>
              </a:gsLst>
              <a:lin ang="5400000" scaled="1"/>
            </a:gradFill>
            <a:ln w="9525" algn="ctr">
              <a:noFill/>
              <a:miter lim="800000"/>
              <a:headEnd/>
              <a:tailEnd/>
            </a:ln>
            <a:effectLst/>
          </p:spPr>
          <p:txBody>
            <a:bodyPr wrap="none" anchor="ctr"/>
            <a:lstStyle/>
            <a:p>
              <a:endParaRPr lang="en-US"/>
            </a:p>
          </p:txBody>
        </p:sp>
      </p:grpSp>
      <p:sp>
        <p:nvSpPr>
          <p:cNvPr id="3365900" name="Rectangle 12"/>
          <p:cNvSpPr>
            <a:spLocks noChangeArrowheads="1"/>
          </p:cNvSpPr>
          <p:nvPr/>
        </p:nvSpPr>
        <p:spPr bwMode="auto">
          <a:xfrm>
            <a:off x="1127125" y="1255713"/>
            <a:ext cx="5983288" cy="1092200"/>
          </a:xfrm>
          <a:prstGeom prst="rect">
            <a:avLst/>
          </a:prstGeom>
          <a:gradFill rotWithShape="1">
            <a:gsLst>
              <a:gs pos="0">
                <a:srgbClr val="91F9F9"/>
              </a:gs>
              <a:gs pos="100000">
                <a:srgbClr val="91F9F9">
                  <a:gamma/>
                  <a:shade val="46275"/>
                  <a:invGamma/>
                </a:srgbClr>
              </a:gs>
            </a:gsLst>
            <a:lin ang="5400000" scaled="1"/>
          </a:gradFill>
          <a:ln w="9525" algn="ctr">
            <a:miter lim="800000"/>
            <a:headEnd/>
            <a:tailEnd/>
          </a:ln>
          <a:effectLst/>
          <a:scene3d>
            <a:camera prst="legacyObliqueTopRight"/>
            <a:lightRig rig="legacyFlat3" dir="b"/>
          </a:scene3d>
          <a:sp3d extrusionH="100000" prstMaterial="legacyMatte">
            <a:bevelT w="13500" h="13500" prst="angle"/>
            <a:bevelB w="13500" h="13500" prst="angle"/>
            <a:extrusionClr>
              <a:srgbClr val="91F9F9"/>
            </a:extrusionClr>
          </a:sp3d>
        </p:spPr>
        <p:txBody>
          <a:bodyPr wrap="none" anchor="ctr">
            <a:flatTx/>
          </a:bodyPr>
          <a:lstStyle/>
          <a:p>
            <a:r>
              <a:rPr lang="en-US" b="0">
                <a:solidFill>
                  <a:schemeClr val="bg1"/>
                </a:solidFill>
              </a:rPr>
              <a:t>System-level Solutions</a:t>
            </a:r>
          </a:p>
        </p:txBody>
      </p:sp>
    </p:spTree>
  </p:cSld>
  <p:clrMapOvr>
    <a:masterClrMapping/>
  </p:clrMapOvr>
  <p:transition spd="med">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3365900"/>
                                        </p:tgtEl>
                                        <p:attrNameLst>
                                          <p:attrName>style.visibility</p:attrName>
                                        </p:attrNameLst>
                                      </p:cBhvr>
                                      <p:to>
                                        <p:strVal val="visible"/>
                                      </p:to>
                                    </p:set>
                                    <p:anim calcmode="lin" valueType="num">
                                      <p:cBhvr additive="base">
                                        <p:cTn id="7" dur="500" fill="hold"/>
                                        <p:tgtEl>
                                          <p:spTgt spid="3365900"/>
                                        </p:tgtEl>
                                        <p:attrNameLst>
                                          <p:attrName>ppt_x</p:attrName>
                                        </p:attrNameLst>
                                      </p:cBhvr>
                                      <p:tavLst>
                                        <p:tav tm="0">
                                          <p:val>
                                            <p:strVal val="#ppt_x"/>
                                          </p:val>
                                        </p:tav>
                                        <p:tav tm="100000">
                                          <p:val>
                                            <p:strVal val="#ppt_x"/>
                                          </p:val>
                                        </p:tav>
                                      </p:tavLst>
                                    </p:anim>
                                    <p:anim calcmode="lin" valueType="num">
                                      <p:cBhvr additive="base">
                                        <p:cTn id="8" dur="500" fill="hold"/>
                                        <p:tgtEl>
                                          <p:spTgt spid="3365900"/>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365896"/>
                                        </p:tgtEl>
                                        <p:attrNameLst>
                                          <p:attrName>style.visibility</p:attrName>
                                        </p:attrNameLst>
                                      </p:cBhvr>
                                      <p:to>
                                        <p:strVal val="visible"/>
                                      </p:to>
                                    </p:set>
                                    <p:animEffect transition="in" filter="fade">
                                      <p:cBhvr>
                                        <p:cTn id="13" dur="2000"/>
                                        <p:tgtEl>
                                          <p:spTgt spid="33658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6590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6914" name="Rectangle 2"/>
          <p:cNvSpPr>
            <a:spLocks noChangeArrowheads="1"/>
          </p:cNvSpPr>
          <p:nvPr/>
        </p:nvSpPr>
        <p:spPr bwMode="auto">
          <a:xfrm>
            <a:off x="1092200" y="1033463"/>
            <a:ext cx="5962650" cy="3111500"/>
          </a:xfrm>
          <a:prstGeom prst="rect">
            <a:avLst/>
          </a:prstGeom>
          <a:solidFill>
            <a:srgbClr val="91F9F9"/>
          </a:solidFill>
          <a:ln w="9525" algn="ctr">
            <a:miter lim="800000"/>
            <a:headEnd/>
            <a:tailEnd/>
          </a:ln>
          <a:effectLst/>
          <a:scene3d>
            <a:camera prst="legacyObliqueTopRight"/>
            <a:lightRig rig="legacyFlat3" dir="b"/>
          </a:scene3d>
          <a:sp3d extrusionH="100000" prstMaterial="legacyMatte">
            <a:bevelT w="13500" h="13500" prst="angle"/>
            <a:bevelB w="13500" h="13500" prst="angle"/>
            <a:extrusionClr>
              <a:srgbClr val="91F9F9"/>
            </a:extrusionClr>
          </a:sp3d>
        </p:spPr>
        <p:txBody>
          <a:bodyPr wrap="none" anchor="ctr">
            <a:flatTx/>
          </a:bodyPr>
          <a:lstStyle/>
          <a:p>
            <a:endParaRPr lang="en-US" b="0">
              <a:solidFill>
                <a:schemeClr val="bg1"/>
              </a:solidFill>
            </a:endParaRPr>
          </a:p>
        </p:txBody>
      </p:sp>
      <p:sp>
        <p:nvSpPr>
          <p:cNvPr id="3366915" name="AutoShape 3"/>
          <p:cNvSpPr>
            <a:spLocks noChangeArrowheads="1"/>
          </p:cNvSpPr>
          <p:nvPr/>
        </p:nvSpPr>
        <p:spPr bwMode="auto">
          <a:xfrm>
            <a:off x="3541713" y="1671638"/>
            <a:ext cx="1004887" cy="1804987"/>
          </a:xfrm>
          <a:prstGeom prst="roundRect">
            <a:avLst>
              <a:gd name="adj" fmla="val 16667"/>
            </a:avLst>
          </a:prstGeom>
          <a:solidFill>
            <a:srgbClr val="FBFE8C"/>
          </a:solidFill>
          <a:ln w="9525" algn="ctr">
            <a:solidFill>
              <a:schemeClr val="folHlink"/>
            </a:solidFill>
            <a:round/>
            <a:headEnd/>
            <a:tailEnd/>
          </a:ln>
          <a:effectLst/>
        </p:spPr>
        <p:txBody>
          <a:bodyPr wrap="none" anchor="ctr"/>
          <a:lstStyle/>
          <a:p>
            <a:r>
              <a:rPr lang="en-US" sz="1300" b="0"/>
              <a:t>System-</a:t>
            </a:r>
            <a:br>
              <a:rPr lang="en-US" sz="1300" b="0"/>
            </a:br>
            <a:r>
              <a:rPr lang="en-US" sz="1300" b="0"/>
              <a:t>Level</a:t>
            </a:r>
          </a:p>
          <a:p>
            <a:r>
              <a:rPr lang="en-US" sz="1300" b="0"/>
              <a:t>IP Models</a:t>
            </a:r>
            <a:endParaRPr lang="en-US" sz="1300" b="0" i="1"/>
          </a:p>
        </p:txBody>
      </p:sp>
      <p:sp>
        <p:nvSpPr>
          <p:cNvPr id="3366916" name="Rectangle 4"/>
          <p:cNvSpPr>
            <a:spLocks noGrp="1" noChangeArrowheads="1"/>
          </p:cNvSpPr>
          <p:nvPr>
            <p:ph type="title"/>
          </p:nvPr>
        </p:nvSpPr>
        <p:spPr>
          <a:xfrm>
            <a:off x="671513" y="0"/>
            <a:ext cx="7772400" cy="1143000"/>
          </a:xfrm>
        </p:spPr>
        <p:txBody>
          <a:bodyPr/>
          <a:lstStyle/>
          <a:p>
            <a:r>
              <a:rPr lang="en-US"/>
              <a:t>Synopsys System Level Solution</a:t>
            </a:r>
          </a:p>
        </p:txBody>
      </p:sp>
      <p:sp>
        <p:nvSpPr>
          <p:cNvPr id="3366917" name="AutoShape 5"/>
          <p:cNvSpPr>
            <a:spLocks noChangeArrowheads="1"/>
          </p:cNvSpPr>
          <p:nvPr/>
        </p:nvSpPr>
        <p:spPr bwMode="auto">
          <a:xfrm rot="5400000">
            <a:off x="1689894" y="3682206"/>
            <a:ext cx="1079500" cy="2268538"/>
          </a:xfrm>
          <a:prstGeom prst="chevron">
            <a:avLst>
              <a:gd name="adj" fmla="val 7181"/>
            </a:avLst>
          </a:prstGeom>
          <a:solidFill>
            <a:srgbClr val="D5FFD5"/>
          </a:solidFill>
          <a:ln w="9525" algn="ctr">
            <a:miter lim="800000"/>
            <a:headEnd/>
            <a:tailEnd/>
          </a:ln>
          <a:effectLst/>
          <a:scene3d>
            <a:camera prst="legacyObliqueTopRight"/>
            <a:lightRig rig="legacyFlat3" dir="b"/>
          </a:scene3d>
          <a:sp3d extrusionH="100000" prstMaterial="legacyMatte">
            <a:bevelT w="13500" h="13500" prst="angle"/>
            <a:bevelB w="13500" h="13500" prst="angle"/>
            <a:extrusionClr>
              <a:srgbClr val="D5FFD5"/>
            </a:extrusionClr>
          </a:sp3d>
        </p:spPr>
        <p:txBody>
          <a:bodyPr rot="10800000" vert="eaVert" wrap="none" anchor="ctr">
            <a:flatTx/>
          </a:bodyPr>
          <a:lstStyle/>
          <a:p>
            <a:r>
              <a:rPr lang="en-US" sz="2000" b="0">
                <a:solidFill>
                  <a:schemeClr val="bg1"/>
                </a:solidFill>
              </a:rPr>
              <a:t>Galaxy</a:t>
            </a:r>
            <a:br>
              <a:rPr lang="en-US" sz="2000" b="0">
                <a:solidFill>
                  <a:schemeClr val="bg1"/>
                </a:solidFill>
              </a:rPr>
            </a:br>
            <a:r>
              <a:rPr lang="en-US" sz="2000" b="0">
                <a:solidFill>
                  <a:schemeClr val="bg1"/>
                </a:solidFill>
              </a:rPr>
              <a:t>Design </a:t>
            </a:r>
            <a:br>
              <a:rPr lang="en-US" sz="2000" b="0">
                <a:solidFill>
                  <a:schemeClr val="bg1"/>
                </a:solidFill>
              </a:rPr>
            </a:br>
            <a:r>
              <a:rPr lang="en-US" sz="2000" b="0">
                <a:solidFill>
                  <a:schemeClr val="bg1"/>
                </a:solidFill>
              </a:rPr>
              <a:t>Platform</a:t>
            </a:r>
          </a:p>
        </p:txBody>
      </p:sp>
      <p:sp>
        <p:nvSpPr>
          <p:cNvPr id="3366918" name="AutoShape 6"/>
          <p:cNvSpPr>
            <a:spLocks noChangeArrowheads="1"/>
          </p:cNvSpPr>
          <p:nvPr/>
        </p:nvSpPr>
        <p:spPr bwMode="auto">
          <a:xfrm rot="5400000">
            <a:off x="5391944" y="3682206"/>
            <a:ext cx="1079500" cy="2268538"/>
          </a:xfrm>
          <a:prstGeom prst="chevron">
            <a:avLst>
              <a:gd name="adj" fmla="val 7181"/>
            </a:avLst>
          </a:prstGeom>
          <a:solidFill>
            <a:srgbClr val="D5FFD5"/>
          </a:solidFill>
          <a:ln w="9525" algn="ctr">
            <a:miter lim="800000"/>
            <a:headEnd/>
            <a:tailEnd/>
          </a:ln>
          <a:effectLst/>
          <a:scene3d>
            <a:camera prst="legacyObliqueTopRight"/>
            <a:lightRig rig="legacyFlat3" dir="b"/>
          </a:scene3d>
          <a:sp3d extrusionH="100000" prstMaterial="legacyMatte">
            <a:bevelT w="13500" h="13500" prst="angle"/>
            <a:bevelB w="13500" h="13500" prst="angle"/>
            <a:extrusionClr>
              <a:srgbClr val="D5FFD5"/>
            </a:extrusionClr>
          </a:sp3d>
        </p:spPr>
        <p:txBody>
          <a:bodyPr rot="10800000" vert="eaVert" wrap="none" anchor="ctr">
            <a:flatTx/>
          </a:bodyPr>
          <a:lstStyle/>
          <a:p>
            <a:r>
              <a:rPr lang="en-US" sz="2000" b="0">
                <a:solidFill>
                  <a:schemeClr val="bg1"/>
                </a:solidFill>
              </a:rPr>
              <a:t>Discovery</a:t>
            </a:r>
            <a:br>
              <a:rPr lang="en-US" sz="2000" b="0">
                <a:solidFill>
                  <a:schemeClr val="bg1"/>
                </a:solidFill>
              </a:rPr>
            </a:br>
            <a:r>
              <a:rPr lang="en-US" sz="2000" b="0">
                <a:solidFill>
                  <a:schemeClr val="bg1"/>
                </a:solidFill>
              </a:rPr>
              <a:t>Verification</a:t>
            </a:r>
            <a:br>
              <a:rPr lang="en-US" sz="2000" b="0">
                <a:solidFill>
                  <a:schemeClr val="bg1"/>
                </a:solidFill>
              </a:rPr>
            </a:br>
            <a:r>
              <a:rPr lang="en-US" sz="2000" b="0">
                <a:solidFill>
                  <a:schemeClr val="bg1"/>
                </a:solidFill>
              </a:rPr>
              <a:t>Platform</a:t>
            </a:r>
          </a:p>
        </p:txBody>
      </p:sp>
      <p:sp>
        <p:nvSpPr>
          <p:cNvPr id="3366919" name="Rectangle 7"/>
          <p:cNvSpPr>
            <a:spLocks noChangeArrowheads="1"/>
          </p:cNvSpPr>
          <p:nvPr/>
        </p:nvSpPr>
        <p:spPr bwMode="auto">
          <a:xfrm>
            <a:off x="1062038" y="5475288"/>
            <a:ext cx="6038850" cy="315912"/>
          </a:xfrm>
          <a:prstGeom prst="rect">
            <a:avLst/>
          </a:prstGeom>
          <a:solidFill>
            <a:srgbClr val="D5FFD5"/>
          </a:solidFill>
          <a:ln w="9525" algn="ctr">
            <a:miter lim="800000"/>
            <a:headEnd/>
            <a:tailEnd/>
          </a:ln>
          <a:effectLst/>
          <a:scene3d>
            <a:camera prst="legacyObliqueTopRight"/>
            <a:lightRig rig="legacyFlat3" dir="b"/>
          </a:scene3d>
          <a:sp3d extrusionH="100000" prstMaterial="legacyMatte">
            <a:bevelT w="13500" h="13500" prst="angle"/>
            <a:bevelB w="13500" h="13500" prst="angle"/>
            <a:extrusionClr>
              <a:srgbClr val="D5FFD5"/>
            </a:extrusionClr>
          </a:sp3d>
        </p:spPr>
        <p:txBody>
          <a:bodyPr wrap="none" anchor="ctr">
            <a:flatTx/>
          </a:bodyPr>
          <a:lstStyle/>
          <a:p>
            <a:r>
              <a:rPr lang="en-US" sz="1400" b="0">
                <a:solidFill>
                  <a:schemeClr val="bg1"/>
                </a:solidFill>
              </a:rPr>
              <a:t>Design For Manufacturing</a:t>
            </a:r>
          </a:p>
        </p:txBody>
      </p:sp>
      <p:sp>
        <p:nvSpPr>
          <p:cNvPr id="3366920" name="Rectangle 8"/>
          <p:cNvSpPr>
            <a:spLocks noChangeArrowheads="1"/>
          </p:cNvSpPr>
          <p:nvPr/>
        </p:nvSpPr>
        <p:spPr bwMode="auto">
          <a:xfrm>
            <a:off x="1055688" y="5905500"/>
            <a:ext cx="6054725" cy="288925"/>
          </a:xfrm>
          <a:prstGeom prst="rect">
            <a:avLst/>
          </a:prstGeom>
          <a:solidFill>
            <a:srgbClr val="D5FFD5"/>
          </a:solidFill>
          <a:ln w="9525" algn="ctr">
            <a:miter lim="800000"/>
            <a:headEnd/>
            <a:tailEnd/>
          </a:ln>
          <a:effectLst/>
          <a:scene3d>
            <a:camera prst="legacyObliqueTopRight"/>
            <a:lightRig rig="legacyFlat3" dir="b"/>
          </a:scene3d>
          <a:sp3d extrusionH="100000" prstMaterial="legacyMatte">
            <a:bevelT w="13500" h="13500" prst="angle"/>
            <a:bevelB w="13500" h="13500" prst="angle"/>
            <a:extrusionClr>
              <a:srgbClr val="D5FFD5"/>
            </a:extrusionClr>
          </a:sp3d>
        </p:spPr>
        <p:txBody>
          <a:bodyPr wrap="none" anchor="ctr">
            <a:flatTx/>
          </a:bodyPr>
          <a:lstStyle/>
          <a:p>
            <a:r>
              <a:rPr lang="en-US" sz="1400" b="0">
                <a:solidFill>
                  <a:schemeClr val="bg1"/>
                </a:solidFill>
              </a:rPr>
              <a:t>Design Services</a:t>
            </a:r>
          </a:p>
        </p:txBody>
      </p:sp>
      <p:sp>
        <p:nvSpPr>
          <p:cNvPr id="3366921" name="AutoShape 9"/>
          <p:cNvSpPr>
            <a:spLocks noChangeArrowheads="1"/>
          </p:cNvSpPr>
          <p:nvPr/>
        </p:nvSpPr>
        <p:spPr bwMode="auto">
          <a:xfrm>
            <a:off x="4932363" y="2192338"/>
            <a:ext cx="1751012" cy="601662"/>
          </a:xfrm>
          <a:prstGeom prst="roundRect">
            <a:avLst>
              <a:gd name="adj" fmla="val 16667"/>
            </a:avLst>
          </a:prstGeom>
          <a:solidFill>
            <a:srgbClr val="FBFE8C"/>
          </a:solidFill>
          <a:ln w="9525" algn="ctr">
            <a:solidFill>
              <a:schemeClr val="folHlink"/>
            </a:solidFill>
            <a:round/>
            <a:headEnd/>
            <a:tailEnd/>
          </a:ln>
          <a:effectLst/>
        </p:spPr>
        <p:txBody>
          <a:bodyPr wrap="none" anchor="ctr"/>
          <a:lstStyle/>
          <a:p>
            <a:r>
              <a:rPr lang="en-US" sz="1300" b="0"/>
              <a:t>Architecture</a:t>
            </a:r>
          </a:p>
          <a:p>
            <a:r>
              <a:rPr lang="en-US" sz="1300" b="0"/>
              <a:t>Design</a:t>
            </a:r>
            <a:endParaRPr lang="en-US" sz="1300" b="0" i="1"/>
          </a:p>
        </p:txBody>
      </p:sp>
      <p:sp>
        <p:nvSpPr>
          <p:cNvPr id="3366922" name="AutoShape 10"/>
          <p:cNvSpPr>
            <a:spLocks noChangeArrowheads="1"/>
          </p:cNvSpPr>
          <p:nvPr/>
        </p:nvSpPr>
        <p:spPr bwMode="auto">
          <a:xfrm>
            <a:off x="1376363" y="1403350"/>
            <a:ext cx="1722437" cy="658813"/>
          </a:xfrm>
          <a:prstGeom prst="roundRect">
            <a:avLst>
              <a:gd name="adj" fmla="val 16667"/>
            </a:avLst>
          </a:prstGeom>
          <a:solidFill>
            <a:srgbClr val="FBFE8C"/>
          </a:solidFill>
          <a:ln w="9525" algn="ctr">
            <a:solidFill>
              <a:schemeClr val="folHlink"/>
            </a:solidFill>
            <a:round/>
            <a:headEnd/>
            <a:tailEnd/>
          </a:ln>
          <a:effectLst/>
        </p:spPr>
        <p:txBody>
          <a:bodyPr wrap="none" anchor="ctr"/>
          <a:lstStyle/>
          <a:p>
            <a:r>
              <a:rPr lang="en-US" sz="1300" b="0"/>
              <a:t>Algorithm</a:t>
            </a:r>
          </a:p>
          <a:p>
            <a:r>
              <a:rPr lang="en-US" sz="1300" b="0"/>
              <a:t>Design</a:t>
            </a:r>
            <a:endParaRPr lang="en-US" sz="1300" b="0" i="1"/>
          </a:p>
        </p:txBody>
      </p:sp>
      <p:sp>
        <p:nvSpPr>
          <p:cNvPr id="3366923" name="AutoShape 11"/>
          <p:cNvSpPr>
            <a:spLocks noChangeArrowheads="1"/>
          </p:cNvSpPr>
          <p:nvPr/>
        </p:nvSpPr>
        <p:spPr bwMode="auto">
          <a:xfrm>
            <a:off x="1311275" y="3622675"/>
            <a:ext cx="4586288" cy="376238"/>
          </a:xfrm>
          <a:prstGeom prst="roundRect">
            <a:avLst>
              <a:gd name="adj" fmla="val 18565"/>
            </a:avLst>
          </a:prstGeom>
          <a:solidFill>
            <a:srgbClr val="FBFE8C"/>
          </a:solidFill>
          <a:ln w="9525" algn="ctr">
            <a:solidFill>
              <a:schemeClr val="folHlink"/>
            </a:solidFill>
            <a:round/>
            <a:headEnd/>
            <a:tailEnd/>
          </a:ln>
          <a:effectLst/>
        </p:spPr>
        <p:txBody>
          <a:bodyPr wrap="none" anchor="ctr"/>
          <a:lstStyle/>
          <a:p>
            <a:r>
              <a:rPr lang="en-US" sz="1300" b="0"/>
              <a:t>IP Assembly &amp; Packaging</a:t>
            </a:r>
            <a:endParaRPr lang="en-US" sz="1300" b="0" i="1"/>
          </a:p>
        </p:txBody>
      </p:sp>
      <p:sp>
        <p:nvSpPr>
          <p:cNvPr id="3366924" name="AutoShape 12"/>
          <p:cNvSpPr>
            <a:spLocks noChangeArrowheads="1"/>
          </p:cNvSpPr>
          <p:nvPr/>
        </p:nvSpPr>
        <p:spPr bwMode="auto">
          <a:xfrm>
            <a:off x="4940300" y="2854325"/>
            <a:ext cx="1751013" cy="608013"/>
          </a:xfrm>
          <a:prstGeom prst="roundRect">
            <a:avLst>
              <a:gd name="adj" fmla="val 16667"/>
            </a:avLst>
          </a:prstGeom>
          <a:solidFill>
            <a:srgbClr val="FBFE8C"/>
          </a:solidFill>
          <a:ln w="9525" algn="ctr">
            <a:solidFill>
              <a:schemeClr val="folHlink"/>
            </a:solidFill>
            <a:round/>
            <a:headEnd/>
            <a:tailEnd/>
          </a:ln>
          <a:effectLst/>
        </p:spPr>
        <p:txBody>
          <a:bodyPr wrap="none" anchor="ctr"/>
          <a:lstStyle/>
          <a:p>
            <a:r>
              <a:rPr lang="en-US" sz="1300" b="0"/>
              <a:t>Software</a:t>
            </a:r>
          </a:p>
          <a:p>
            <a:r>
              <a:rPr lang="en-US" sz="1300" b="0"/>
              <a:t>Development</a:t>
            </a:r>
            <a:endParaRPr lang="en-US" sz="1300" b="0" i="1"/>
          </a:p>
        </p:txBody>
      </p:sp>
      <p:grpSp>
        <p:nvGrpSpPr>
          <p:cNvPr id="3366925" name="Group 13"/>
          <p:cNvGrpSpPr>
            <a:grpSpLocks/>
          </p:cNvGrpSpPr>
          <p:nvPr/>
        </p:nvGrpSpPr>
        <p:grpSpPr bwMode="auto">
          <a:xfrm>
            <a:off x="1203325" y="3308350"/>
            <a:ext cx="4775200" cy="733425"/>
            <a:chOff x="758" y="2084"/>
            <a:chExt cx="3008" cy="462"/>
          </a:xfrm>
        </p:grpSpPr>
        <p:sp>
          <p:nvSpPr>
            <p:cNvPr id="3366926" name="AutoShape 14"/>
            <p:cNvSpPr>
              <a:spLocks noChangeArrowheads="1"/>
            </p:cNvSpPr>
            <p:nvPr/>
          </p:nvSpPr>
          <p:spPr bwMode="auto">
            <a:xfrm>
              <a:off x="782" y="2260"/>
              <a:ext cx="2984" cy="286"/>
            </a:xfrm>
            <a:prstGeom prst="flowChartAlternateProcess">
              <a:avLst/>
            </a:prstGeom>
            <a:solidFill>
              <a:schemeClr val="folHlink">
                <a:alpha val="17000"/>
              </a:schemeClr>
            </a:solidFill>
            <a:ln w="19050" algn="ctr">
              <a:solidFill>
                <a:schemeClr val="folHlink"/>
              </a:solidFill>
              <a:miter lim="800000"/>
              <a:headEnd/>
              <a:tailEnd/>
            </a:ln>
            <a:effectLst/>
          </p:spPr>
          <p:txBody>
            <a:bodyPr wrap="none" anchor="ctr"/>
            <a:lstStyle/>
            <a:p>
              <a:endParaRPr lang="en-US"/>
            </a:p>
          </p:txBody>
        </p:sp>
        <p:sp>
          <p:nvSpPr>
            <p:cNvPr id="3366927" name="Text Box 15"/>
            <p:cNvSpPr txBox="1">
              <a:spLocks noChangeArrowheads="1"/>
            </p:cNvSpPr>
            <p:nvPr/>
          </p:nvSpPr>
          <p:spPr bwMode="auto">
            <a:xfrm>
              <a:off x="758" y="2084"/>
              <a:ext cx="606" cy="192"/>
            </a:xfrm>
            <a:prstGeom prst="rect">
              <a:avLst/>
            </a:prstGeom>
            <a:noFill/>
            <a:ln w="9525" algn="ctr">
              <a:noFill/>
              <a:miter lim="800000"/>
              <a:headEnd/>
              <a:tailEnd/>
            </a:ln>
            <a:effectLst/>
          </p:spPr>
          <p:txBody>
            <a:bodyPr wrap="none">
              <a:spAutoFit/>
            </a:bodyPr>
            <a:lstStyle/>
            <a:p>
              <a:pPr algn="l"/>
              <a:r>
                <a:rPr lang="en-US" sz="1400" b="0" i="1">
                  <a:solidFill>
                    <a:schemeClr val="folHlink"/>
                  </a:solidFill>
                </a:rPr>
                <a:t>coreTools</a:t>
              </a:r>
            </a:p>
          </p:txBody>
        </p:sp>
      </p:grpSp>
      <p:grpSp>
        <p:nvGrpSpPr>
          <p:cNvPr id="3366928" name="Group 16"/>
          <p:cNvGrpSpPr>
            <a:grpSpLocks/>
          </p:cNvGrpSpPr>
          <p:nvPr/>
        </p:nvGrpSpPr>
        <p:grpSpPr bwMode="auto">
          <a:xfrm>
            <a:off x="4819650" y="1517650"/>
            <a:ext cx="2020888" cy="2009775"/>
            <a:chOff x="3023" y="962"/>
            <a:chExt cx="1273" cy="1266"/>
          </a:xfrm>
        </p:grpSpPr>
        <p:sp>
          <p:nvSpPr>
            <p:cNvPr id="3366929" name="AutoShape 17"/>
            <p:cNvSpPr>
              <a:spLocks noChangeArrowheads="1"/>
            </p:cNvSpPr>
            <p:nvPr/>
          </p:nvSpPr>
          <p:spPr bwMode="auto">
            <a:xfrm>
              <a:off x="3023" y="1295"/>
              <a:ext cx="1273" cy="933"/>
            </a:xfrm>
            <a:prstGeom prst="flowChartAlternateProcess">
              <a:avLst/>
            </a:prstGeom>
            <a:solidFill>
              <a:schemeClr val="folHlink">
                <a:alpha val="17000"/>
              </a:schemeClr>
            </a:solidFill>
            <a:ln w="19050" algn="ctr">
              <a:solidFill>
                <a:schemeClr val="folHlink"/>
              </a:solidFill>
              <a:miter lim="800000"/>
              <a:headEnd/>
              <a:tailEnd/>
            </a:ln>
            <a:effectLst/>
          </p:spPr>
          <p:txBody>
            <a:bodyPr wrap="none" anchor="ctr"/>
            <a:lstStyle/>
            <a:p>
              <a:endParaRPr lang="en-US"/>
            </a:p>
          </p:txBody>
        </p:sp>
        <p:sp>
          <p:nvSpPr>
            <p:cNvPr id="3366930" name="Text Box 18"/>
            <p:cNvSpPr txBox="1">
              <a:spLocks noChangeArrowheads="1"/>
            </p:cNvSpPr>
            <p:nvPr/>
          </p:nvSpPr>
          <p:spPr bwMode="auto">
            <a:xfrm>
              <a:off x="3348" y="962"/>
              <a:ext cx="936" cy="326"/>
            </a:xfrm>
            <a:prstGeom prst="rect">
              <a:avLst/>
            </a:prstGeom>
            <a:noFill/>
            <a:ln w="9525" algn="ctr">
              <a:noFill/>
              <a:miter lim="800000"/>
              <a:headEnd/>
              <a:tailEnd/>
            </a:ln>
            <a:effectLst/>
          </p:spPr>
          <p:txBody>
            <a:bodyPr wrap="none">
              <a:spAutoFit/>
            </a:bodyPr>
            <a:lstStyle/>
            <a:p>
              <a:pPr algn="l"/>
              <a:r>
                <a:rPr lang="en-US" sz="1400" b="0" i="1">
                  <a:solidFill>
                    <a:schemeClr val="folHlink"/>
                  </a:solidFill>
                </a:rPr>
                <a:t>DesignWare</a:t>
              </a:r>
              <a:r>
                <a:rPr lang="en-US" sz="1400" b="0" i="1">
                  <a:solidFill>
                    <a:schemeClr val="folHlink"/>
                  </a:solidFill>
                  <a:cs typeface="Arial" charset="0"/>
                </a:rPr>
                <a:t>™</a:t>
              </a:r>
              <a:r>
                <a:rPr lang="en-US" sz="1400" b="0" i="1">
                  <a:solidFill>
                    <a:schemeClr val="folHlink"/>
                  </a:solidFill>
                </a:rPr>
                <a:t/>
              </a:r>
              <a:br>
                <a:rPr lang="en-US" sz="1400" b="0" i="1">
                  <a:solidFill>
                    <a:schemeClr val="folHlink"/>
                  </a:solidFill>
                </a:rPr>
              </a:br>
              <a:r>
                <a:rPr lang="en-US" sz="1400" b="0" i="1">
                  <a:solidFill>
                    <a:schemeClr val="folHlink"/>
                  </a:solidFill>
                </a:rPr>
                <a:t>Virtual Platforms</a:t>
              </a:r>
            </a:p>
          </p:txBody>
        </p:sp>
      </p:grpSp>
      <p:grpSp>
        <p:nvGrpSpPr>
          <p:cNvPr id="3366931" name="Group 19"/>
          <p:cNvGrpSpPr>
            <a:grpSpLocks/>
          </p:cNvGrpSpPr>
          <p:nvPr/>
        </p:nvGrpSpPr>
        <p:grpSpPr bwMode="auto">
          <a:xfrm>
            <a:off x="3132138" y="1069975"/>
            <a:ext cx="1839912" cy="2462213"/>
            <a:chOff x="1973" y="674"/>
            <a:chExt cx="1159" cy="1551"/>
          </a:xfrm>
        </p:grpSpPr>
        <p:sp>
          <p:nvSpPr>
            <p:cNvPr id="3366932" name="AutoShape 20"/>
            <p:cNvSpPr>
              <a:spLocks noChangeArrowheads="1"/>
            </p:cNvSpPr>
            <p:nvPr/>
          </p:nvSpPr>
          <p:spPr bwMode="auto">
            <a:xfrm>
              <a:off x="2153" y="987"/>
              <a:ext cx="768" cy="1238"/>
            </a:xfrm>
            <a:prstGeom prst="flowChartAlternateProcess">
              <a:avLst/>
            </a:prstGeom>
            <a:solidFill>
              <a:schemeClr val="folHlink">
                <a:alpha val="17000"/>
              </a:schemeClr>
            </a:solidFill>
            <a:ln w="19050" algn="ctr">
              <a:solidFill>
                <a:schemeClr val="folHlink"/>
              </a:solidFill>
              <a:miter lim="800000"/>
              <a:headEnd/>
              <a:tailEnd/>
            </a:ln>
            <a:effectLst/>
          </p:spPr>
          <p:txBody>
            <a:bodyPr wrap="none" anchor="ctr"/>
            <a:lstStyle/>
            <a:p>
              <a:endParaRPr lang="en-US"/>
            </a:p>
          </p:txBody>
        </p:sp>
        <p:sp>
          <p:nvSpPr>
            <p:cNvPr id="3366933" name="Text Box 21"/>
            <p:cNvSpPr txBox="1">
              <a:spLocks noChangeArrowheads="1"/>
            </p:cNvSpPr>
            <p:nvPr/>
          </p:nvSpPr>
          <p:spPr bwMode="auto">
            <a:xfrm>
              <a:off x="1973" y="674"/>
              <a:ext cx="1159" cy="326"/>
            </a:xfrm>
            <a:prstGeom prst="rect">
              <a:avLst/>
            </a:prstGeom>
            <a:noFill/>
            <a:ln w="9525" algn="ctr">
              <a:noFill/>
              <a:miter lim="800000"/>
              <a:headEnd/>
              <a:tailEnd/>
            </a:ln>
            <a:effectLst/>
          </p:spPr>
          <p:txBody>
            <a:bodyPr wrap="none">
              <a:spAutoFit/>
            </a:bodyPr>
            <a:lstStyle/>
            <a:p>
              <a:r>
                <a:rPr lang="en-US" sz="1400" b="0" i="1">
                  <a:solidFill>
                    <a:schemeClr val="folHlink"/>
                  </a:solidFill>
                </a:rPr>
                <a:t>DesignWare</a:t>
              </a:r>
              <a:r>
                <a:rPr lang="en-US" sz="1400" b="0" i="1">
                  <a:solidFill>
                    <a:schemeClr val="folHlink"/>
                  </a:solidFill>
                  <a:cs typeface="Arial" charset="0"/>
                </a:rPr>
                <a:t>™</a:t>
              </a:r>
              <a:r>
                <a:rPr lang="en-US" sz="1400" b="0" i="1">
                  <a:solidFill>
                    <a:schemeClr val="folHlink"/>
                  </a:solidFill>
                </a:rPr>
                <a:t/>
              </a:r>
              <a:br>
                <a:rPr lang="en-US" sz="1400" b="0" i="1">
                  <a:solidFill>
                    <a:schemeClr val="folHlink"/>
                  </a:solidFill>
                </a:rPr>
              </a:br>
              <a:r>
                <a:rPr lang="en-US" sz="1400" b="0" i="1">
                  <a:solidFill>
                    <a:schemeClr val="folHlink"/>
                  </a:solidFill>
                </a:rPr>
                <a:t>System Level Library</a:t>
              </a:r>
            </a:p>
          </p:txBody>
        </p:sp>
      </p:grpSp>
      <p:grpSp>
        <p:nvGrpSpPr>
          <p:cNvPr id="3366934" name="Group 22"/>
          <p:cNvGrpSpPr>
            <a:grpSpLocks/>
          </p:cNvGrpSpPr>
          <p:nvPr/>
        </p:nvGrpSpPr>
        <p:grpSpPr bwMode="auto">
          <a:xfrm>
            <a:off x="1233488" y="1069975"/>
            <a:ext cx="1941512" cy="1063625"/>
            <a:chOff x="831" y="674"/>
            <a:chExt cx="1223" cy="670"/>
          </a:xfrm>
        </p:grpSpPr>
        <p:sp>
          <p:nvSpPr>
            <p:cNvPr id="3366935" name="AutoShape 23"/>
            <p:cNvSpPr>
              <a:spLocks noChangeArrowheads="1"/>
            </p:cNvSpPr>
            <p:nvPr/>
          </p:nvSpPr>
          <p:spPr bwMode="auto">
            <a:xfrm>
              <a:off x="875" y="852"/>
              <a:ext cx="1179" cy="492"/>
            </a:xfrm>
            <a:prstGeom prst="flowChartAlternateProcess">
              <a:avLst/>
            </a:prstGeom>
            <a:solidFill>
              <a:schemeClr val="folHlink">
                <a:alpha val="17000"/>
              </a:schemeClr>
            </a:solidFill>
            <a:ln w="19050" algn="ctr">
              <a:solidFill>
                <a:schemeClr val="folHlink"/>
              </a:solidFill>
              <a:miter lim="800000"/>
              <a:headEnd/>
              <a:tailEnd/>
            </a:ln>
            <a:effectLst/>
          </p:spPr>
          <p:txBody>
            <a:bodyPr wrap="none" anchor="ctr"/>
            <a:lstStyle/>
            <a:p>
              <a:endParaRPr lang="en-US"/>
            </a:p>
          </p:txBody>
        </p:sp>
        <p:sp>
          <p:nvSpPr>
            <p:cNvPr id="3366936" name="Text Box 24"/>
            <p:cNvSpPr txBox="1">
              <a:spLocks noChangeArrowheads="1"/>
            </p:cNvSpPr>
            <p:nvPr/>
          </p:nvSpPr>
          <p:spPr bwMode="auto">
            <a:xfrm>
              <a:off x="831" y="674"/>
              <a:ext cx="1085" cy="192"/>
            </a:xfrm>
            <a:prstGeom prst="rect">
              <a:avLst/>
            </a:prstGeom>
            <a:noFill/>
            <a:ln w="9525" algn="ctr">
              <a:noFill/>
              <a:miter lim="800000"/>
              <a:headEnd/>
              <a:tailEnd/>
            </a:ln>
            <a:effectLst/>
          </p:spPr>
          <p:txBody>
            <a:bodyPr wrap="none">
              <a:spAutoFit/>
            </a:bodyPr>
            <a:lstStyle/>
            <a:p>
              <a:pPr algn="l"/>
              <a:r>
                <a:rPr lang="en-US" sz="1400" b="0" i="1">
                  <a:solidFill>
                    <a:schemeClr val="folHlink"/>
                  </a:solidFill>
                </a:rPr>
                <a:t>        System Studio</a:t>
              </a:r>
              <a:endParaRPr lang="en-US" sz="1400" b="0" i="1">
                <a:solidFill>
                  <a:schemeClr val="folHlink"/>
                </a:solidFill>
                <a:cs typeface="Arial" charset="0"/>
              </a:endParaRPr>
            </a:p>
          </p:txBody>
        </p:sp>
      </p:grpSp>
      <p:sp>
        <p:nvSpPr>
          <p:cNvPr id="3366937" name="Rectangle 25"/>
          <p:cNvSpPr>
            <a:spLocks noChangeArrowheads="1"/>
          </p:cNvSpPr>
          <p:nvPr/>
        </p:nvSpPr>
        <p:spPr bwMode="auto">
          <a:xfrm>
            <a:off x="3568700" y="4262438"/>
            <a:ext cx="990600" cy="1038225"/>
          </a:xfrm>
          <a:prstGeom prst="rect">
            <a:avLst/>
          </a:prstGeom>
          <a:solidFill>
            <a:srgbClr val="D5FFD5"/>
          </a:solidFill>
          <a:ln w="9525" algn="ctr">
            <a:miter lim="800000"/>
            <a:headEnd/>
            <a:tailEnd/>
          </a:ln>
          <a:effectLst/>
          <a:scene3d>
            <a:camera prst="legacyObliqueTopRight"/>
            <a:lightRig rig="legacyFlat3" dir="b"/>
          </a:scene3d>
          <a:sp3d extrusionH="100000" prstMaterial="legacyMatte">
            <a:bevelT w="13500" h="13500" prst="angle"/>
            <a:bevelB w="13500" h="13500" prst="angle"/>
            <a:extrusionClr>
              <a:srgbClr val="D5FFD5"/>
            </a:extrusionClr>
          </a:sp3d>
        </p:spPr>
        <p:txBody>
          <a:bodyPr wrap="none" anchor="ctr">
            <a:flatTx/>
          </a:bodyPr>
          <a:lstStyle/>
          <a:p>
            <a:r>
              <a:rPr lang="en-US" sz="2000" b="0">
                <a:solidFill>
                  <a:schemeClr val="bg1"/>
                </a:solidFill>
              </a:rPr>
              <a:t>IP</a:t>
            </a:r>
          </a:p>
        </p:txBody>
      </p:sp>
      <p:grpSp>
        <p:nvGrpSpPr>
          <p:cNvPr id="3366938" name="Group 26"/>
          <p:cNvGrpSpPr>
            <a:grpSpLocks/>
          </p:cNvGrpSpPr>
          <p:nvPr/>
        </p:nvGrpSpPr>
        <p:grpSpPr bwMode="auto">
          <a:xfrm>
            <a:off x="1739900" y="2306638"/>
            <a:ext cx="1890713" cy="755650"/>
            <a:chOff x="1096" y="1453"/>
            <a:chExt cx="1191" cy="476"/>
          </a:xfrm>
        </p:grpSpPr>
        <p:sp>
          <p:nvSpPr>
            <p:cNvPr id="3366939" name="AutoShape 27"/>
            <p:cNvSpPr>
              <a:spLocks noChangeArrowheads="1"/>
            </p:cNvSpPr>
            <p:nvPr/>
          </p:nvSpPr>
          <p:spPr bwMode="auto">
            <a:xfrm>
              <a:off x="1108" y="1467"/>
              <a:ext cx="1179" cy="462"/>
            </a:xfrm>
            <a:prstGeom prst="flowChartAlternateProcess">
              <a:avLst/>
            </a:prstGeom>
            <a:solidFill>
              <a:schemeClr val="folHlink">
                <a:alpha val="17000"/>
              </a:schemeClr>
            </a:solidFill>
            <a:ln w="19050" algn="ctr">
              <a:solidFill>
                <a:schemeClr val="folHlink"/>
              </a:solidFill>
              <a:miter lim="800000"/>
              <a:headEnd/>
              <a:tailEnd/>
            </a:ln>
            <a:effectLst/>
          </p:spPr>
          <p:txBody>
            <a:bodyPr wrap="none" anchor="ctr"/>
            <a:lstStyle/>
            <a:p>
              <a:endParaRPr lang="en-US"/>
            </a:p>
          </p:txBody>
        </p:sp>
        <p:sp>
          <p:nvSpPr>
            <p:cNvPr id="3366940" name="Text Box 28"/>
            <p:cNvSpPr txBox="1">
              <a:spLocks noChangeArrowheads="1"/>
            </p:cNvSpPr>
            <p:nvPr/>
          </p:nvSpPr>
          <p:spPr bwMode="auto">
            <a:xfrm>
              <a:off x="1096" y="1453"/>
              <a:ext cx="1004" cy="326"/>
            </a:xfrm>
            <a:prstGeom prst="rect">
              <a:avLst/>
            </a:prstGeom>
            <a:noFill/>
            <a:ln w="9525" algn="ctr">
              <a:noFill/>
              <a:miter lim="800000"/>
              <a:headEnd/>
              <a:tailEnd/>
            </a:ln>
            <a:effectLst/>
          </p:spPr>
          <p:txBody>
            <a:bodyPr wrap="none">
              <a:spAutoFit/>
            </a:bodyPr>
            <a:lstStyle/>
            <a:p>
              <a:pPr algn="l"/>
              <a:r>
                <a:rPr lang="en-US" sz="1400" b="0" i="1">
                  <a:solidFill>
                    <a:schemeClr val="folHlink"/>
                  </a:solidFill>
                </a:rPr>
                <a:t>System Modeling </a:t>
              </a:r>
              <a:br>
                <a:rPr lang="en-US" sz="1400" b="0" i="1">
                  <a:solidFill>
                    <a:schemeClr val="folHlink"/>
                  </a:solidFill>
                </a:rPr>
              </a:br>
              <a:r>
                <a:rPr lang="en-US" sz="1400" b="0" i="1">
                  <a:solidFill>
                    <a:schemeClr val="folHlink"/>
                  </a:solidFill>
                </a:rPr>
                <a:t>Design Services</a:t>
              </a:r>
            </a:p>
          </p:txBody>
        </p:sp>
      </p:grpSp>
    </p:spTree>
  </p:cSld>
  <p:clrMapOvr>
    <a:masterClrMapping/>
  </p:clrMapOvr>
  <p:transition spd="med">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669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3669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3669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3669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3669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66915" grpId="0" animBg="1"/>
      <p:bldP spid="3366921" grpId="0" animBg="1"/>
      <p:bldP spid="3366922" grpId="0" animBg="1"/>
      <p:bldP spid="3366923" grpId="0" animBg="1"/>
      <p:bldP spid="336692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36546" name="Picture 2" descr="swhw helix clean"/>
          <p:cNvPicPr>
            <a:picLocks noChangeAspect="1" noChangeArrowheads="1"/>
          </p:cNvPicPr>
          <p:nvPr/>
        </p:nvPicPr>
        <p:blipFill>
          <a:blip r:embed="rId3" cstate="print"/>
          <a:srcRect/>
          <a:stretch>
            <a:fillRect/>
          </a:stretch>
        </p:blipFill>
        <p:spPr bwMode="auto">
          <a:xfrm>
            <a:off x="1184275" y="946150"/>
            <a:ext cx="6299200" cy="5303838"/>
          </a:xfrm>
          <a:prstGeom prst="rect">
            <a:avLst/>
          </a:prstGeom>
          <a:noFill/>
        </p:spPr>
      </p:pic>
      <p:sp>
        <p:nvSpPr>
          <p:cNvPr id="3436547" name="Rectangle 3"/>
          <p:cNvSpPr>
            <a:spLocks noGrp="1" noChangeArrowheads="1"/>
          </p:cNvSpPr>
          <p:nvPr>
            <p:ph type="title"/>
          </p:nvPr>
        </p:nvSpPr>
        <p:spPr>
          <a:xfrm>
            <a:off x="-12700" y="-177800"/>
            <a:ext cx="8939213" cy="1881188"/>
          </a:xfrm>
          <a:noFill/>
          <a:ln/>
        </p:spPr>
        <p:txBody>
          <a:bodyPr/>
          <a:lstStyle/>
          <a:p>
            <a:pPr algn="r"/>
            <a:r>
              <a:rPr lang="en-US"/>
              <a:t>HW/SW Design, Integration &amp; Verification:</a:t>
            </a:r>
            <a:br>
              <a:rPr lang="en-US"/>
            </a:br>
            <a:r>
              <a:rPr lang="en-US"/>
              <a:t>A Major Challenge</a:t>
            </a:r>
            <a:endParaRPr lang="en-US" sz="2600" b="0"/>
          </a:p>
        </p:txBody>
      </p:sp>
      <p:grpSp>
        <p:nvGrpSpPr>
          <p:cNvPr id="3436548" name="Group 4"/>
          <p:cNvGrpSpPr>
            <a:grpSpLocks/>
          </p:cNvGrpSpPr>
          <p:nvPr/>
        </p:nvGrpSpPr>
        <p:grpSpPr bwMode="auto">
          <a:xfrm>
            <a:off x="209550" y="1236663"/>
            <a:ext cx="2333625" cy="4964112"/>
            <a:chOff x="2256" y="563"/>
            <a:chExt cx="1470" cy="3127"/>
          </a:xfrm>
        </p:grpSpPr>
        <p:sp>
          <p:nvSpPr>
            <p:cNvPr id="3436549" name="AutoShape 5"/>
            <p:cNvSpPr>
              <a:spLocks noChangeArrowheads="1"/>
            </p:cNvSpPr>
            <p:nvPr/>
          </p:nvSpPr>
          <p:spPr bwMode="auto">
            <a:xfrm>
              <a:off x="2256" y="1885"/>
              <a:ext cx="1470" cy="1805"/>
            </a:xfrm>
            <a:prstGeom prst="roundRect">
              <a:avLst>
                <a:gd name="adj" fmla="val 16667"/>
              </a:avLst>
            </a:prstGeom>
            <a:solidFill>
              <a:srgbClr val="D5FFD5"/>
            </a:solidFill>
            <a:ln w="9525">
              <a:round/>
              <a:headEnd/>
              <a:tailEnd/>
            </a:ln>
            <a:effectLst/>
            <a:scene3d>
              <a:camera prst="legacyObliqueTopLeft"/>
              <a:lightRig rig="legacyFlat3" dir="t"/>
            </a:scene3d>
            <a:sp3d extrusionH="430200" prstMaterial="legacyMatte">
              <a:bevelT w="13500" h="13500" prst="angle"/>
              <a:bevelB w="13500" h="13500" prst="angle"/>
              <a:extrusionClr>
                <a:srgbClr val="D5FFD5"/>
              </a:extrusionClr>
            </a:sp3d>
          </p:spPr>
          <p:txBody>
            <a:bodyPr lIns="94042" tIns="47021" rIns="94042" bIns="47021" anchorCtr="1">
              <a:spAutoFit/>
              <a:flatTx/>
            </a:bodyPr>
            <a:lstStyle/>
            <a:p>
              <a:pPr defTabSz="941388" eaLnBrk="1" hangingPunct="1"/>
              <a:r>
                <a:rPr lang="en-US" sz="1400">
                  <a:solidFill>
                    <a:srgbClr val="000066"/>
                  </a:solidFill>
                </a:rPr>
                <a:t>Multi-Band Cell Phone</a:t>
              </a:r>
            </a:p>
            <a:p>
              <a:pPr defTabSz="941388" eaLnBrk="1" hangingPunct="1"/>
              <a:r>
                <a:rPr lang="en-US" sz="1400">
                  <a:solidFill>
                    <a:srgbClr val="000066"/>
                  </a:solidFill>
                </a:rPr>
                <a:t>Full PDA</a:t>
              </a:r>
            </a:p>
            <a:p>
              <a:pPr defTabSz="941388" eaLnBrk="1" hangingPunct="1"/>
              <a:r>
                <a:rPr lang="en-US" sz="1400">
                  <a:solidFill>
                    <a:srgbClr val="000066"/>
                  </a:solidFill>
                </a:rPr>
                <a:t>5MP Camera</a:t>
              </a:r>
            </a:p>
            <a:p>
              <a:pPr defTabSz="941388" eaLnBrk="1" hangingPunct="1"/>
              <a:r>
                <a:rPr lang="en-US" sz="1400">
                  <a:solidFill>
                    <a:srgbClr val="000066"/>
                  </a:solidFill>
                </a:rPr>
                <a:t>MP3 Player</a:t>
              </a:r>
              <a:br>
                <a:rPr lang="en-US" sz="1400">
                  <a:solidFill>
                    <a:srgbClr val="000066"/>
                  </a:solidFill>
                </a:rPr>
              </a:br>
              <a:r>
                <a:rPr lang="en-US" sz="1400">
                  <a:solidFill>
                    <a:srgbClr val="000066"/>
                  </a:solidFill>
                </a:rPr>
                <a:t>Camcorder</a:t>
              </a:r>
            </a:p>
            <a:p>
              <a:pPr defTabSz="941388" eaLnBrk="1" hangingPunct="1"/>
              <a:r>
                <a:rPr lang="en-US" sz="1400">
                  <a:solidFill>
                    <a:srgbClr val="000066"/>
                  </a:solidFill>
                </a:rPr>
                <a:t>Video Player</a:t>
              </a:r>
            </a:p>
            <a:p>
              <a:pPr defTabSz="941388" eaLnBrk="1" hangingPunct="1"/>
              <a:r>
                <a:rPr lang="en-US" sz="1400">
                  <a:solidFill>
                    <a:srgbClr val="000066"/>
                  </a:solidFill>
                </a:rPr>
                <a:t>Game Console</a:t>
              </a:r>
            </a:p>
            <a:p>
              <a:pPr defTabSz="941388" eaLnBrk="1" hangingPunct="1"/>
              <a:r>
                <a:rPr lang="en-US" sz="1400">
                  <a:solidFill>
                    <a:srgbClr val="000066"/>
                  </a:solidFill>
                </a:rPr>
                <a:t>Web Browser</a:t>
              </a:r>
            </a:p>
            <a:p>
              <a:pPr defTabSz="941388" eaLnBrk="1" hangingPunct="1"/>
              <a:r>
                <a:rPr lang="en-US" sz="1400">
                  <a:solidFill>
                    <a:srgbClr val="000066"/>
                  </a:solidFill>
                </a:rPr>
                <a:t>Email Terminal</a:t>
              </a:r>
            </a:p>
            <a:p>
              <a:pPr defTabSz="941388" eaLnBrk="1" hangingPunct="1"/>
              <a:r>
                <a:rPr lang="en-US" sz="1400">
                  <a:solidFill>
                    <a:srgbClr val="000066"/>
                  </a:solidFill>
                </a:rPr>
                <a:t>GPS &amp; Navigation Connectivity</a:t>
              </a:r>
              <a:br>
                <a:rPr lang="en-US" sz="1400">
                  <a:solidFill>
                    <a:srgbClr val="000066"/>
                  </a:solidFill>
                </a:rPr>
              </a:br>
              <a:r>
                <a:rPr lang="en-US" sz="1400">
                  <a:solidFill>
                    <a:srgbClr val="000066"/>
                  </a:solidFill>
                </a:rPr>
                <a:t> (USB, WiFi, BT)</a:t>
              </a:r>
            </a:p>
          </p:txBody>
        </p:sp>
        <p:pic>
          <p:nvPicPr>
            <p:cNvPr id="3436550" name="Picture 6" descr="GOLDSTAR CELL PHONE copy"/>
            <p:cNvPicPr>
              <a:picLocks noChangeAspect="1" noChangeArrowheads="1"/>
            </p:cNvPicPr>
            <p:nvPr/>
          </p:nvPicPr>
          <p:blipFill>
            <a:blip r:embed="rId4" cstate="print"/>
            <a:srcRect/>
            <a:stretch>
              <a:fillRect/>
            </a:stretch>
          </p:blipFill>
          <p:spPr bwMode="auto">
            <a:xfrm rot="19818596">
              <a:off x="2514" y="563"/>
              <a:ext cx="947" cy="1306"/>
            </a:xfrm>
            <a:prstGeom prst="rect">
              <a:avLst/>
            </a:prstGeom>
            <a:noFill/>
          </p:spPr>
        </p:pic>
      </p:grpSp>
      <p:sp>
        <p:nvSpPr>
          <p:cNvPr id="3436551" name="Text Box 7"/>
          <p:cNvSpPr txBox="1">
            <a:spLocks noChangeArrowheads="1"/>
          </p:cNvSpPr>
          <p:nvPr/>
        </p:nvSpPr>
        <p:spPr bwMode="auto">
          <a:xfrm>
            <a:off x="6043613" y="1801813"/>
            <a:ext cx="2727325" cy="1187450"/>
          </a:xfrm>
          <a:prstGeom prst="rect">
            <a:avLst/>
          </a:prstGeom>
          <a:noFill/>
          <a:ln w="9525" algn="ctr">
            <a:noFill/>
            <a:miter lim="800000"/>
            <a:headEnd/>
            <a:tailEnd/>
          </a:ln>
          <a:effectLst/>
        </p:spPr>
        <p:txBody>
          <a:bodyPr wrap="none">
            <a:spAutoFit/>
          </a:bodyPr>
          <a:lstStyle/>
          <a:p>
            <a:r>
              <a:rPr lang="en-US">
                <a:solidFill>
                  <a:schemeClr val="accent1"/>
                </a:solidFill>
              </a:rPr>
              <a:t>especially in the</a:t>
            </a:r>
          </a:p>
          <a:p>
            <a:r>
              <a:rPr lang="en-US">
                <a:solidFill>
                  <a:schemeClr val="accent1"/>
                </a:solidFill>
              </a:rPr>
              <a:t>fast-paced</a:t>
            </a:r>
            <a:br>
              <a:rPr lang="en-US">
                <a:solidFill>
                  <a:schemeClr val="accent1"/>
                </a:solidFill>
              </a:rPr>
            </a:br>
            <a:r>
              <a:rPr lang="en-US">
                <a:solidFill>
                  <a:schemeClr val="accent1"/>
                </a:solidFill>
              </a:rPr>
              <a:t>consumer market</a:t>
            </a:r>
          </a:p>
        </p:txBody>
      </p:sp>
    </p:spTree>
  </p:cSld>
  <p:clrMapOvr>
    <a:masterClrMapping/>
  </p:clrMapOvr>
  <p:transition spd="med">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436551"/>
                                        </p:tgtEl>
                                        <p:attrNameLst>
                                          <p:attrName>style.visibility</p:attrName>
                                        </p:attrNameLst>
                                      </p:cBhvr>
                                      <p:to>
                                        <p:strVal val="visible"/>
                                      </p:to>
                                    </p:set>
                                    <p:animEffect transition="in" filter="fade">
                                      <p:cBhvr>
                                        <p:cTn id="7" dur="500"/>
                                        <p:tgtEl>
                                          <p:spTgt spid="34365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3655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5106" name="Rectangle 2"/>
          <p:cNvSpPr>
            <a:spLocks noGrp="1" noChangeArrowheads="1"/>
          </p:cNvSpPr>
          <p:nvPr>
            <p:ph type="title"/>
          </p:nvPr>
        </p:nvSpPr>
        <p:spPr>
          <a:xfrm>
            <a:off x="296863" y="127000"/>
            <a:ext cx="9144000" cy="1143000"/>
          </a:xfrm>
          <a:noFill/>
          <a:ln/>
        </p:spPr>
        <p:txBody>
          <a:bodyPr/>
          <a:lstStyle/>
          <a:p>
            <a:r>
              <a:rPr lang="en-US">
                <a:solidFill>
                  <a:srgbClr val="3F007E"/>
                </a:solidFill>
              </a:rPr>
              <a:t>Synopsys Virtual Platform</a:t>
            </a:r>
            <a:endParaRPr lang="en-US" sz="3200" b="0"/>
          </a:p>
        </p:txBody>
      </p:sp>
      <p:sp>
        <p:nvSpPr>
          <p:cNvPr id="3375107" name="Rectangle 3"/>
          <p:cNvSpPr>
            <a:spLocks noChangeArrowheads="1"/>
          </p:cNvSpPr>
          <p:nvPr/>
        </p:nvSpPr>
        <p:spPr bwMode="auto">
          <a:xfrm>
            <a:off x="279400" y="1587500"/>
            <a:ext cx="4965700" cy="4192588"/>
          </a:xfrm>
          <a:prstGeom prst="rect">
            <a:avLst/>
          </a:prstGeom>
          <a:noFill/>
          <a:ln w="9525" algn="ctr">
            <a:noFill/>
            <a:miter lim="800000"/>
            <a:headEnd/>
            <a:tailEnd/>
          </a:ln>
          <a:effectLst/>
        </p:spPr>
        <p:txBody>
          <a:bodyPr/>
          <a:lstStyle/>
          <a:p>
            <a:pPr marL="231775" indent="-231775" algn="l" eaLnBrk="1" hangingPunct="1">
              <a:lnSpc>
                <a:spcPct val="80000"/>
              </a:lnSpc>
              <a:spcBef>
                <a:spcPct val="15000"/>
              </a:spcBef>
              <a:spcAft>
                <a:spcPct val="20000"/>
              </a:spcAft>
              <a:buClr>
                <a:srgbClr val="7900A4"/>
              </a:buClr>
              <a:buSzPct val="125000"/>
            </a:pPr>
            <a:r>
              <a:rPr lang="en-US" sz="2800">
                <a:solidFill>
                  <a:schemeClr val="folHlink"/>
                </a:solidFill>
              </a:rPr>
              <a:t>What is a Virtual Platform?</a:t>
            </a:r>
          </a:p>
          <a:p>
            <a:pPr marL="231775" indent="-231775" algn="l" eaLnBrk="1" hangingPunct="1">
              <a:lnSpc>
                <a:spcPct val="80000"/>
              </a:lnSpc>
              <a:spcBef>
                <a:spcPct val="15000"/>
              </a:spcBef>
              <a:spcAft>
                <a:spcPct val="20000"/>
              </a:spcAft>
              <a:buClr>
                <a:srgbClr val="7900A4"/>
              </a:buClr>
              <a:buSzPct val="125000"/>
              <a:buFontTx/>
              <a:buChar char="•"/>
            </a:pPr>
            <a:r>
              <a:rPr lang="en-US" sz="2000" b="0">
                <a:solidFill>
                  <a:srgbClr val="000000"/>
                </a:solidFill>
              </a:rPr>
              <a:t>A Virtual Platform is a </a:t>
            </a:r>
            <a:r>
              <a:rPr lang="en-US" sz="2000" b="0" u="sng">
                <a:solidFill>
                  <a:srgbClr val="000000"/>
                </a:solidFill>
              </a:rPr>
              <a:t>fully functional</a:t>
            </a:r>
            <a:r>
              <a:rPr lang="en-US" sz="2000" b="0">
                <a:solidFill>
                  <a:srgbClr val="000000"/>
                </a:solidFill>
              </a:rPr>
              <a:t> software model of complete systems </a:t>
            </a:r>
          </a:p>
          <a:p>
            <a:pPr marL="682625" lvl="1" indent="-225425" algn="l" eaLnBrk="1" hangingPunct="1">
              <a:lnSpc>
                <a:spcPct val="80000"/>
              </a:lnSpc>
              <a:spcBef>
                <a:spcPct val="15000"/>
              </a:spcBef>
              <a:spcAft>
                <a:spcPct val="20000"/>
              </a:spcAft>
              <a:buClr>
                <a:srgbClr val="7900A4"/>
              </a:buClr>
              <a:buSzPct val="125000"/>
            </a:pPr>
            <a:r>
              <a:rPr lang="en-US" sz="2000" b="0">
                <a:solidFill>
                  <a:srgbClr val="000000"/>
                </a:solidFill>
              </a:rPr>
              <a:t>	SoC, board, I/O, user interface</a:t>
            </a:r>
          </a:p>
          <a:p>
            <a:pPr marL="231775" indent="-231775" algn="l" eaLnBrk="1" hangingPunct="1">
              <a:lnSpc>
                <a:spcPct val="80000"/>
              </a:lnSpc>
              <a:spcBef>
                <a:spcPct val="15000"/>
              </a:spcBef>
              <a:spcAft>
                <a:spcPct val="20000"/>
              </a:spcAft>
              <a:buClr>
                <a:srgbClr val="7900A4"/>
              </a:buClr>
              <a:buSzPct val="125000"/>
              <a:buFontTx/>
              <a:buChar char="•"/>
            </a:pPr>
            <a:r>
              <a:rPr lang="en-US" sz="2000" b="0">
                <a:solidFill>
                  <a:srgbClr val="000000"/>
                </a:solidFill>
              </a:rPr>
              <a:t>Executes </a:t>
            </a:r>
            <a:r>
              <a:rPr lang="en-US" sz="2000" b="0" u="sng">
                <a:solidFill>
                  <a:srgbClr val="000000"/>
                </a:solidFill>
              </a:rPr>
              <a:t>unmodified</a:t>
            </a:r>
            <a:r>
              <a:rPr lang="en-US" sz="2000" b="0">
                <a:solidFill>
                  <a:srgbClr val="000000"/>
                </a:solidFill>
              </a:rPr>
              <a:t> production code</a:t>
            </a:r>
          </a:p>
          <a:p>
            <a:pPr marL="682625" lvl="1" indent="-225425" algn="l" eaLnBrk="1" hangingPunct="1">
              <a:lnSpc>
                <a:spcPct val="80000"/>
              </a:lnSpc>
              <a:spcBef>
                <a:spcPct val="15000"/>
              </a:spcBef>
              <a:spcAft>
                <a:spcPct val="20000"/>
              </a:spcAft>
              <a:buClr>
                <a:srgbClr val="7900A4"/>
              </a:buClr>
              <a:buSzPct val="125000"/>
            </a:pPr>
            <a:r>
              <a:rPr lang="en-US" sz="2000" b="0">
                <a:solidFill>
                  <a:srgbClr val="000000"/>
                </a:solidFill>
              </a:rPr>
              <a:t>	Drivers, OS, and applications</a:t>
            </a:r>
          </a:p>
          <a:p>
            <a:pPr marL="231775" indent="-231775" algn="l" eaLnBrk="1" hangingPunct="1">
              <a:lnSpc>
                <a:spcPct val="80000"/>
              </a:lnSpc>
              <a:spcBef>
                <a:spcPct val="15000"/>
              </a:spcBef>
              <a:spcAft>
                <a:spcPct val="20000"/>
              </a:spcAft>
              <a:buClr>
                <a:srgbClr val="7900A4"/>
              </a:buClr>
              <a:buSzPct val="125000"/>
              <a:buFontTx/>
              <a:buChar char="•"/>
            </a:pPr>
            <a:r>
              <a:rPr lang="en-US" sz="2000" b="0">
                <a:solidFill>
                  <a:srgbClr val="000000"/>
                </a:solidFill>
              </a:rPr>
              <a:t>Runs at up to 25 MIPS/GHz host</a:t>
            </a:r>
          </a:p>
          <a:p>
            <a:pPr marL="682625" lvl="1" indent="-225425" algn="l" eaLnBrk="1" hangingPunct="1">
              <a:lnSpc>
                <a:spcPct val="80000"/>
              </a:lnSpc>
              <a:spcBef>
                <a:spcPct val="15000"/>
              </a:spcBef>
              <a:spcAft>
                <a:spcPct val="20000"/>
              </a:spcAft>
              <a:buClr>
                <a:srgbClr val="7900A4"/>
              </a:buClr>
              <a:buSzPct val="125000"/>
            </a:pPr>
            <a:r>
              <a:rPr lang="en-US" sz="2000" b="0">
                <a:solidFill>
                  <a:srgbClr val="000000"/>
                </a:solidFill>
              </a:rPr>
              <a:t>	Boots OS in seconds </a:t>
            </a:r>
          </a:p>
          <a:p>
            <a:pPr marL="231775" indent="-231775" algn="l" eaLnBrk="1" hangingPunct="1">
              <a:lnSpc>
                <a:spcPct val="80000"/>
              </a:lnSpc>
              <a:spcBef>
                <a:spcPct val="15000"/>
              </a:spcBef>
              <a:spcAft>
                <a:spcPct val="20000"/>
              </a:spcAft>
              <a:buClr>
                <a:srgbClr val="7900A4"/>
              </a:buClr>
              <a:buSzPct val="125000"/>
              <a:buFontTx/>
              <a:buChar char="•"/>
            </a:pPr>
            <a:r>
              <a:rPr lang="en-US" sz="2000" b="0">
                <a:solidFill>
                  <a:srgbClr val="000000"/>
                </a:solidFill>
              </a:rPr>
              <a:t>Provides high system visibility and control </a:t>
            </a:r>
          </a:p>
          <a:p>
            <a:pPr marL="682625" lvl="1" indent="-225425" algn="l" eaLnBrk="1" hangingPunct="1">
              <a:lnSpc>
                <a:spcPct val="80000"/>
              </a:lnSpc>
              <a:spcBef>
                <a:spcPct val="15000"/>
              </a:spcBef>
              <a:spcAft>
                <a:spcPct val="20000"/>
              </a:spcAft>
              <a:buClr>
                <a:srgbClr val="7900A4"/>
              </a:buClr>
              <a:buSzPct val="125000"/>
            </a:pPr>
            <a:r>
              <a:rPr lang="en-US" sz="2000" b="0">
                <a:solidFill>
                  <a:srgbClr val="000000"/>
                </a:solidFill>
              </a:rPr>
              <a:t>	Multi-core SoC HW/SW debugging</a:t>
            </a:r>
          </a:p>
        </p:txBody>
      </p:sp>
      <p:pic>
        <p:nvPicPr>
          <p:cNvPr id="3375108" name="Picture 4" descr="briefsection563_1">
            <a:hlinkClick r:id="rId3"/>
          </p:cNvPr>
          <p:cNvPicPr>
            <a:picLocks noChangeAspect="1" noChangeArrowheads="1"/>
          </p:cNvPicPr>
          <p:nvPr/>
        </p:nvPicPr>
        <p:blipFill>
          <a:blip r:embed="rId4" cstate="print"/>
          <a:srcRect/>
          <a:stretch>
            <a:fillRect/>
          </a:stretch>
        </p:blipFill>
        <p:spPr bwMode="auto">
          <a:xfrm>
            <a:off x="5264150" y="1676400"/>
            <a:ext cx="3357563" cy="3114675"/>
          </a:xfrm>
          <a:prstGeom prst="rect">
            <a:avLst/>
          </a:prstGeom>
          <a:noFill/>
        </p:spPr>
      </p:pic>
    </p:spTree>
  </p:cSld>
  <p:clrMapOvr>
    <a:masterClrMapping/>
  </p:clrMapOvr>
  <p:transition spd="med">
    <p:pull dir="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1380" name="Rectangle 4"/>
          <p:cNvSpPr>
            <a:spLocks noGrp="1" noChangeArrowheads="1"/>
          </p:cNvSpPr>
          <p:nvPr>
            <p:ph type="title"/>
          </p:nvPr>
        </p:nvSpPr>
        <p:spPr/>
        <p:txBody>
          <a:bodyPr/>
          <a:lstStyle/>
          <a:p>
            <a:r>
              <a:rPr lang="en-US"/>
              <a:t>Running Unmodified Code</a:t>
            </a:r>
            <a:br>
              <a:rPr lang="en-US"/>
            </a:br>
            <a:r>
              <a:rPr lang="en-US" sz="2800" i="1"/>
              <a:t>Requires Modeling of Complete Context</a:t>
            </a:r>
          </a:p>
        </p:txBody>
      </p:sp>
      <p:pic>
        <p:nvPicPr>
          <p:cNvPr id="3301379" name="Picture 3" descr="VPDA-platform2"/>
          <p:cNvPicPr>
            <a:picLocks noChangeAspect="1" noChangeArrowheads="1"/>
          </p:cNvPicPr>
          <p:nvPr/>
        </p:nvPicPr>
        <p:blipFill>
          <a:blip r:embed="rId3" cstate="print"/>
          <a:srcRect/>
          <a:stretch>
            <a:fillRect/>
          </a:stretch>
        </p:blipFill>
        <p:spPr bwMode="auto">
          <a:xfrm>
            <a:off x="1295400" y="1524000"/>
            <a:ext cx="6610350" cy="4521200"/>
          </a:xfrm>
          <a:prstGeom prst="rect">
            <a:avLst/>
          </a:prstGeom>
          <a:noFill/>
        </p:spPr>
      </p:pic>
    </p:spTree>
  </p:cSld>
  <p:clrMapOvr>
    <a:masterClrMapping/>
  </p:clrMapOvr>
  <p:transition spd="med">
    <p:pull dir="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8594" name="Rectangle 2"/>
          <p:cNvSpPr>
            <a:spLocks noGrp="1" noChangeArrowheads="1"/>
          </p:cNvSpPr>
          <p:nvPr>
            <p:ph type="title"/>
          </p:nvPr>
        </p:nvSpPr>
        <p:spPr/>
        <p:txBody>
          <a:bodyPr/>
          <a:lstStyle/>
          <a:p>
            <a:r>
              <a:rPr lang="en-US"/>
              <a:t>Virtual Platforms shorten TTM </a:t>
            </a:r>
          </a:p>
        </p:txBody>
      </p:sp>
      <p:sp>
        <p:nvSpPr>
          <p:cNvPr id="3438595" name="Rectangle 3"/>
          <p:cNvSpPr>
            <a:spLocks noChangeArrowheads="1"/>
          </p:cNvSpPr>
          <p:nvPr/>
        </p:nvSpPr>
        <p:spPr bwMode="hidden">
          <a:xfrm>
            <a:off x="484188" y="1779588"/>
            <a:ext cx="8334375" cy="0"/>
          </a:xfrm>
          <a:prstGeom prst="rect">
            <a:avLst/>
          </a:prstGeom>
          <a:noFill/>
          <a:ln w="12700" algn="ctr">
            <a:noFill/>
            <a:miter lim="800000"/>
            <a:headEnd/>
            <a:tailEnd/>
          </a:ln>
          <a:effectLst/>
        </p:spPr>
        <p:txBody>
          <a:bodyPr wrap="none" lIns="89950" tIns="44975" rIns="89950" bIns="44975" anchor="ctr">
            <a:spAutoFit/>
          </a:bodyPr>
          <a:lstStyle/>
          <a:p>
            <a:endParaRPr lang="en-US"/>
          </a:p>
        </p:txBody>
      </p:sp>
      <p:sp>
        <p:nvSpPr>
          <p:cNvPr id="3438596" name="Rectangle 4"/>
          <p:cNvSpPr>
            <a:spLocks noChangeArrowheads="1"/>
          </p:cNvSpPr>
          <p:nvPr/>
        </p:nvSpPr>
        <p:spPr bwMode="hidden">
          <a:xfrm>
            <a:off x="2382838" y="2949575"/>
            <a:ext cx="1997075" cy="555625"/>
          </a:xfrm>
          <a:prstGeom prst="rect">
            <a:avLst/>
          </a:prstGeom>
          <a:solidFill>
            <a:srgbClr val="CCFFFF"/>
          </a:solidFill>
          <a:ln w="12700" algn="ctr">
            <a:miter lim="800000"/>
            <a:headEnd/>
            <a:tailEnd/>
          </a:ln>
          <a:effectLst/>
          <a:scene3d>
            <a:camera prst="legacyObliqueTopRight"/>
            <a:lightRig rig="legacyFlat3" dir="b"/>
          </a:scene3d>
          <a:sp3d extrusionH="227000" prstMaterial="legacyMatte">
            <a:bevelT w="13500" h="13500" prst="angle"/>
            <a:bevelB w="13500" h="13500" prst="angle"/>
            <a:extrusionClr>
              <a:srgbClr val="CCFFFF"/>
            </a:extrusionClr>
          </a:sp3d>
        </p:spPr>
        <p:txBody>
          <a:bodyPr lIns="89939" tIns="44969" rIns="89939" bIns="44969" anchor="ctr">
            <a:flatTx/>
          </a:bodyPr>
          <a:lstStyle/>
          <a:p>
            <a:r>
              <a:rPr lang="en-US" sz="1200"/>
              <a:t>Development Board Design</a:t>
            </a:r>
          </a:p>
        </p:txBody>
      </p:sp>
      <p:grpSp>
        <p:nvGrpSpPr>
          <p:cNvPr id="3438597" name="Group 5"/>
          <p:cNvGrpSpPr>
            <a:grpSpLocks/>
          </p:cNvGrpSpPr>
          <p:nvPr/>
        </p:nvGrpSpPr>
        <p:grpSpPr bwMode="auto">
          <a:xfrm>
            <a:off x="6316663" y="4392613"/>
            <a:ext cx="2101850" cy="623887"/>
            <a:chOff x="3979" y="2914"/>
            <a:chExt cx="1575" cy="393"/>
          </a:xfrm>
        </p:grpSpPr>
        <p:sp>
          <p:nvSpPr>
            <p:cNvPr id="3438598" name="Rectangle 6"/>
            <p:cNvSpPr>
              <a:spLocks noChangeArrowheads="1"/>
            </p:cNvSpPr>
            <p:nvPr/>
          </p:nvSpPr>
          <p:spPr bwMode="hidden">
            <a:xfrm>
              <a:off x="3979" y="2914"/>
              <a:ext cx="656" cy="393"/>
            </a:xfrm>
            <a:prstGeom prst="rect">
              <a:avLst/>
            </a:prstGeom>
            <a:solidFill>
              <a:srgbClr val="C0C0C0"/>
            </a:solidFill>
            <a:ln w="12700" algn="ctr">
              <a:solidFill>
                <a:schemeClr val="tx1"/>
              </a:solidFill>
              <a:miter lim="800000"/>
              <a:headEnd/>
              <a:tailEnd/>
            </a:ln>
            <a:effectLst/>
          </p:spPr>
          <p:txBody>
            <a:bodyPr lIns="89939" tIns="44969" rIns="89939" bIns="44969" anchor="ctr"/>
            <a:lstStyle/>
            <a:p>
              <a:r>
                <a:rPr lang="en-US" sz="1200"/>
                <a:t>Firmware Debug</a:t>
              </a:r>
            </a:p>
          </p:txBody>
        </p:sp>
        <p:sp>
          <p:nvSpPr>
            <p:cNvPr id="3438599" name="Rectangle 7"/>
            <p:cNvSpPr>
              <a:spLocks noChangeArrowheads="1"/>
            </p:cNvSpPr>
            <p:nvPr/>
          </p:nvSpPr>
          <p:spPr bwMode="hidden">
            <a:xfrm>
              <a:off x="4635" y="2914"/>
              <a:ext cx="919" cy="393"/>
            </a:xfrm>
            <a:prstGeom prst="rect">
              <a:avLst/>
            </a:prstGeom>
            <a:solidFill>
              <a:srgbClr val="C0C0C0"/>
            </a:solidFill>
            <a:ln w="12700" algn="ctr">
              <a:solidFill>
                <a:schemeClr val="tx1"/>
              </a:solidFill>
              <a:miter lim="800000"/>
              <a:headEnd/>
              <a:tailEnd/>
            </a:ln>
            <a:effectLst/>
          </p:spPr>
          <p:txBody>
            <a:bodyPr lIns="89939" tIns="44969" rIns="89939" bIns="44969" anchor="ctr"/>
            <a:lstStyle/>
            <a:p>
              <a:r>
                <a:rPr lang="en-US" sz="1200"/>
                <a:t>OS &amp;</a:t>
              </a:r>
            </a:p>
            <a:p>
              <a:r>
                <a:rPr lang="en-US" sz="1200"/>
                <a:t>Device</a:t>
              </a:r>
              <a:br>
                <a:rPr lang="en-US" sz="1200"/>
              </a:br>
              <a:r>
                <a:rPr lang="en-US" sz="1200"/>
                <a:t>Driver</a:t>
              </a:r>
            </a:p>
          </p:txBody>
        </p:sp>
      </p:grpSp>
      <p:grpSp>
        <p:nvGrpSpPr>
          <p:cNvPr id="3438600" name="Group 8"/>
          <p:cNvGrpSpPr>
            <a:grpSpLocks/>
          </p:cNvGrpSpPr>
          <p:nvPr/>
        </p:nvGrpSpPr>
        <p:grpSpPr bwMode="auto">
          <a:xfrm>
            <a:off x="4368800" y="2112963"/>
            <a:ext cx="1949450" cy="858837"/>
            <a:chOff x="2752" y="1502"/>
            <a:chExt cx="1228" cy="541"/>
          </a:xfrm>
        </p:grpSpPr>
        <p:sp>
          <p:nvSpPr>
            <p:cNvPr id="3438601" name="Rectangle 9"/>
            <p:cNvSpPr>
              <a:spLocks noChangeArrowheads="1"/>
            </p:cNvSpPr>
            <p:nvPr/>
          </p:nvSpPr>
          <p:spPr bwMode="hidden">
            <a:xfrm>
              <a:off x="3324" y="1650"/>
              <a:ext cx="656" cy="393"/>
            </a:xfrm>
            <a:prstGeom prst="rect">
              <a:avLst/>
            </a:prstGeom>
            <a:solidFill>
              <a:srgbClr val="CCFFFF"/>
            </a:solidFill>
            <a:ln w="12700" algn="ctr">
              <a:miter lim="800000"/>
              <a:headEnd/>
              <a:tailEnd/>
            </a:ln>
            <a:effectLst/>
            <a:scene3d>
              <a:camera prst="legacyObliqueTopRight"/>
              <a:lightRig rig="legacyFlat3" dir="b"/>
            </a:scene3d>
            <a:sp3d extrusionH="227000" prstMaterial="legacyMatte">
              <a:bevelT w="13500" h="13500" prst="angle"/>
              <a:bevelB w="13500" h="13500" prst="angle"/>
              <a:extrusionClr>
                <a:srgbClr val="CCFFFF"/>
              </a:extrusionClr>
            </a:sp3d>
          </p:spPr>
          <p:txBody>
            <a:bodyPr lIns="89939" tIns="44969" rIns="89939" bIns="44969" anchor="ctr">
              <a:flatTx/>
            </a:bodyPr>
            <a:lstStyle/>
            <a:p>
              <a:r>
                <a:rPr lang="en-US" sz="1200"/>
                <a:t>Board Mounting</a:t>
              </a:r>
            </a:p>
          </p:txBody>
        </p:sp>
        <p:sp>
          <p:nvSpPr>
            <p:cNvPr id="3438602" name="Line 10"/>
            <p:cNvSpPr>
              <a:spLocks noChangeShapeType="1"/>
            </p:cNvSpPr>
            <p:nvPr/>
          </p:nvSpPr>
          <p:spPr bwMode="hidden">
            <a:xfrm>
              <a:off x="3149" y="1502"/>
              <a:ext cx="161" cy="222"/>
            </a:xfrm>
            <a:prstGeom prst="line">
              <a:avLst/>
            </a:prstGeom>
            <a:noFill/>
            <a:ln w="25400">
              <a:solidFill>
                <a:schemeClr val="tx1"/>
              </a:solidFill>
              <a:round/>
              <a:headEnd/>
              <a:tailEnd type="triangle" w="med" len="med"/>
            </a:ln>
            <a:effectLst/>
          </p:spPr>
          <p:txBody>
            <a:bodyPr lIns="89950" tIns="44975" rIns="89950" bIns="44975">
              <a:spAutoFit/>
            </a:bodyPr>
            <a:lstStyle/>
            <a:p>
              <a:endParaRPr lang="en-US"/>
            </a:p>
          </p:txBody>
        </p:sp>
        <p:sp>
          <p:nvSpPr>
            <p:cNvPr id="3438603" name="Line 11"/>
            <p:cNvSpPr>
              <a:spLocks noChangeShapeType="1"/>
            </p:cNvSpPr>
            <p:nvPr/>
          </p:nvSpPr>
          <p:spPr bwMode="hidden">
            <a:xfrm flipV="1">
              <a:off x="2752" y="1834"/>
              <a:ext cx="576" cy="183"/>
            </a:xfrm>
            <a:prstGeom prst="line">
              <a:avLst/>
            </a:prstGeom>
            <a:noFill/>
            <a:ln w="25400">
              <a:solidFill>
                <a:schemeClr val="tx1"/>
              </a:solidFill>
              <a:round/>
              <a:headEnd/>
              <a:tailEnd type="triangle" w="med" len="med"/>
            </a:ln>
            <a:effectLst/>
          </p:spPr>
          <p:txBody>
            <a:bodyPr lIns="89950" tIns="44975" rIns="89950" bIns="44975">
              <a:spAutoFit/>
            </a:bodyPr>
            <a:lstStyle/>
            <a:p>
              <a:endParaRPr lang="en-US"/>
            </a:p>
          </p:txBody>
        </p:sp>
      </p:grpSp>
      <p:sp>
        <p:nvSpPr>
          <p:cNvPr id="3438604" name="Text Box 12"/>
          <p:cNvSpPr txBox="1">
            <a:spLocks noChangeArrowheads="1"/>
          </p:cNvSpPr>
          <p:nvPr/>
        </p:nvSpPr>
        <p:spPr bwMode="hidden">
          <a:xfrm>
            <a:off x="8194675" y="6183313"/>
            <a:ext cx="546100" cy="301625"/>
          </a:xfrm>
          <a:prstGeom prst="rect">
            <a:avLst/>
          </a:prstGeom>
          <a:noFill/>
          <a:ln w="12700" algn="ctr">
            <a:noFill/>
            <a:miter lim="800000"/>
            <a:headEnd/>
            <a:tailEnd/>
          </a:ln>
          <a:effectLst/>
        </p:spPr>
        <p:txBody>
          <a:bodyPr wrap="none" lIns="89939" tIns="44969" rIns="89939" bIns="44969">
            <a:spAutoFit/>
          </a:bodyPr>
          <a:lstStyle/>
          <a:p>
            <a:r>
              <a:rPr lang="en-US" sz="1400" i="1">
                <a:solidFill>
                  <a:schemeClr val="bg2"/>
                </a:solidFill>
              </a:rPr>
              <a:t>time</a:t>
            </a:r>
          </a:p>
        </p:txBody>
      </p:sp>
      <p:grpSp>
        <p:nvGrpSpPr>
          <p:cNvPr id="3438605" name="Group 13"/>
          <p:cNvGrpSpPr>
            <a:grpSpLocks/>
          </p:cNvGrpSpPr>
          <p:nvPr/>
        </p:nvGrpSpPr>
        <p:grpSpPr bwMode="auto">
          <a:xfrm>
            <a:off x="6292850" y="2963863"/>
            <a:ext cx="1920875" cy="1363662"/>
            <a:chOff x="3980" y="2038"/>
            <a:chExt cx="1210" cy="859"/>
          </a:xfrm>
        </p:grpSpPr>
        <p:sp>
          <p:nvSpPr>
            <p:cNvPr id="3438606" name="Line 14"/>
            <p:cNvSpPr>
              <a:spLocks noChangeShapeType="1"/>
            </p:cNvSpPr>
            <p:nvPr/>
          </p:nvSpPr>
          <p:spPr bwMode="hidden">
            <a:xfrm>
              <a:off x="3980" y="2038"/>
              <a:ext cx="0" cy="859"/>
            </a:xfrm>
            <a:prstGeom prst="line">
              <a:avLst/>
            </a:prstGeom>
            <a:noFill/>
            <a:ln w="12700">
              <a:solidFill>
                <a:srgbClr val="FF0000"/>
              </a:solidFill>
              <a:round/>
              <a:headEnd/>
              <a:tailEnd type="triangle" w="med" len="med"/>
            </a:ln>
            <a:effectLst/>
          </p:spPr>
          <p:txBody>
            <a:bodyPr lIns="89950" tIns="44975" rIns="89950" bIns="44975" anchor="ctr">
              <a:spAutoFit/>
            </a:bodyPr>
            <a:lstStyle/>
            <a:p>
              <a:endParaRPr lang="en-US"/>
            </a:p>
          </p:txBody>
        </p:sp>
        <p:sp>
          <p:nvSpPr>
            <p:cNvPr id="3438607" name="Text Box 15"/>
            <p:cNvSpPr txBox="1">
              <a:spLocks noChangeArrowheads="1"/>
            </p:cNvSpPr>
            <p:nvPr/>
          </p:nvSpPr>
          <p:spPr bwMode="hidden">
            <a:xfrm>
              <a:off x="4015" y="2429"/>
              <a:ext cx="1175" cy="401"/>
            </a:xfrm>
            <a:prstGeom prst="rect">
              <a:avLst/>
            </a:prstGeom>
            <a:solidFill>
              <a:srgbClr val="FFFFCC"/>
            </a:solidFill>
            <a:ln w="12700" algn="ctr">
              <a:noFill/>
              <a:miter lim="800000"/>
              <a:headEnd/>
              <a:tailEnd/>
            </a:ln>
            <a:effectLst/>
          </p:spPr>
          <p:txBody>
            <a:bodyPr wrap="none" lIns="89939" tIns="44969" rIns="89939" bIns="44969">
              <a:spAutoFit/>
            </a:bodyPr>
            <a:lstStyle/>
            <a:p>
              <a:pPr algn="l"/>
              <a:r>
                <a:rPr lang="en-US" sz="1200">
                  <a:solidFill>
                    <a:srgbClr val="FF0000"/>
                  </a:solidFill>
                </a:rPr>
                <a:t>Software Development </a:t>
              </a:r>
            </a:p>
            <a:p>
              <a:pPr algn="l"/>
              <a:r>
                <a:rPr lang="en-US" sz="1200">
                  <a:solidFill>
                    <a:srgbClr val="FF0000"/>
                  </a:solidFill>
                </a:rPr>
                <a:t>&amp; Debug Start </a:t>
              </a:r>
            </a:p>
            <a:p>
              <a:pPr algn="l"/>
              <a:r>
                <a:rPr lang="en-US" sz="1200" u="sng">
                  <a:solidFill>
                    <a:srgbClr val="FF0000"/>
                  </a:solidFill>
                </a:rPr>
                <a:t>Traditional approach</a:t>
              </a:r>
            </a:p>
          </p:txBody>
        </p:sp>
      </p:grpSp>
      <p:sp>
        <p:nvSpPr>
          <p:cNvPr id="3438608" name="Rectangle 16"/>
          <p:cNvSpPr>
            <a:spLocks noChangeArrowheads="1"/>
          </p:cNvSpPr>
          <p:nvPr/>
        </p:nvSpPr>
        <p:spPr bwMode="hidden">
          <a:xfrm>
            <a:off x="501650" y="3536950"/>
            <a:ext cx="1592263" cy="555625"/>
          </a:xfrm>
          <a:prstGeom prst="rect">
            <a:avLst/>
          </a:prstGeom>
          <a:solidFill>
            <a:srgbClr val="FFFF99"/>
          </a:solidFill>
          <a:ln w="12700" algn="ctr">
            <a:miter lim="800000"/>
            <a:headEnd/>
            <a:tailEnd/>
          </a:ln>
          <a:effectLst/>
          <a:scene3d>
            <a:camera prst="legacyObliqueTopRight"/>
            <a:lightRig rig="legacyFlat3" dir="b"/>
          </a:scene3d>
          <a:sp3d extrusionH="227000" prstMaterial="legacyMatte">
            <a:bevelT w="13500" h="13500" prst="angle"/>
            <a:bevelB w="13500" h="13500" prst="angle"/>
            <a:extrusionClr>
              <a:srgbClr val="FFFF99"/>
            </a:extrusionClr>
          </a:sp3d>
        </p:spPr>
        <p:txBody>
          <a:bodyPr lIns="89939" tIns="44969" rIns="89939" bIns="44969" anchor="ctr">
            <a:flatTx/>
          </a:bodyPr>
          <a:lstStyle/>
          <a:p>
            <a:r>
              <a:rPr lang="en-US" sz="1400"/>
              <a:t>Virtual Platform Development</a:t>
            </a:r>
          </a:p>
        </p:txBody>
      </p:sp>
      <p:sp>
        <p:nvSpPr>
          <p:cNvPr id="3438609" name="Rectangle 17"/>
          <p:cNvSpPr>
            <a:spLocks noChangeArrowheads="1"/>
          </p:cNvSpPr>
          <p:nvPr/>
        </p:nvSpPr>
        <p:spPr bwMode="hidden">
          <a:xfrm>
            <a:off x="6030913" y="4416425"/>
            <a:ext cx="1041400" cy="625475"/>
          </a:xfrm>
          <a:prstGeom prst="rect">
            <a:avLst/>
          </a:prstGeom>
          <a:solidFill>
            <a:srgbClr val="FFCC99"/>
          </a:solidFill>
          <a:ln w="12700" algn="ctr">
            <a:miter lim="800000"/>
            <a:headEnd/>
            <a:tailEnd/>
          </a:ln>
          <a:effectLst/>
          <a:scene3d>
            <a:camera prst="legacyObliqueTopRight"/>
            <a:lightRig rig="legacyFlat3" dir="b"/>
          </a:scene3d>
          <a:sp3d extrusionH="227000" prstMaterial="legacyMatte">
            <a:bevelT w="13500" h="13500" prst="angle"/>
            <a:bevelB w="13500" h="13500" prst="angle"/>
            <a:extrusionClr>
              <a:srgbClr val="FFCC99"/>
            </a:extrusionClr>
          </a:sp3d>
        </p:spPr>
        <p:txBody>
          <a:bodyPr lIns="89939" tIns="44969" rIns="89939" bIns="44969" anchor="ctr">
            <a:flatTx/>
          </a:bodyPr>
          <a:lstStyle/>
          <a:p>
            <a:r>
              <a:rPr lang="en-US" sz="1200"/>
              <a:t>Firmware</a:t>
            </a:r>
          </a:p>
        </p:txBody>
      </p:sp>
      <p:sp>
        <p:nvSpPr>
          <p:cNvPr id="3438610" name="Rectangle 18"/>
          <p:cNvSpPr>
            <a:spLocks noChangeArrowheads="1"/>
          </p:cNvSpPr>
          <p:nvPr/>
        </p:nvSpPr>
        <p:spPr bwMode="hidden">
          <a:xfrm>
            <a:off x="7105650" y="4416425"/>
            <a:ext cx="1041400" cy="625475"/>
          </a:xfrm>
          <a:prstGeom prst="rect">
            <a:avLst/>
          </a:prstGeom>
          <a:solidFill>
            <a:srgbClr val="FFCC99"/>
          </a:solidFill>
          <a:ln w="12700" algn="ctr">
            <a:miter lim="800000"/>
            <a:headEnd/>
            <a:tailEnd/>
          </a:ln>
          <a:effectLst/>
          <a:scene3d>
            <a:camera prst="legacyObliqueTopRight"/>
            <a:lightRig rig="legacyFlat3" dir="b"/>
          </a:scene3d>
          <a:sp3d extrusionH="227000" prstMaterial="legacyMatte">
            <a:bevelT w="13500" h="13500" prst="angle"/>
            <a:bevelB w="13500" h="13500" prst="angle"/>
            <a:extrusionClr>
              <a:srgbClr val="FFCC99"/>
            </a:extrusionClr>
          </a:sp3d>
        </p:spPr>
        <p:txBody>
          <a:bodyPr lIns="89939" tIns="44969" rIns="89939" bIns="44969" anchor="ctr">
            <a:flatTx/>
          </a:bodyPr>
          <a:lstStyle/>
          <a:p>
            <a:r>
              <a:rPr lang="en-US" sz="1200"/>
              <a:t>OS &amp; Device</a:t>
            </a:r>
          </a:p>
          <a:p>
            <a:r>
              <a:rPr lang="en-US" sz="1200"/>
              <a:t>Driver</a:t>
            </a:r>
          </a:p>
        </p:txBody>
      </p:sp>
      <p:sp>
        <p:nvSpPr>
          <p:cNvPr id="3438611" name="Rectangle 19"/>
          <p:cNvSpPr>
            <a:spLocks noChangeArrowheads="1"/>
          </p:cNvSpPr>
          <p:nvPr/>
        </p:nvSpPr>
        <p:spPr bwMode="hidden">
          <a:xfrm>
            <a:off x="8181975" y="4416425"/>
            <a:ext cx="612775" cy="625475"/>
          </a:xfrm>
          <a:prstGeom prst="rect">
            <a:avLst/>
          </a:prstGeom>
          <a:solidFill>
            <a:srgbClr val="FFCC99"/>
          </a:solidFill>
          <a:ln w="12700" algn="ctr">
            <a:miter lim="800000"/>
            <a:headEnd/>
            <a:tailEnd/>
          </a:ln>
          <a:effectLst/>
          <a:scene3d>
            <a:camera prst="legacyObliqueTopRight"/>
            <a:lightRig rig="legacyFlat3" dir="b"/>
          </a:scene3d>
          <a:sp3d extrusionH="227000" prstMaterial="legacyMatte">
            <a:bevelT w="13500" h="13500" prst="angle"/>
            <a:bevelB w="13500" h="13500" prst="angle"/>
            <a:extrusionClr>
              <a:srgbClr val="FFCC99"/>
            </a:extrusionClr>
          </a:sp3d>
        </p:spPr>
        <p:txBody>
          <a:bodyPr lIns="89939" tIns="44969" rIns="89939" bIns="44969" anchor="ctr">
            <a:flatTx/>
          </a:bodyPr>
          <a:lstStyle/>
          <a:p>
            <a:r>
              <a:rPr lang="en-US" sz="1200"/>
              <a:t>Apps</a:t>
            </a:r>
          </a:p>
        </p:txBody>
      </p:sp>
      <p:grpSp>
        <p:nvGrpSpPr>
          <p:cNvPr id="3438612" name="Group 20"/>
          <p:cNvGrpSpPr>
            <a:grpSpLocks/>
          </p:cNvGrpSpPr>
          <p:nvPr/>
        </p:nvGrpSpPr>
        <p:grpSpPr bwMode="auto">
          <a:xfrm>
            <a:off x="830263" y="5387975"/>
            <a:ext cx="5462587" cy="768350"/>
            <a:chOff x="750" y="3329"/>
            <a:chExt cx="2960" cy="484"/>
          </a:xfrm>
        </p:grpSpPr>
        <p:sp>
          <p:nvSpPr>
            <p:cNvPr id="3438613" name="AutoShape 21"/>
            <p:cNvSpPr>
              <a:spLocks noChangeArrowheads="1"/>
            </p:cNvSpPr>
            <p:nvPr/>
          </p:nvSpPr>
          <p:spPr bwMode="hidden">
            <a:xfrm>
              <a:off x="750" y="3329"/>
              <a:ext cx="2957" cy="190"/>
            </a:xfrm>
            <a:prstGeom prst="leftRightArrow">
              <a:avLst>
                <a:gd name="adj1" fmla="val 100000"/>
                <a:gd name="adj2" fmla="val 83004"/>
              </a:avLst>
            </a:prstGeom>
            <a:solidFill>
              <a:srgbClr val="008000"/>
            </a:solidFill>
            <a:ln w="12700" algn="ctr">
              <a:noFill/>
              <a:miter lim="800000"/>
              <a:headEnd/>
              <a:tailEnd/>
            </a:ln>
            <a:effectLst/>
          </p:spPr>
          <p:txBody>
            <a:bodyPr lIns="89939" tIns="44969" rIns="89939" bIns="44969" anchor="ctr">
              <a:spAutoFit/>
            </a:bodyPr>
            <a:lstStyle/>
            <a:p>
              <a:endParaRPr lang="en-US" sz="1400">
                <a:solidFill>
                  <a:schemeClr val="bg2"/>
                </a:solidFill>
              </a:endParaRPr>
            </a:p>
          </p:txBody>
        </p:sp>
        <p:sp>
          <p:nvSpPr>
            <p:cNvPr id="3438614" name="Text Box 22"/>
            <p:cNvSpPr txBox="1">
              <a:spLocks noChangeArrowheads="1"/>
            </p:cNvSpPr>
            <p:nvPr/>
          </p:nvSpPr>
          <p:spPr bwMode="hidden">
            <a:xfrm>
              <a:off x="854" y="3565"/>
              <a:ext cx="2856" cy="248"/>
            </a:xfrm>
            <a:prstGeom prst="rect">
              <a:avLst/>
            </a:prstGeom>
            <a:noFill/>
            <a:ln w="12700" algn="ctr">
              <a:noFill/>
              <a:miter lim="800000"/>
              <a:headEnd/>
              <a:tailEnd/>
            </a:ln>
            <a:effectLst/>
          </p:spPr>
          <p:txBody>
            <a:bodyPr wrap="none" lIns="89939" tIns="44969" rIns="89939" bIns="44969">
              <a:spAutoFit/>
            </a:bodyPr>
            <a:lstStyle/>
            <a:p>
              <a:r>
                <a:rPr lang="en-US" sz="2000">
                  <a:solidFill>
                    <a:srgbClr val="FF3300"/>
                  </a:solidFill>
                </a:rPr>
                <a:t>Start SW development 9-12 months earlier</a:t>
              </a:r>
            </a:p>
          </p:txBody>
        </p:sp>
      </p:grpSp>
      <p:sp>
        <p:nvSpPr>
          <p:cNvPr id="3438615" name="Line 23"/>
          <p:cNvSpPr>
            <a:spLocks noChangeShapeType="1"/>
          </p:cNvSpPr>
          <p:nvPr/>
        </p:nvSpPr>
        <p:spPr bwMode="auto">
          <a:xfrm>
            <a:off x="693738" y="2130425"/>
            <a:ext cx="7937" cy="1392238"/>
          </a:xfrm>
          <a:prstGeom prst="line">
            <a:avLst/>
          </a:prstGeom>
          <a:noFill/>
          <a:ln w="25400">
            <a:solidFill>
              <a:schemeClr val="tx1"/>
            </a:solidFill>
            <a:round/>
            <a:headEnd/>
            <a:tailEnd type="triangle" w="med" len="med"/>
          </a:ln>
          <a:effectLst/>
        </p:spPr>
        <p:txBody>
          <a:bodyPr anchor="ctr"/>
          <a:lstStyle/>
          <a:p>
            <a:endParaRPr lang="en-US"/>
          </a:p>
        </p:txBody>
      </p:sp>
      <p:grpSp>
        <p:nvGrpSpPr>
          <p:cNvPr id="3438616" name="Group 24"/>
          <p:cNvGrpSpPr>
            <a:grpSpLocks/>
          </p:cNvGrpSpPr>
          <p:nvPr/>
        </p:nvGrpSpPr>
        <p:grpSpPr bwMode="auto">
          <a:xfrm>
            <a:off x="958850" y="3621088"/>
            <a:ext cx="3732213" cy="722312"/>
            <a:chOff x="715" y="2295"/>
            <a:chExt cx="2351" cy="455"/>
          </a:xfrm>
        </p:grpSpPr>
        <p:grpSp>
          <p:nvGrpSpPr>
            <p:cNvPr id="3438617" name="Group 25"/>
            <p:cNvGrpSpPr>
              <a:grpSpLocks/>
            </p:cNvGrpSpPr>
            <p:nvPr/>
          </p:nvGrpSpPr>
          <p:grpSpPr bwMode="auto">
            <a:xfrm>
              <a:off x="715" y="2295"/>
              <a:ext cx="2351" cy="455"/>
              <a:chOff x="715" y="2466"/>
              <a:chExt cx="2351" cy="455"/>
            </a:xfrm>
          </p:grpSpPr>
          <p:sp>
            <p:nvSpPr>
              <p:cNvPr id="3438618" name="Text Box 26"/>
              <p:cNvSpPr txBox="1">
                <a:spLocks noChangeArrowheads="1"/>
              </p:cNvSpPr>
              <p:nvPr/>
            </p:nvSpPr>
            <p:spPr bwMode="hidden">
              <a:xfrm>
                <a:off x="1630" y="2466"/>
                <a:ext cx="1436" cy="401"/>
              </a:xfrm>
              <a:prstGeom prst="rect">
                <a:avLst/>
              </a:prstGeom>
              <a:solidFill>
                <a:srgbClr val="FFFFCC"/>
              </a:solidFill>
              <a:ln w="12700" algn="ctr">
                <a:noFill/>
                <a:miter lim="800000"/>
                <a:headEnd/>
                <a:tailEnd/>
              </a:ln>
              <a:effectLst/>
            </p:spPr>
            <p:txBody>
              <a:bodyPr wrap="none" lIns="89939" tIns="44969" rIns="89939" bIns="44969">
                <a:spAutoFit/>
              </a:bodyPr>
              <a:lstStyle/>
              <a:p>
                <a:pPr algn="l"/>
                <a:r>
                  <a:rPr lang="en-US" sz="1200">
                    <a:solidFill>
                      <a:srgbClr val="FF0000"/>
                    </a:solidFill>
                  </a:rPr>
                  <a:t>Early Software Development </a:t>
                </a:r>
              </a:p>
              <a:p>
                <a:pPr algn="l"/>
                <a:r>
                  <a:rPr lang="en-US" sz="1200">
                    <a:solidFill>
                      <a:srgbClr val="FF0000"/>
                    </a:solidFill>
                  </a:rPr>
                  <a:t>&amp; HW/SW integration</a:t>
                </a:r>
              </a:p>
              <a:p>
                <a:pPr algn="l"/>
                <a:r>
                  <a:rPr lang="en-US" sz="1200" u="sng">
                    <a:solidFill>
                      <a:srgbClr val="FF0000"/>
                    </a:solidFill>
                  </a:rPr>
                  <a:t>Using Virtual Platforms</a:t>
                </a:r>
              </a:p>
            </p:txBody>
          </p:sp>
          <p:sp>
            <p:nvSpPr>
              <p:cNvPr id="3438619" name="Line 27"/>
              <p:cNvSpPr>
                <a:spLocks noChangeShapeType="1"/>
              </p:cNvSpPr>
              <p:nvPr/>
            </p:nvSpPr>
            <p:spPr bwMode="hidden">
              <a:xfrm>
                <a:off x="715" y="2751"/>
                <a:ext cx="0" cy="170"/>
              </a:xfrm>
              <a:prstGeom prst="line">
                <a:avLst/>
              </a:prstGeom>
              <a:noFill/>
              <a:ln w="12700">
                <a:solidFill>
                  <a:srgbClr val="FF0000"/>
                </a:solidFill>
                <a:round/>
                <a:headEnd/>
                <a:tailEnd type="triangle" w="med" len="med"/>
              </a:ln>
              <a:effectLst/>
            </p:spPr>
            <p:txBody>
              <a:bodyPr lIns="89950" tIns="44975" rIns="89950" bIns="44975" anchor="ctr">
                <a:spAutoFit/>
              </a:bodyPr>
              <a:lstStyle/>
              <a:p>
                <a:endParaRPr lang="en-US"/>
              </a:p>
            </p:txBody>
          </p:sp>
        </p:grpSp>
        <p:sp>
          <p:nvSpPr>
            <p:cNvPr id="3438620" name="Line 28"/>
            <p:cNvSpPr>
              <a:spLocks noChangeShapeType="1"/>
            </p:cNvSpPr>
            <p:nvPr/>
          </p:nvSpPr>
          <p:spPr bwMode="auto">
            <a:xfrm>
              <a:off x="957" y="2584"/>
              <a:ext cx="0" cy="161"/>
            </a:xfrm>
            <a:prstGeom prst="line">
              <a:avLst/>
            </a:prstGeom>
            <a:noFill/>
            <a:ln w="12700">
              <a:solidFill>
                <a:srgbClr val="FF0000"/>
              </a:solidFill>
              <a:round/>
              <a:headEnd/>
              <a:tailEnd type="triangle" w="med" len="med"/>
            </a:ln>
            <a:effectLst/>
          </p:spPr>
          <p:txBody>
            <a:bodyPr anchor="ctr"/>
            <a:lstStyle/>
            <a:p>
              <a:endParaRPr lang="en-US"/>
            </a:p>
          </p:txBody>
        </p:sp>
        <p:sp>
          <p:nvSpPr>
            <p:cNvPr id="3438621" name="Line 29"/>
            <p:cNvSpPr>
              <a:spLocks noChangeShapeType="1"/>
            </p:cNvSpPr>
            <p:nvPr/>
          </p:nvSpPr>
          <p:spPr bwMode="auto">
            <a:xfrm>
              <a:off x="1133" y="2585"/>
              <a:ext cx="0" cy="161"/>
            </a:xfrm>
            <a:prstGeom prst="line">
              <a:avLst/>
            </a:prstGeom>
            <a:noFill/>
            <a:ln w="12700">
              <a:solidFill>
                <a:srgbClr val="FF0000"/>
              </a:solidFill>
              <a:round/>
              <a:headEnd/>
              <a:tailEnd type="triangle" w="med" len="med"/>
            </a:ln>
            <a:effectLst/>
          </p:spPr>
          <p:txBody>
            <a:bodyPr anchor="ctr"/>
            <a:lstStyle/>
            <a:p>
              <a:endParaRPr lang="en-US"/>
            </a:p>
          </p:txBody>
        </p:sp>
        <p:sp>
          <p:nvSpPr>
            <p:cNvPr id="3438622" name="Line 30"/>
            <p:cNvSpPr>
              <a:spLocks noChangeShapeType="1"/>
            </p:cNvSpPr>
            <p:nvPr/>
          </p:nvSpPr>
          <p:spPr bwMode="auto">
            <a:xfrm>
              <a:off x="1314" y="2586"/>
              <a:ext cx="0" cy="161"/>
            </a:xfrm>
            <a:prstGeom prst="line">
              <a:avLst/>
            </a:prstGeom>
            <a:noFill/>
            <a:ln w="12700">
              <a:solidFill>
                <a:srgbClr val="FF0000"/>
              </a:solidFill>
              <a:round/>
              <a:headEnd/>
              <a:tailEnd type="triangle" w="med" len="med"/>
            </a:ln>
            <a:effectLst/>
          </p:spPr>
          <p:txBody>
            <a:bodyPr anchor="ctr"/>
            <a:lstStyle/>
            <a:p>
              <a:endParaRPr lang="en-US"/>
            </a:p>
          </p:txBody>
        </p:sp>
      </p:grpSp>
      <p:sp>
        <p:nvSpPr>
          <p:cNvPr id="3438623" name="Rectangle 31"/>
          <p:cNvSpPr>
            <a:spLocks noChangeArrowheads="1"/>
          </p:cNvSpPr>
          <p:nvPr/>
        </p:nvSpPr>
        <p:spPr bwMode="hidden">
          <a:xfrm>
            <a:off x="84138" y="1558925"/>
            <a:ext cx="1031875" cy="555625"/>
          </a:xfrm>
          <a:prstGeom prst="rect">
            <a:avLst/>
          </a:prstGeom>
          <a:solidFill>
            <a:srgbClr val="CCFFFF"/>
          </a:solidFill>
          <a:ln w="12700" algn="ctr">
            <a:miter lim="800000"/>
            <a:headEnd/>
            <a:tailEnd/>
          </a:ln>
          <a:effectLst/>
          <a:scene3d>
            <a:camera prst="legacyObliqueTopRight"/>
            <a:lightRig rig="legacyFlat3" dir="b"/>
          </a:scene3d>
          <a:sp3d extrusionH="227000" prstMaterial="legacyMatte">
            <a:bevelT w="13500" h="13500" prst="angle"/>
            <a:bevelB w="13500" h="13500" prst="angle"/>
            <a:extrusionClr>
              <a:srgbClr val="CCFFFF"/>
            </a:extrusionClr>
          </a:sp3d>
        </p:spPr>
        <p:txBody>
          <a:bodyPr lIns="89939" tIns="44969" rIns="89939" bIns="44969" anchor="ctr">
            <a:flatTx/>
          </a:bodyPr>
          <a:lstStyle/>
          <a:p>
            <a:r>
              <a:rPr lang="en-US" sz="1100"/>
              <a:t>Architecture </a:t>
            </a:r>
            <a:br>
              <a:rPr lang="en-US" sz="1100"/>
            </a:br>
            <a:r>
              <a:rPr lang="en-US" sz="1100"/>
              <a:t>Design</a:t>
            </a:r>
          </a:p>
        </p:txBody>
      </p:sp>
      <p:sp>
        <p:nvSpPr>
          <p:cNvPr id="3438624" name="Rectangle 32"/>
          <p:cNvSpPr>
            <a:spLocks noChangeArrowheads="1"/>
          </p:cNvSpPr>
          <p:nvPr/>
        </p:nvSpPr>
        <p:spPr bwMode="hidden">
          <a:xfrm>
            <a:off x="1114425" y="2259013"/>
            <a:ext cx="1268413" cy="555625"/>
          </a:xfrm>
          <a:prstGeom prst="rect">
            <a:avLst/>
          </a:prstGeom>
          <a:solidFill>
            <a:srgbClr val="CCFFCC"/>
          </a:solidFill>
          <a:ln w="12700" algn="ctr">
            <a:miter lim="800000"/>
            <a:headEnd/>
            <a:tailEnd/>
          </a:ln>
          <a:effectLst/>
          <a:scene3d>
            <a:camera prst="legacyObliqueTopRight"/>
            <a:lightRig rig="legacyFlat3" dir="b"/>
          </a:scene3d>
          <a:sp3d extrusionH="227000" prstMaterial="legacyMatte">
            <a:bevelT w="13500" h="13500" prst="angle"/>
            <a:bevelB w="13500" h="13500" prst="angle"/>
            <a:extrusionClr>
              <a:srgbClr val="CCFFCC"/>
            </a:extrusionClr>
          </a:sp3d>
        </p:spPr>
        <p:txBody>
          <a:bodyPr lIns="89939" tIns="44969" rIns="89939" bIns="44969" anchor="ctr">
            <a:flatTx/>
          </a:bodyPr>
          <a:lstStyle/>
          <a:p>
            <a:r>
              <a:rPr lang="en-US" sz="1200"/>
              <a:t>Architecture</a:t>
            </a:r>
            <a:br>
              <a:rPr lang="en-US" sz="1200"/>
            </a:br>
            <a:r>
              <a:rPr lang="en-US" sz="1200"/>
              <a:t>&amp; Low-Power Optimization</a:t>
            </a:r>
          </a:p>
        </p:txBody>
      </p:sp>
      <p:sp>
        <p:nvSpPr>
          <p:cNvPr id="3438625" name="Rectangle 33"/>
          <p:cNvSpPr>
            <a:spLocks noChangeArrowheads="1"/>
          </p:cNvSpPr>
          <p:nvPr/>
        </p:nvSpPr>
        <p:spPr bwMode="hidden">
          <a:xfrm>
            <a:off x="2422525" y="2259013"/>
            <a:ext cx="1074738" cy="555625"/>
          </a:xfrm>
          <a:prstGeom prst="rect">
            <a:avLst/>
          </a:prstGeom>
          <a:solidFill>
            <a:srgbClr val="CCFFCC"/>
          </a:solidFill>
          <a:ln w="12700" algn="ctr">
            <a:miter lim="800000"/>
            <a:headEnd/>
            <a:tailEnd/>
          </a:ln>
          <a:effectLst/>
          <a:scene3d>
            <a:camera prst="legacyObliqueTopRight"/>
            <a:lightRig rig="legacyFlat3" dir="b"/>
          </a:scene3d>
          <a:sp3d extrusionH="227000" prstMaterial="legacyMatte">
            <a:bevelT w="13500" h="13500" prst="angle"/>
            <a:bevelB w="13500" h="13500" prst="angle"/>
            <a:extrusionClr>
              <a:srgbClr val="CCFFCC"/>
            </a:extrusionClr>
          </a:sp3d>
        </p:spPr>
        <p:txBody>
          <a:bodyPr lIns="89939" tIns="44969" rIns="89939" bIns="44969" anchor="ctr">
            <a:flatTx/>
          </a:bodyPr>
          <a:lstStyle/>
          <a:p>
            <a:r>
              <a:rPr lang="en-US" sz="1200"/>
              <a:t>System</a:t>
            </a:r>
          </a:p>
          <a:p>
            <a:r>
              <a:rPr lang="en-US" sz="1200"/>
              <a:t>Validation</a:t>
            </a:r>
          </a:p>
        </p:txBody>
      </p:sp>
      <p:sp>
        <p:nvSpPr>
          <p:cNvPr id="3438626" name="Line 34"/>
          <p:cNvSpPr>
            <a:spLocks noChangeShapeType="1"/>
          </p:cNvSpPr>
          <p:nvPr/>
        </p:nvSpPr>
        <p:spPr bwMode="auto">
          <a:xfrm>
            <a:off x="1116013" y="2852738"/>
            <a:ext cx="0" cy="615950"/>
          </a:xfrm>
          <a:prstGeom prst="line">
            <a:avLst/>
          </a:prstGeom>
          <a:noFill/>
          <a:ln w="28575">
            <a:solidFill>
              <a:srgbClr val="42BE42"/>
            </a:solidFill>
            <a:round/>
            <a:headEnd type="triangle" w="med" len="med"/>
            <a:tailEnd/>
          </a:ln>
          <a:effectLst/>
        </p:spPr>
        <p:txBody>
          <a:bodyPr anchor="ctr"/>
          <a:lstStyle/>
          <a:p>
            <a:endParaRPr lang="en-US"/>
          </a:p>
        </p:txBody>
      </p:sp>
      <p:sp>
        <p:nvSpPr>
          <p:cNvPr id="3438627" name="Rectangle 35"/>
          <p:cNvSpPr>
            <a:spLocks noChangeArrowheads="1"/>
          </p:cNvSpPr>
          <p:nvPr/>
        </p:nvSpPr>
        <p:spPr bwMode="auto">
          <a:xfrm>
            <a:off x="5148263" y="4811713"/>
            <a:ext cx="2765425" cy="517525"/>
          </a:xfrm>
          <a:prstGeom prst="rect">
            <a:avLst/>
          </a:prstGeom>
          <a:noFill/>
          <a:ln w="9525" algn="ctr">
            <a:noFill/>
            <a:miter lim="800000"/>
            <a:headEnd/>
            <a:tailEnd/>
          </a:ln>
          <a:effectLst/>
        </p:spPr>
        <p:txBody>
          <a:bodyPr wrap="none" lIns="91428" tIns="45714" rIns="91428" bIns="45714">
            <a:spAutoFit/>
          </a:bodyPr>
          <a:lstStyle/>
          <a:p>
            <a:pPr algn="l"/>
            <a:r>
              <a:rPr lang="en-US" sz="1400">
                <a:solidFill>
                  <a:srgbClr val="FF0000"/>
                </a:solidFill>
              </a:rPr>
              <a:t>1</a:t>
            </a:r>
            <a:r>
              <a:rPr lang="en-US" sz="1400" baseline="30000">
                <a:solidFill>
                  <a:srgbClr val="FF0000"/>
                </a:solidFill>
              </a:rPr>
              <a:t>st</a:t>
            </a:r>
            <a:r>
              <a:rPr lang="en-US" sz="1400">
                <a:solidFill>
                  <a:srgbClr val="FF0000"/>
                </a:solidFill>
              </a:rPr>
              <a:t>-day</a:t>
            </a:r>
          </a:p>
          <a:p>
            <a:pPr algn="l"/>
            <a:r>
              <a:rPr lang="en-US" sz="1400">
                <a:solidFill>
                  <a:srgbClr val="FF0000"/>
                </a:solidFill>
              </a:rPr>
              <a:t>Integration of SW with real HW</a:t>
            </a:r>
          </a:p>
        </p:txBody>
      </p:sp>
      <p:sp>
        <p:nvSpPr>
          <p:cNvPr id="3438628" name="Rectangle 36"/>
          <p:cNvSpPr>
            <a:spLocks noChangeArrowheads="1"/>
          </p:cNvSpPr>
          <p:nvPr/>
        </p:nvSpPr>
        <p:spPr bwMode="hidden">
          <a:xfrm>
            <a:off x="1155700" y="1557338"/>
            <a:ext cx="2341563" cy="555625"/>
          </a:xfrm>
          <a:prstGeom prst="rect">
            <a:avLst/>
          </a:prstGeom>
          <a:solidFill>
            <a:srgbClr val="CCFFFF"/>
          </a:solidFill>
          <a:ln w="12700" algn="ctr">
            <a:miter lim="800000"/>
            <a:headEnd/>
            <a:tailEnd/>
          </a:ln>
          <a:effectLst/>
          <a:scene3d>
            <a:camera prst="legacyObliqueTopRight"/>
            <a:lightRig rig="legacyFlat3" dir="b"/>
          </a:scene3d>
          <a:sp3d extrusionH="227000" prstMaterial="legacyMatte">
            <a:bevelT w="13500" h="13500" prst="angle"/>
            <a:bevelB w="13500" h="13500" prst="angle"/>
            <a:extrusionClr>
              <a:srgbClr val="CCFFFF"/>
            </a:extrusionClr>
          </a:sp3d>
        </p:spPr>
        <p:txBody>
          <a:bodyPr lIns="89939" tIns="44969" rIns="89939" bIns="44969" anchor="ctr">
            <a:flatTx/>
          </a:bodyPr>
          <a:lstStyle/>
          <a:p>
            <a:r>
              <a:rPr lang="en-US" sz="1200"/>
              <a:t>Chip Design</a:t>
            </a:r>
          </a:p>
        </p:txBody>
      </p:sp>
      <p:sp>
        <p:nvSpPr>
          <p:cNvPr id="3438629" name="Rectangle 37"/>
          <p:cNvSpPr>
            <a:spLocks noChangeArrowheads="1"/>
          </p:cNvSpPr>
          <p:nvPr/>
        </p:nvSpPr>
        <p:spPr bwMode="hidden">
          <a:xfrm>
            <a:off x="3530600" y="1557338"/>
            <a:ext cx="1541463" cy="555625"/>
          </a:xfrm>
          <a:prstGeom prst="rect">
            <a:avLst/>
          </a:prstGeom>
          <a:solidFill>
            <a:srgbClr val="CCFFFF"/>
          </a:solidFill>
          <a:ln w="12700" algn="ctr">
            <a:miter lim="800000"/>
            <a:headEnd/>
            <a:tailEnd/>
          </a:ln>
          <a:effectLst/>
          <a:scene3d>
            <a:camera prst="legacyObliqueTopRight"/>
            <a:lightRig rig="legacyFlat3" dir="b"/>
          </a:scene3d>
          <a:sp3d extrusionH="227000" prstMaterial="legacyMatte">
            <a:bevelT w="13500" h="13500" prst="angle"/>
            <a:bevelB w="13500" h="13500" prst="angle"/>
            <a:extrusionClr>
              <a:srgbClr val="CCFFFF"/>
            </a:extrusionClr>
          </a:sp3d>
        </p:spPr>
        <p:txBody>
          <a:bodyPr lIns="89939" tIns="44969" rIns="89939" bIns="44969" anchor="ctr">
            <a:flatTx/>
          </a:bodyPr>
          <a:lstStyle/>
          <a:p>
            <a:r>
              <a:rPr lang="en-US" sz="1200"/>
              <a:t>Prototype Silicon Manufacturing</a:t>
            </a:r>
          </a:p>
        </p:txBody>
      </p:sp>
    </p:spTree>
  </p:cSld>
  <p:clrMapOvr>
    <a:masterClrMapping/>
  </p:clrMapOvr>
  <p:transition spd="med">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38615"/>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3438608"/>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3438616"/>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0" presetClass="path" presetSubtype="0" accel="50000" decel="50000" fill="hold" grpId="0" nodeType="clickEffect">
                                  <p:stCondLst>
                                    <p:cond delay="0"/>
                                  </p:stCondLst>
                                  <p:childTnLst>
                                    <p:animMotion origin="layout" path="M 0 0 L -0.56857 0 " pathEditMode="relative" ptsTypes="AA">
                                      <p:cBhvr>
                                        <p:cTn id="17" dur="2000" fill="hold"/>
                                        <p:tgtEl>
                                          <p:spTgt spid="3438609"/>
                                        </p:tgtEl>
                                        <p:attrNameLst>
                                          <p:attrName>ppt_x</p:attrName>
                                          <p:attrName>ppt_y</p:attrName>
                                        </p:attrNameLst>
                                      </p:cBhvr>
                                    </p:animMotion>
                                  </p:childTnLst>
                                </p:cTn>
                              </p:par>
                              <p:par>
                                <p:cTn id="18" presetID="0" presetClass="path" presetSubtype="0" accel="50000" decel="50000" fill="hold" grpId="0" nodeType="withEffect">
                                  <p:stCondLst>
                                    <p:cond delay="0"/>
                                  </p:stCondLst>
                                  <p:childTnLst>
                                    <p:animMotion origin="layout" path="M 0 0 L -0.56857 0 " pathEditMode="relative" ptsTypes="AA">
                                      <p:cBhvr>
                                        <p:cTn id="19" dur="2000" fill="hold"/>
                                        <p:tgtEl>
                                          <p:spTgt spid="3438610"/>
                                        </p:tgtEl>
                                        <p:attrNameLst>
                                          <p:attrName>ppt_x</p:attrName>
                                          <p:attrName>ppt_y</p:attrName>
                                        </p:attrNameLst>
                                      </p:cBhvr>
                                    </p:animMotion>
                                  </p:childTnLst>
                                </p:cTn>
                              </p:par>
                              <p:par>
                                <p:cTn id="20" presetID="0" presetClass="path" presetSubtype="0" accel="50000" decel="50000" fill="hold" grpId="0" nodeType="withEffect">
                                  <p:stCondLst>
                                    <p:cond delay="0"/>
                                  </p:stCondLst>
                                  <p:childTnLst>
                                    <p:animMotion origin="layout" path="M 0 0 L -0.56857 0 " pathEditMode="relative" ptsTypes="AA">
                                      <p:cBhvr>
                                        <p:cTn id="21" dur="2000" fill="hold"/>
                                        <p:tgtEl>
                                          <p:spTgt spid="3438611"/>
                                        </p:tgtEl>
                                        <p:attrNameLst>
                                          <p:attrName>ppt_x</p:attrName>
                                          <p:attrName>ppt_y</p:attrName>
                                        </p:attrNameLst>
                                      </p:cBhvr>
                                    </p:animMotion>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3438626"/>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3438624"/>
                                        </p:tgtEl>
                                        <p:attrNameLst>
                                          <p:attrName>style.visibility</p:attrName>
                                        </p:attrNameLst>
                                      </p:cBhvr>
                                      <p:to>
                                        <p:strVal val="visible"/>
                                      </p:to>
                                    </p:set>
                                  </p:childTnLst>
                                </p:cTn>
                              </p:par>
                            </p:childTnLst>
                          </p:cTn>
                        </p:par>
                        <p:par>
                          <p:cTn id="30" fill="hold">
                            <p:stCondLst>
                              <p:cond delay="0"/>
                            </p:stCondLst>
                            <p:childTnLst>
                              <p:par>
                                <p:cTn id="31" presetID="1" presetClass="entr" presetSubtype="0" fill="hold" grpId="0" nodeType="afterEffect">
                                  <p:stCondLst>
                                    <p:cond delay="500"/>
                                  </p:stCondLst>
                                  <p:childTnLst>
                                    <p:set>
                                      <p:cBhvr>
                                        <p:cTn id="32" dur="1" fill="hold">
                                          <p:stCondLst>
                                            <p:cond delay="0"/>
                                          </p:stCondLst>
                                        </p:cTn>
                                        <p:tgtEl>
                                          <p:spTgt spid="3438625"/>
                                        </p:tgtEl>
                                        <p:attrNameLst>
                                          <p:attrName>style.visibility</p:attrName>
                                        </p:attrNameLst>
                                      </p:cBhvr>
                                      <p:to>
                                        <p:strVal val="visible"/>
                                      </p:to>
                                    </p:set>
                                  </p:childTnLst>
                                </p:cTn>
                              </p:par>
                              <p:par>
                                <p:cTn id="33" presetID="9" presetClass="entr" presetSubtype="0" fill="hold" grpId="1" nodeType="withEffect">
                                  <p:stCondLst>
                                    <p:cond delay="0"/>
                                  </p:stCondLst>
                                  <p:childTnLst>
                                    <p:set>
                                      <p:cBhvr>
                                        <p:cTn id="34" dur="1" fill="hold">
                                          <p:stCondLst>
                                            <p:cond delay="0"/>
                                          </p:stCondLst>
                                        </p:cTn>
                                        <p:tgtEl>
                                          <p:spTgt spid="3438625"/>
                                        </p:tgtEl>
                                        <p:attrNameLst>
                                          <p:attrName>style.visibility</p:attrName>
                                        </p:attrNameLst>
                                      </p:cBhvr>
                                      <p:to>
                                        <p:strVal val="visible"/>
                                      </p:to>
                                    </p:set>
                                    <p:animEffect transition="in" filter="dissolve">
                                      <p:cBhvr>
                                        <p:cTn id="35" dur="500"/>
                                        <p:tgtEl>
                                          <p:spTgt spid="3438625"/>
                                        </p:tgtEl>
                                      </p:cBhvr>
                                    </p:animEffec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3438627"/>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nodeType="clickEffect">
                                  <p:stCondLst>
                                    <p:cond delay="0"/>
                                  </p:stCondLst>
                                  <p:childTnLst>
                                    <p:set>
                                      <p:cBhvr>
                                        <p:cTn id="43" dur="1" fill="hold">
                                          <p:stCondLst>
                                            <p:cond delay="0"/>
                                          </p:stCondLst>
                                        </p:cTn>
                                        <p:tgtEl>
                                          <p:spTgt spid="34386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38608" grpId="0" animBg="1"/>
      <p:bldP spid="3438609" grpId="0" animBg="1"/>
      <p:bldP spid="3438610" grpId="0" animBg="1"/>
      <p:bldP spid="3438611" grpId="0" animBg="1"/>
      <p:bldP spid="3438615" grpId="0" animBg="1"/>
      <p:bldP spid="3438624" grpId="0" animBg="1"/>
      <p:bldP spid="3438625" grpId="0" animBg="1"/>
      <p:bldP spid="3438625" grpId="1" animBg="1"/>
      <p:bldP spid="3438626" grpId="0" animBg="1"/>
      <p:bldP spid="343862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7154" name="Rectangle 2"/>
          <p:cNvSpPr>
            <a:spLocks noGrp="1" noChangeArrowheads="1"/>
          </p:cNvSpPr>
          <p:nvPr>
            <p:ph type="title"/>
          </p:nvPr>
        </p:nvSpPr>
        <p:spPr>
          <a:xfrm>
            <a:off x="184150" y="-63500"/>
            <a:ext cx="8836025" cy="1143000"/>
          </a:xfrm>
          <a:noFill/>
          <a:ln/>
        </p:spPr>
        <p:txBody>
          <a:bodyPr/>
          <a:lstStyle/>
          <a:p>
            <a:r>
              <a:rPr lang="en-US" sz="3200">
                <a:solidFill>
                  <a:srgbClr val="3F007E"/>
                </a:solidFill>
              </a:rPr>
              <a:t>SW Development On Virtual Platform (PV)</a:t>
            </a:r>
            <a:br>
              <a:rPr lang="en-US" sz="3200">
                <a:solidFill>
                  <a:srgbClr val="3F007E"/>
                </a:solidFill>
              </a:rPr>
            </a:br>
            <a:r>
              <a:rPr lang="en-US" sz="3000" b="0"/>
              <a:t>Enables</a:t>
            </a:r>
            <a:r>
              <a:rPr lang="en-US" sz="3000">
                <a:solidFill>
                  <a:srgbClr val="3F007E"/>
                </a:solidFill>
              </a:rPr>
              <a:t> </a:t>
            </a:r>
            <a:r>
              <a:rPr lang="en-US" sz="3000" b="0"/>
              <a:t>Software-Driven Development Process</a:t>
            </a:r>
            <a:r>
              <a:rPr lang="en-US" sz="2200" b="0"/>
              <a:t> </a:t>
            </a:r>
            <a:endParaRPr lang="en-US" sz="2200">
              <a:solidFill>
                <a:srgbClr val="3F007E"/>
              </a:solidFill>
            </a:endParaRPr>
          </a:p>
        </p:txBody>
      </p:sp>
      <p:sp>
        <p:nvSpPr>
          <p:cNvPr id="3377155" name="AutoShape 3"/>
          <p:cNvSpPr>
            <a:spLocks noChangeArrowheads="1"/>
          </p:cNvSpPr>
          <p:nvPr/>
        </p:nvSpPr>
        <p:spPr bwMode="auto">
          <a:xfrm>
            <a:off x="385763" y="1373188"/>
            <a:ext cx="5176837" cy="4483100"/>
          </a:xfrm>
          <a:prstGeom prst="roundRect">
            <a:avLst>
              <a:gd name="adj" fmla="val 8218"/>
            </a:avLst>
          </a:prstGeom>
          <a:solidFill>
            <a:srgbClr val="FFFF99"/>
          </a:solidFill>
          <a:ln w="9525" algn="ctr">
            <a:solidFill>
              <a:schemeClr val="tx1"/>
            </a:solidFill>
            <a:round/>
            <a:headEnd/>
            <a:tailEnd/>
          </a:ln>
          <a:effectLst/>
        </p:spPr>
        <p:txBody>
          <a:bodyPr wrap="none" anchor="ctr"/>
          <a:lstStyle/>
          <a:p>
            <a:pPr lvl="2" algn="l"/>
            <a:endParaRPr lang="en-US" b="0">
              <a:solidFill>
                <a:srgbClr val="000066"/>
              </a:solidFill>
              <a:latin typeface="Verdana" pitchFamily="34" charset="0"/>
              <a:cs typeface="Times New Roman" pitchFamily="18" charset="0"/>
            </a:endParaRPr>
          </a:p>
        </p:txBody>
      </p:sp>
      <p:sp>
        <p:nvSpPr>
          <p:cNvPr id="3377156" name="Rectangle 4"/>
          <p:cNvSpPr>
            <a:spLocks noChangeArrowheads="1"/>
          </p:cNvSpPr>
          <p:nvPr/>
        </p:nvSpPr>
        <p:spPr bwMode="auto">
          <a:xfrm>
            <a:off x="485775" y="1225550"/>
            <a:ext cx="4992688" cy="4638675"/>
          </a:xfrm>
          <a:prstGeom prst="rect">
            <a:avLst/>
          </a:prstGeom>
          <a:noFill/>
          <a:ln w="9525">
            <a:noFill/>
            <a:miter lim="800000"/>
            <a:headEnd/>
            <a:tailEnd/>
          </a:ln>
          <a:effectLst/>
        </p:spPr>
        <p:txBody>
          <a:bodyPr/>
          <a:lstStyle/>
          <a:p>
            <a:pPr indent="171450" algn="l" eaLnBrk="1" hangingPunct="1">
              <a:lnSpc>
                <a:spcPct val="90000"/>
              </a:lnSpc>
              <a:spcBef>
                <a:spcPct val="15000"/>
              </a:spcBef>
              <a:spcAft>
                <a:spcPct val="20000"/>
              </a:spcAft>
              <a:buClr>
                <a:srgbClr val="7900A4"/>
              </a:buClr>
              <a:buSzPct val="125000"/>
            </a:pPr>
            <a:endParaRPr lang="en-US" sz="1800" b="0">
              <a:solidFill>
                <a:srgbClr val="000066"/>
              </a:solidFill>
            </a:endParaRPr>
          </a:p>
          <a:p>
            <a:pPr indent="171450" algn="l" eaLnBrk="1" hangingPunct="1">
              <a:lnSpc>
                <a:spcPct val="90000"/>
              </a:lnSpc>
              <a:spcBef>
                <a:spcPct val="15000"/>
              </a:spcBef>
              <a:spcAft>
                <a:spcPct val="20000"/>
              </a:spcAft>
              <a:buClr>
                <a:srgbClr val="7900A4"/>
              </a:buClr>
              <a:buSzPct val="125000"/>
              <a:buFontTx/>
              <a:buChar char="•"/>
            </a:pPr>
            <a:r>
              <a:rPr lang="en-US" sz="1800">
                <a:solidFill>
                  <a:srgbClr val="000066"/>
                </a:solidFill>
              </a:rPr>
              <a:t>Device testing (flash) utilities</a:t>
            </a:r>
          </a:p>
          <a:p>
            <a:pPr indent="171450" algn="l" eaLnBrk="1" hangingPunct="1">
              <a:lnSpc>
                <a:spcPct val="90000"/>
              </a:lnSpc>
              <a:spcBef>
                <a:spcPct val="15000"/>
              </a:spcBef>
              <a:spcAft>
                <a:spcPct val="20000"/>
              </a:spcAft>
              <a:buClr>
                <a:srgbClr val="7900A4"/>
              </a:buClr>
              <a:buSzPct val="125000"/>
              <a:buFontTx/>
              <a:buChar char="•"/>
            </a:pPr>
            <a:r>
              <a:rPr lang="en-US" sz="1800">
                <a:solidFill>
                  <a:srgbClr val="000066"/>
                </a:solidFill>
              </a:rPr>
              <a:t>Board-level diagnostics</a:t>
            </a:r>
          </a:p>
          <a:p>
            <a:pPr indent="171450" algn="l" eaLnBrk="1" hangingPunct="1">
              <a:lnSpc>
                <a:spcPct val="90000"/>
              </a:lnSpc>
              <a:spcBef>
                <a:spcPct val="15000"/>
              </a:spcBef>
              <a:spcAft>
                <a:spcPct val="20000"/>
              </a:spcAft>
              <a:buClr>
                <a:srgbClr val="7900A4"/>
              </a:buClr>
              <a:buSzPct val="125000"/>
              <a:buFontTx/>
              <a:buChar char="•"/>
            </a:pPr>
            <a:r>
              <a:rPr lang="en-US" sz="1800">
                <a:solidFill>
                  <a:srgbClr val="000066"/>
                </a:solidFill>
              </a:rPr>
              <a:t>(Secure) applications</a:t>
            </a:r>
          </a:p>
          <a:p>
            <a:pPr indent="171450" algn="l" eaLnBrk="1" hangingPunct="1">
              <a:lnSpc>
                <a:spcPct val="90000"/>
              </a:lnSpc>
              <a:spcBef>
                <a:spcPct val="15000"/>
              </a:spcBef>
              <a:spcAft>
                <a:spcPct val="20000"/>
              </a:spcAft>
              <a:buClr>
                <a:srgbClr val="7900A4"/>
              </a:buClr>
              <a:buSzPct val="125000"/>
              <a:buFontTx/>
              <a:buChar char="•"/>
            </a:pPr>
            <a:r>
              <a:rPr lang="en-US" sz="1800">
                <a:solidFill>
                  <a:srgbClr val="000066"/>
                </a:solidFill>
              </a:rPr>
              <a:t>Power management layer</a:t>
            </a:r>
          </a:p>
          <a:p>
            <a:pPr indent="171450" algn="l" eaLnBrk="1" hangingPunct="1">
              <a:lnSpc>
                <a:spcPct val="90000"/>
              </a:lnSpc>
              <a:spcBef>
                <a:spcPct val="15000"/>
              </a:spcBef>
              <a:spcAft>
                <a:spcPct val="20000"/>
              </a:spcAft>
              <a:buClr>
                <a:srgbClr val="7900A4"/>
              </a:buClr>
              <a:buSzPct val="125000"/>
              <a:buFontTx/>
              <a:buChar char="•"/>
            </a:pPr>
            <a:r>
              <a:rPr lang="en-US" sz="1800">
                <a:solidFill>
                  <a:srgbClr val="000066"/>
                </a:solidFill>
              </a:rPr>
              <a:t>L2/L1 Modem Protocol Stack Software</a:t>
            </a:r>
          </a:p>
          <a:p>
            <a:pPr indent="171450" algn="l" eaLnBrk="1" hangingPunct="1">
              <a:lnSpc>
                <a:spcPct val="90000"/>
              </a:lnSpc>
              <a:spcBef>
                <a:spcPct val="15000"/>
              </a:spcBef>
              <a:spcAft>
                <a:spcPct val="20000"/>
              </a:spcAft>
              <a:buClr>
                <a:srgbClr val="7900A4"/>
              </a:buClr>
              <a:buSzPct val="125000"/>
              <a:buFontTx/>
              <a:buChar char="•"/>
            </a:pPr>
            <a:r>
              <a:rPr lang="en-US" sz="1800">
                <a:solidFill>
                  <a:srgbClr val="000066"/>
                </a:solidFill>
              </a:rPr>
              <a:t>Inter-Processor Communication (IPC)</a:t>
            </a:r>
          </a:p>
          <a:p>
            <a:pPr indent="171450" algn="l" eaLnBrk="1" hangingPunct="1">
              <a:lnSpc>
                <a:spcPct val="90000"/>
              </a:lnSpc>
              <a:spcBef>
                <a:spcPct val="15000"/>
              </a:spcBef>
              <a:spcAft>
                <a:spcPct val="20000"/>
              </a:spcAft>
              <a:buClr>
                <a:srgbClr val="7900A4"/>
              </a:buClr>
              <a:buSzPct val="125000"/>
              <a:buFontTx/>
              <a:buChar char="•"/>
            </a:pPr>
            <a:r>
              <a:rPr lang="en-US" sz="1800">
                <a:solidFill>
                  <a:srgbClr val="000066"/>
                </a:solidFill>
              </a:rPr>
              <a:t>(DSP) CODEC development</a:t>
            </a:r>
          </a:p>
          <a:p>
            <a:pPr indent="171450" algn="l" eaLnBrk="1" hangingPunct="1">
              <a:lnSpc>
                <a:spcPct val="90000"/>
              </a:lnSpc>
              <a:spcBef>
                <a:spcPct val="15000"/>
              </a:spcBef>
              <a:spcAft>
                <a:spcPct val="20000"/>
              </a:spcAft>
              <a:buClr>
                <a:srgbClr val="7900A4"/>
              </a:buClr>
              <a:buSzPct val="125000"/>
              <a:buFontTx/>
              <a:buChar char="•"/>
            </a:pPr>
            <a:r>
              <a:rPr lang="en-US" sz="1800">
                <a:solidFill>
                  <a:srgbClr val="000066"/>
                </a:solidFill>
              </a:rPr>
              <a:t>DSP RTOS porting</a:t>
            </a:r>
          </a:p>
          <a:p>
            <a:pPr indent="171450" algn="l" eaLnBrk="1" hangingPunct="1">
              <a:lnSpc>
                <a:spcPct val="90000"/>
              </a:lnSpc>
              <a:spcBef>
                <a:spcPct val="15000"/>
              </a:spcBef>
              <a:spcAft>
                <a:spcPct val="20000"/>
              </a:spcAft>
              <a:buClr>
                <a:srgbClr val="7900A4"/>
              </a:buClr>
              <a:buSzPct val="125000"/>
              <a:buFontTx/>
              <a:buChar char="•"/>
            </a:pPr>
            <a:r>
              <a:rPr lang="en-US" sz="1800">
                <a:solidFill>
                  <a:srgbClr val="000066"/>
                </a:solidFill>
              </a:rPr>
              <a:t>New OS kernel development</a:t>
            </a:r>
          </a:p>
          <a:p>
            <a:pPr indent="171450" algn="l" eaLnBrk="1" hangingPunct="1">
              <a:lnSpc>
                <a:spcPct val="90000"/>
              </a:lnSpc>
              <a:spcBef>
                <a:spcPct val="15000"/>
              </a:spcBef>
              <a:spcAft>
                <a:spcPct val="20000"/>
              </a:spcAft>
              <a:buClr>
                <a:srgbClr val="7900A4"/>
              </a:buClr>
              <a:buSzPct val="125000"/>
              <a:buFontTx/>
              <a:buChar char="•"/>
            </a:pPr>
            <a:r>
              <a:rPr lang="en-US" sz="1800">
                <a:solidFill>
                  <a:srgbClr val="000066"/>
                </a:solidFill>
              </a:rPr>
              <a:t>Driver development </a:t>
            </a:r>
            <a:r>
              <a:rPr lang="en-US" sz="1600">
                <a:solidFill>
                  <a:srgbClr val="000066"/>
                </a:solidFill>
              </a:rPr>
              <a:t>(storage, connectivity, ..)</a:t>
            </a:r>
          </a:p>
          <a:p>
            <a:pPr indent="171450" algn="l" eaLnBrk="1" hangingPunct="1">
              <a:lnSpc>
                <a:spcPct val="90000"/>
              </a:lnSpc>
              <a:spcBef>
                <a:spcPct val="15000"/>
              </a:spcBef>
              <a:spcAft>
                <a:spcPct val="20000"/>
              </a:spcAft>
              <a:buClr>
                <a:srgbClr val="7900A4"/>
              </a:buClr>
              <a:buSzPct val="125000"/>
              <a:buFontTx/>
              <a:buChar char="•"/>
            </a:pPr>
            <a:r>
              <a:rPr lang="en-US" sz="1800">
                <a:solidFill>
                  <a:srgbClr val="000066"/>
                </a:solidFill>
              </a:rPr>
              <a:t>OS base ports</a:t>
            </a:r>
          </a:p>
          <a:p>
            <a:pPr indent="171450" algn="l" eaLnBrk="1" hangingPunct="1">
              <a:lnSpc>
                <a:spcPct val="90000"/>
              </a:lnSpc>
              <a:spcBef>
                <a:spcPct val="15000"/>
              </a:spcBef>
              <a:spcAft>
                <a:spcPct val="20000"/>
              </a:spcAft>
              <a:buClr>
                <a:srgbClr val="7900A4"/>
              </a:buClr>
              <a:buSzPct val="125000"/>
              <a:buFontTx/>
              <a:buChar char="•"/>
            </a:pPr>
            <a:r>
              <a:rPr lang="en-US" sz="1800">
                <a:solidFill>
                  <a:srgbClr val="000066"/>
                </a:solidFill>
              </a:rPr>
              <a:t>Boot &amp; (secure) ROM code / firmware</a:t>
            </a:r>
          </a:p>
        </p:txBody>
      </p:sp>
      <p:sp>
        <p:nvSpPr>
          <p:cNvPr id="3377157" name="Rectangle 5"/>
          <p:cNvSpPr>
            <a:spLocks noChangeArrowheads="1"/>
          </p:cNvSpPr>
          <p:nvPr/>
        </p:nvSpPr>
        <p:spPr bwMode="auto">
          <a:xfrm>
            <a:off x="5948363" y="4598988"/>
            <a:ext cx="2957512" cy="309562"/>
          </a:xfrm>
          <a:prstGeom prst="rect">
            <a:avLst/>
          </a:prstGeom>
          <a:solidFill>
            <a:schemeClr val="folHlink"/>
          </a:solidFill>
          <a:ln w="9525" algn="ctr">
            <a:solidFill>
              <a:schemeClr val="tx1"/>
            </a:solidFill>
            <a:miter lim="800000"/>
            <a:headEnd/>
            <a:tailEnd/>
          </a:ln>
          <a:effectLst/>
        </p:spPr>
        <p:txBody>
          <a:bodyPr wrap="none" anchor="ctr"/>
          <a:lstStyle/>
          <a:p>
            <a:r>
              <a:rPr lang="en-US" sz="1800"/>
              <a:t>HAL</a:t>
            </a:r>
          </a:p>
        </p:txBody>
      </p:sp>
      <p:sp>
        <p:nvSpPr>
          <p:cNvPr id="3377158" name="Rectangle 6"/>
          <p:cNvSpPr>
            <a:spLocks noChangeArrowheads="1"/>
          </p:cNvSpPr>
          <p:nvPr/>
        </p:nvSpPr>
        <p:spPr bwMode="auto">
          <a:xfrm>
            <a:off x="5940425" y="4162425"/>
            <a:ext cx="350838" cy="428625"/>
          </a:xfrm>
          <a:prstGeom prst="rect">
            <a:avLst/>
          </a:prstGeom>
          <a:solidFill>
            <a:schemeClr val="hlink"/>
          </a:solidFill>
          <a:ln w="9525" algn="ctr">
            <a:solidFill>
              <a:schemeClr val="tx1"/>
            </a:solidFill>
            <a:miter lim="800000"/>
            <a:headEnd/>
            <a:tailEnd/>
          </a:ln>
          <a:effectLst/>
        </p:spPr>
        <p:txBody>
          <a:bodyPr wrap="none" anchor="ctr"/>
          <a:lstStyle/>
          <a:p>
            <a:endParaRPr lang="en-US" sz="1800" b="0"/>
          </a:p>
        </p:txBody>
      </p:sp>
      <p:sp>
        <p:nvSpPr>
          <p:cNvPr id="3377159" name="Rectangle 7"/>
          <p:cNvSpPr>
            <a:spLocks noChangeArrowheads="1"/>
          </p:cNvSpPr>
          <p:nvPr/>
        </p:nvSpPr>
        <p:spPr bwMode="auto">
          <a:xfrm>
            <a:off x="6286500" y="4162425"/>
            <a:ext cx="512763" cy="428625"/>
          </a:xfrm>
          <a:prstGeom prst="rect">
            <a:avLst/>
          </a:prstGeom>
          <a:solidFill>
            <a:schemeClr val="hlink"/>
          </a:solidFill>
          <a:ln w="9525" algn="ctr">
            <a:solidFill>
              <a:schemeClr val="tx1"/>
            </a:solidFill>
            <a:miter lim="800000"/>
            <a:headEnd/>
            <a:tailEnd/>
          </a:ln>
          <a:effectLst/>
        </p:spPr>
        <p:txBody>
          <a:bodyPr wrap="none" anchor="ctr"/>
          <a:lstStyle/>
          <a:p>
            <a:endParaRPr lang="en-US" sz="1800" b="0"/>
          </a:p>
        </p:txBody>
      </p:sp>
      <p:sp>
        <p:nvSpPr>
          <p:cNvPr id="3377160" name="Rectangle 8"/>
          <p:cNvSpPr>
            <a:spLocks noChangeArrowheads="1"/>
          </p:cNvSpPr>
          <p:nvPr/>
        </p:nvSpPr>
        <p:spPr bwMode="auto">
          <a:xfrm>
            <a:off x="6810375" y="4162425"/>
            <a:ext cx="512763" cy="428625"/>
          </a:xfrm>
          <a:prstGeom prst="rect">
            <a:avLst/>
          </a:prstGeom>
          <a:solidFill>
            <a:schemeClr val="hlink"/>
          </a:solidFill>
          <a:ln w="9525" algn="ctr">
            <a:solidFill>
              <a:schemeClr val="tx1"/>
            </a:solidFill>
            <a:miter lim="800000"/>
            <a:headEnd/>
            <a:tailEnd/>
          </a:ln>
          <a:effectLst/>
        </p:spPr>
        <p:txBody>
          <a:bodyPr wrap="none" anchor="ctr"/>
          <a:lstStyle/>
          <a:p>
            <a:endParaRPr lang="en-US" sz="1800" b="0"/>
          </a:p>
        </p:txBody>
      </p:sp>
      <p:sp>
        <p:nvSpPr>
          <p:cNvPr id="3377161" name="Rectangle 9"/>
          <p:cNvSpPr>
            <a:spLocks noChangeArrowheads="1"/>
          </p:cNvSpPr>
          <p:nvPr/>
        </p:nvSpPr>
        <p:spPr bwMode="auto">
          <a:xfrm>
            <a:off x="7321550" y="4162425"/>
            <a:ext cx="512763" cy="428625"/>
          </a:xfrm>
          <a:prstGeom prst="rect">
            <a:avLst/>
          </a:prstGeom>
          <a:solidFill>
            <a:schemeClr val="hlink"/>
          </a:solidFill>
          <a:ln w="9525" algn="ctr">
            <a:solidFill>
              <a:schemeClr val="tx1"/>
            </a:solidFill>
            <a:miter lim="800000"/>
            <a:headEnd/>
            <a:tailEnd/>
          </a:ln>
          <a:effectLst/>
        </p:spPr>
        <p:txBody>
          <a:bodyPr wrap="none" anchor="ctr"/>
          <a:lstStyle/>
          <a:p>
            <a:endParaRPr lang="en-US" sz="1800" b="0"/>
          </a:p>
        </p:txBody>
      </p:sp>
      <p:sp>
        <p:nvSpPr>
          <p:cNvPr id="3377162" name="Rectangle 10"/>
          <p:cNvSpPr>
            <a:spLocks noChangeArrowheads="1"/>
          </p:cNvSpPr>
          <p:nvPr/>
        </p:nvSpPr>
        <p:spPr bwMode="auto">
          <a:xfrm>
            <a:off x="7845425" y="4162425"/>
            <a:ext cx="512763" cy="428625"/>
          </a:xfrm>
          <a:prstGeom prst="rect">
            <a:avLst/>
          </a:prstGeom>
          <a:solidFill>
            <a:schemeClr val="hlink"/>
          </a:solidFill>
          <a:ln w="9525" algn="ctr">
            <a:solidFill>
              <a:schemeClr val="tx1"/>
            </a:solidFill>
            <a:miter lim="800000"/>
            <a:headEnd/>
            <a:tailEnd/>
          </a:ln>
          <a:effectLst/>
        </p:spPr>
        <p:txBody>
          <a:bodyPr wrap="none" anchor="ctr"/>
          <a:lstStyle/>
          <a:p>
            <a:endParaRPr lang="en-US" sz="1800" b="0"/>
          </a:p>
        </p:txBody>
      </p:sp>
      <p:sp>
        <p:nvSpPr>
          <p:cNvPr id="3377163" name="Rectangle 11"/>
          <p:cNvSpPr>
            <a:spLocks noChangeArrowheads="1"/>
          </p:cNvSpPr>
          <p:nvPr/>
        </p:nvSpPr>
        <p:spPr bwMode="auto">
          <a:xfrm>
            <a:off x="5946775" y="3729038"/>
            <a:ext cx="2951163" cy="428625"/>
          </a:xfrm>
          <a:prstGeom prst="rect">
            <a:avLst/>
          </a:prstGeom>
          <a:solidFill>
            <a:srgbClr val="FFCC00"/>
          </a:solidFill>
          <a:ln w="9525" algn="ctr">
            <a:solidFill>
              <a:schemeClr val="tx1"/>
            </a:solidFill>
            <a:miter lim="800000"/>
            <a:headEnd/>
            <a:tailEnd/>
          </a:ln>
          <a:effectLst/>
        </p:spPr>
        <p:txBody>
          <a:bodyPr wrap="none" anchor="ctr"/>
          <a:lstStyle/>
          <a:p>
            <a:r>
              <a:rPr lang="en-US" sz="1800"/>
              <a:t>Operating System</a:t>
            </a:r>
          </a:p>
        </p:txBody>
      </p:sp>
      <p:sp>
        <p:nvSpPr>
          <p:cNvPr id="3377164" name="Rectangle 12"/>
          <p:cNvSpPr>
            <a:spLocks noChangeArrowheads="1"/>
          </p:cNvSpPr>
          <p:nvPr/>
        </p:nvSpPr>
        <p:spPr bwMode="auto">
          <a:xfrm>
            <a:off x="5942013" y="3252788"/>
            <a:ext cx="2955925" cy="476250"/>
          </a:xfrm>
          <a:prstGeom prst="rect">
            <a:avLst/>
          </a:prstGeom>
          <a:solidFill>
            <a:srgbClr val="0A6C92"/>
          </a:solidFill>
          <a:ln w="9525" algn="ctr">
            <a:solidFill>
              <a:schemeClr val="tx1"/>
            </a:solidFill>
            <a:miter lim="800000"/>
            <a:headEnd/>
            <a:tailEnd/>
          </a:ln>
          <a:effectLst/>
        </p:spPr>
        <p:txBody>
          <a:bodyPr wrap="none" anchor="ctr"/>
          <a:lstStyle/>
          <a:p>
            <a:r>
              <a:rPr lang="en-US" sz="1800"/>
              <a:t>Middleware</a:t>
            </a:r>
          </a:p>
        </p:txBody>
      </p:sp>
      <p:sp>
        <p:nvSpPr>
          <p:cNvPr id="3377165" name="Rectangle 13"/>
          <p:cNvSpPr>
            <a:spLocks noChangeArrowheads="1"/>
          </p:cNvSpPr>
          <p:nvPr/>
        </p:nvSpPr>
        <p:spPr bwMode="auto">
          <a:xfrm>
            <a:off x="8331200" y="4162425"/>
            <a:ext cx="566738" cy="428625"/>
          </a:xfrm>
          <a:prstGeom prst="rect">
            <a:avLst/>
          </a:prstGeom>
          <a:solidFill>
            <a:schemeClr val="hlink"/>
          </a:solidFill>
          <a:ln w="9525" algn="ctr">
            <a:solidFill>
              <a:schemeClr val="tx1"/>
            </a:solidFill>
            <a:miter lim="800000"/>
            <a:headEnd/>
            <a:tailEnd/>
          </a:ln>
          <a:effectLst/>
        </p:spPr>
        <p:txBody>
          <a:bodyPr wrap="none" anchor="ctr"/>
          <a:lstStyle/>
          <a:p>
            <a:endParaRPr lang="en-US" sz="1800" b="0"/>
          </a:p>
        </p:txBody>
      </p:sp>
      <p:sp>
        <p:nvSpPr>
          <p:cNvPr id="3377166" name="Text Box 14"/>
          <p:cNvSpPr txBox="1">
            <a:spLocks noChangeArrowheads="1"/>
          </p:cNvSpPr>
          <p:nvPr/>
        </p:nvSpPr>
        <p:spPr bwMode="auto">
          <a:xfrm>
            <a:off x="6605588" y="4210050"/>
            <a:ext cx="1962150" cy="366713"/>
          </a:xfrm>
          <a:prstGeom prst="rect">
            <a:avLst/>
          </a:prstGeom>
          <a:noFill/>
          <a:ln w="9525" algn="ctr">
            <a:noFill/>
            <a:miter lim="800000"/>
            <a:headEnd/>
            <a:tailEnd/>
          </a:ln>
          <a:effectLst/>
        </p:spPr>
        <p:txBody>
          <a:bodyPr>
            <a:spAutoFit/>
          </a:bodyPr>
          <a:lstStyle/>
          <a:p>
            <a:pPr algn="l"/>
            <a:r>
              <a:rPr lang="en-US" sz="1800"/>
              <a:t>Device Drivers</a:t>
            </a:r>
          </a:p>
        </p:txBody>
      </p:sp>
      <p:sp>
        <p:nvSpPr>
          <p:cNvPr id="3377167" name="Rectangle 15"/>
          <p:cNvSpPr>
            <a:spLocks noChangeArrowheads="1"/>
          </p:cNvSpPr>
          <p:nvPr/>
        </p:nvSpPr>
        <p:spPr bwMode="auto">
          <a:xfrm>
            <a:off x="5940425" y="2819400"/>
            <a:ext cx="650875" cy="428625"/>
          </a:xfrm>
          <a:prstGeom prst="rect">
            <a:avLst/>
          </a:prstGeom>
          <a:solidFill>
            <a:schemeClr val="accent1"/>
          </a:solidFill>
          <a:ln w="9525" algn="ctr">
            <a:solidFill>
              <a:schemeClr val="tx1"/>
            </a:solidFill>
            <a:miter lim="800000"/>
            <a:headEnd/>
            <a:tailEnd/>
          </a:ln>
          <a:effectLst/>
        </p:spPr>
        <p:txBody>
          <a:bodyPr wrap="none" anchor="ctr"/>
          <a:lstStyle/>
          <a:p>
            <a:endParaRPr lang="en-US" sz="1800" b="0"/>
          </a:p>
        </p:txBody>
      </p:sp>
      <p:sp>
        <p:nvSpPr>
          <p:cNvPr id="3377168" name="Rectangle 16"/>
          <p:cNvSpPr>
            <a:spLocks noChangeArrowheads="1"/>
          </p:cNvSpPr>
          <p:nvPr/>
        </p:nvSpPr>
        <p:spPr bwMode="auto">
          <a:xfrm>
            <a:off x="6592888" y="2819400"/>
            <a:ext cx="812800" cy="428625"/>
          </a:xfrm>
          <a:prstGeom prst="rect">
            <a:avLst/>
          </a:prstGeom>
          <a:solidFill>
            <a:schemeClr val="accent1"/>
          </a:solidFill>
          <a:ln w="9525" algn="ctr">
            <a:solidFill>
              <a:schemeClr val="tx1"/>
            </a:solidFill>
            <a:miter lim="800000"/>
            <a:headEnd/>
            <a:tailEnd/>
          </a:ln>
          <a:effectLst/>
        </p:spPr>
        <p:txBody>
          <a:bodyPr wrap="none" anchor="ctr"/>
          <a:lstStyle/>
          <a:p>
            <a:endParaRPr lang="en-US" sz="1800" b="0"/>
          </a:p>
        </p:txBody>
      </p:sp>
      <p:sp>
        <p:nvSpPr>
          <p:cNvPr id="3377169" name="Rectangle 17"/>
          <p:cNvSpPr>
            <a:spLocks noChangeArrowheads="1"/>
          </p:cNvSpPr>
          <p:nvPr/>
        </p:nvSpPr>
        <p:spPr bwMode="auto">
          <a:xfrm>
            <a:off x="7388225" y="2819400"/>
            <a:ext cx="812800" cy="428625"/>
          </a:xfrm>
          <a:prstGeom prst="rect">
            <a:avLst/>
          </a:prstGeom>
          <a:solidFill>
            <a:schemeClr val="accent1"/>
          </a:solidFill>
          <a:ln w="9525" algn="ctr">
            <a:solidFill>
              <a:schemeClr val="tx1"/>
            </a:solidFill>
            <a:miter lim="800000"/>
            <a:headEnd/>
            <a:tailEnd/>
          </a:ln>
          <a:effectLst/>
        </p:spPr>
        <p:txBody>
          <a:bodyPr wrap="none" anchor="ctr"/>
          <a:lstStyle/>
          <a:p>
            <a:endParaRPr lang="en-US" sz="1800" b="0"/>
          </a:p>
        </p:txBody>
      </p:sp>
      <p:sp>
        <p:nvSpPr>
          <p:cNvPr id="3377170" name="Rectangle 18"/>
          <p:cNvSpPr>
            <a:spLocks noChangeArrowheads="1"/>
          </p:cNvSpPr>
          <p:nvPr/>
        </p:nvSpPr>
        <p:spPr bwMode="auto">
          <a:xfrm>
            <a:off x="8093075" y="2819400"/>
            <a:ext cx="812800" cy="428625"/>
          </a:xfrm>
          <a:prstGeom prst="rect">
            <a:avLst/>
          </a:prstGeom>
          <a:solidFill>
            <a:schemeClr val="accent1"/>
          </a:solidFill>
          <a:ln w="9525" algn="ctr">
            <a:solidFill>
              <a:schemeClr val="tx1"/>
            </a:solidFill>
            <a:miter lim="800000"/>
            <a:headEnd/>
            <a:tailEnd/>
          </a:ln>
          <a:effectLst/>
        </p:spPr>
        <p:txBody>
          <a:bodyPr wrap="none" anchor="ctr"/>
          <a:lstStyle/>
          <a:p>
            <a:endParaRPr lang="en-US" sz="1800" b="0"/>
          </a:p>
        </p:txBody>
      </p:sp>
      <p:sp>
        <p:nvSpPr>
          <p:cNvPr id="3377171" name="Text Box 19"/>
          <p:cNvSpPr txBox="1">
            <a:spLocks noChangeArrowheads="1"/>
          </p:cNvSpPr>
          <p:nvPr/>
        </p:nvSpPr>
        <p:spPr bwMode="auto">
          <a:xfrm>
            <a:off x="6619875" y="2833688"/>
            <a:ext cx="1670050" cy="366712"/>
          </a:xfrm>
          <a:prstGeom prst="rect">
            <a:avLst/>
          </a:prstGeom>
          <a:noFill/>
          <a:ln w="9525" algn="ctr">
            <a:noFill/>
            <a:miter lim="800000"/>
            <a:headEnd/>
            <a:tailEnd/>
          </a:ln>
          <a:effectLst/>
        </p:spPr>
        <p:txBody>
          <a:bodyPr>
            <a:spAutoFit/>
          </a:bodyPr>
          <a:lstStyle/>
          <a:p>
            <a:pPr algn="l"/>
            <a:r>
              <a:rPr lang="en-US" sz="1800">
                <a:solidFill>
                  <a:schemeClr val="bg1"/>
                </a:solidFill>
              </a:rPr>
              <a:t>Applications</a:t>
            </a:r>
          </a:p>
        </p:txBody>
      </p:sp>
      <p:sp>
        <p:nvSpPr>
          <p:cNvPr id="3377172" name="AutoShape 20"/>
          <p:cNvSpPr>
            <a:spLocks noChangeArrowheads="1"/>
          </p:cNvSpPr>
          <p:nvPr/>
        </p:nvSpPr>
        <p:spPr bwMode="auto">
          <a:xfrm>
            <a:off x="5280025" y="1689100"/>
            <a:ext cx="647700" cy="3810000"/>
          </a:xfrm>
          <a:prstGeom prst="upDownArrow">
            <a:avLst>
              <a:gd name="adj1" fmla="val 67648"/>
              <a:gd name="adj2" fmla="val 51471"/>
            </a:avLst>
          </a:prstGeom>
          <a:solidFill>
            <a:schemeClr val="bg2"/>
          </a:solidFill>
          <a:ln w="9525" algn="ctr">
            <a:noFill/>
            <a:miter lim="800000"/>
            <a:headEnd/>
            <a:tailEnd/>
          </a:ln>
          <a:effectLst/>
        </p:spPr>
        <p:txBody>
          <a:bodyPr wrap="none" anchor="ctr"/>
          <a:lstStyle/>
          <a:p>
            <a:endParaRPr lang="en-US"/>
          </a:p>
        </p:txBody>
      </p:sp>
      <p:sp>
        <p:nvSpPr>
          <p:cNvPr id="3377173" name="Text Box 21"/>
          <p:cNvSpPr txBox="1">
            <a:spLocks noChangeArrowheads="1"/>
          </p:cNvSpPr>
          <p:nvPr/>
        </p:nvSpPr>
        <p:spPr bwMode="auto">
          <a:xfrm rot="5400000">
            <a:off x="4821237" y="2473326"/>
            <a:ext cx="1552575" cy="336550"/>
          </a:xfrm>
          <a:prstGeom prst="rect">
            <a:avLst/>
          </a:prstGeom>
          <a:noFill/>
          <a:ln w="9525" algn="ctr">
            <a:noFill/>
            <a:miter lim="800000"/>
            <a:headEnd/>
            <a:tailEnd/>
          </a:ln>
          <a:effectLst/>
        </p:spPr>
        <p:txBody>
          <a:bodyPr>
            <a:spAutoFit/>
          </a:bodyPr>
          <a:lstStyle/>
          <a:p>
            <a:pPr algn="l"/>
            <a:r>
              <a:rPr lang="en-US" sz="1600"/>
              <a:t>High-level</a:t>
            </a:r>
          </a:p>
        </p:txBody>
      </p:sp>
      <p:sp>
        <p:nvSpPr>
          <p:cNvPr id="3377174" name="Text Box 22"/>
          <p:cNvSpPr txBox="1">
            <a:spLocks noChangeArrowheads="1"/>
          </p:cNvSpPr>
          <p:nvPr/>
        </p:nvSpPr>
        <p:spPr bwMode="auto">
          <a:xfrm rot="5400000">
            <a:off x="4830762" y="4254501"/>
            <a:ext cx="1552575" cy="336550"/>
          </a:xfrm>
          <a:prstGeom prst="rect">
            <a:avLst/>
          </a:prstGeom>
          <a:noFill/>
          <a:ln w="9525" algn="ctr">
            <a:noFill/>
            <a:miter lim="800000"/>
            <a:headEnd/>
            <a:tailEnd/>
          </a:ln>
          <a:effectLst/>
        </p:spPr>
        <p:txBody>
          <a:bodyPr>
            <a:spAutoFit/>
          </a:bodyPr>
          <a:lstStyle/>
          <a:p>
            <a:pPr algn="r"/>
            <a:r>
              <a:rPr lang="en-US" sz="1600"/>
              <a:t>Low-level</a:t>
            </a:r>
          </a:p>
        </p:txBody>
      </p:sp>
    </p:spTree>
  </p:cSld>
  <p:clrMapOvr>
    <a:masterClrMapping/>
  </p:clrMapOvr>
  <p:transition spd="med">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377156">
                                            <p:txEl>
                                              <p:pRg st="11" end="1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377156">
                                            <p:txEl>
                                              <p:pRg st="10" end="1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377156">
                                            <p:txEl>
                                              <p:pRg st="9" end="9"/>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377156">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377156">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377156">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377156">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377156">
                                            <p:txEl>
                                              <p:pRg st="4" end="4"/>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377156">
                                            <p:txEl>
                                              <p:pRg st="3" end="3"/>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377156">
                                            <p:txEl>
                                              <p:pRg st="2" end="2"/>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37715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8306" name="Rectangle 2"/>
          <p:cNvSpPr>
            <a:spLocks noGrp="1" noChangeArrowheads="1"/>
          </p:cNvSpPr>
          <p:nvPr>
            <p:ph type="title"/>
          </p:nvPr>
        </p:nvSpPr>
        <p:spPr>
          <a:xfrm>
            <a:off x="685800" y="-66675"/>
            <a:ext cx="7772400" cy="1143000"/>
          </a:xfrm>
        </p:spPr>
        <p:txBody>
          <a:bodyPr/>
          <a:lstStyle/>
          <a:p>
            <a:r>
              <a:rPr lang="en-US"/>
              <a:t>Virtual Platform Usage</a:t>
            </a:r>
            <a:br>
              <a:rPr lang="en-US"/>
            </a:br>
            <a:r>
              <a:rPr lang="en-US" sz="2800" i="1"/>
              <a:t>A Case Study</a:t>
            </a:r>
          </a:p>
        </p:txBody>
      </p:sp>
      <p:pic>
        <p:nvPicPr>
          <p:cNvPr id="3298307" name="Picture 3" descr="Platform Usage"/>
          <p:cNvPicPr>
            <a:picLocks noChangeAspect="1" noChangeArrowheads="1"/>
          </p:cNvPicPr>
          <p:nvPr/>
        </p:nvPicPr>
        <p:blipFill>
          <a:blip r:embed="rId3" cstate="print"/>
          <a:srcRect/>
          <a:stretch>
            <a:fillRect/>
          </a:stretch>
        </p:blipFill>
        <p:spPr bwMode="auto">
          <a:xfrm>
            <a:off x="766763" y="995363"/>
            <a:ext cx="6503987" cy="5241925"/>
          </a:xfrm>
          <a:prstGeom prst="rect">
            <a:avLst/>
          </a:prstGeom>
          <a:noFill/>
        </p:spPr>
      </p:pic>
      <p:grpSp>
        <p:nvGrpSpPr>
          <p:cNvPr id="3298308" name="Group 4"/>
          <p:cNvGrpSpPr>
            <a:grpSpLocks/>
          </p:cNvGrpSpPr>
          <p:nvPr/>
        </p:nvGrpSpPr>
        <p:grpSpPr bwMode="auto">
          <a:xfrm>
            <a:off x="5219700" y="1657350"/>
            <a:ext cx="322263" cy="3798888"/>
            <a:chOff x="5810" y="1392"/>
            <a:chExt cx="326" cy="3190"/>
          </a:xfrm>
        </p:grpSpPr>
        <p:sp>
          <p:nvSpPr>
            <p:cNvPr id="3298309" name="Line 5"/>
            <p:cNvSpPr>
              <a:spLocks noChangeShapeType="1"/>
            </p:cNvSpPr>
            <p:nvPr/>
          </p:nvSpPr>
          <p:spPr bwMode="auto">
            <a:xfrm flipV="1">
              <a:off x="5976" y="1392"/>
              <a:ext cx="0" cy="3190"/>
            </a:xfrm>
            <a:prstGeom prst="line">
              <a:avLst/>
            </a:prstGeom>
            <a:noFill/>
            <a:ln w="76200" cap="rnd">
              <a:solidFill>
                <a:srgbClr val="FFFF00">
                  <a:alpha val="60001"/>
                </a:srgbClr>
              </a:solidFill>
              <a:prstDash val="sysDot"/>
              <a:round/>
              <a:headEnd/>
              <a:tailEnd/>
            </a:ln>
            <a:effectLst/>
          </p:spPr>
          <p:txBody>
            <a:bodyPr anchor="ctr"/>
            <a:lstStyle/>
            <a:p>
              <a:endParaRPr lang="en-US"/>
            </a:p>
          </p:txBody>
        </p:sp>
        <p:sp>
          <p:nvSpPr>
            <p:cNvPr id="3298310" name="Text Box 6"/>
            <p:cNvSpPr txBox="1">
              <a:spLocks noChangeArrowheads="1"/>
            </p:cNvSpPr>
            <p:nvPr/>
          </p:nvSpPr>
          <p:spPr bwMode="auto">
            <a:xfrm>
              <a:off x="5810" y="2071"/>
              <a:ext cx="326" cy="1455"/>
            </a:xfrm>
            <a:prstGeom prst="rect">
              <a:avLst/>
            </a:prstGeom>
            <a:solidFill>
              <a:srgbClr val="FFFF00">
                <a:alpha val="60001"/>
              </a:srgbClr>
            </a:solidFill>
            <a:ln w="9525" algn="ctr">
              <a:noFill/>
              <a:miter lim="800000"/>
              <a:headEnd/>
              <a:tailEnd/>
            </a:ln>
            <a:effectLst/>
          </p:spPr>
          <p:txBody>
            <a:bodyPr vert="eaVert" wrap="none" lIns="61539" tIns="30770" rIns="61539" bIns="30770">
              <a:spAutoFit/>
            </a:bodyPr>
            <a:lstStyle/>
            <a:p>
              <a:pPr algn="l" defTabSz="615950"/>
              <a:r>
                <a:rPr lang="en-US" sz="1300"/>
                <a:t>Hardware Availability</a:t>
              </a:r>
            </a:p>
          </p:txBody>
        </p:sp>
      </p:grpSp>
      <p:sp>
        <p:nvSpPr>
          <p:cNvPr id="3298311" name="AutoShape 7"/>
          <p:cNvSpPr>
            <a:spLocks noChangeArrowheads="1"/>
          </p:cNvSpPr>
          <p:nvPr/>
        </p:nvSpPr>
        <p:spPr bwMode="auto">
          <a:xfrm>
            <a:off x="1173163" y="4322763"/>
            <a:ext cx="4191000" cy="688975"/>
          </a:xfrm>
          <a:prstGeom prst="leftRightArrow">
            <a:avLst>
              <a:gd name="adj1" fmla="val 50259"/>
              <a:gd name="adj2" fmla="val 62181"/>
            </a:avLst>
          </a:prstGeom>
          <a:solidFill>
            <a:srgbClr val="FFFF00">
              <a:alpha val="60001"/>
            </a:srgbClr>
          </a:solidFill>
          <a:ln w="9525" algn="ctr">
            <a:noFill/>
            <a:miter lim="800000"/>
            <a:headEnd/>
            <a:tailEnd/>
          </a:ln>
          <a:effectLst/>
        </p:spPr>
        <p:txBody>
          <a:bodyPr wrap="none" lIns="61539" tIns="30770" rIns="61539" bIns="30770" anchor="ctr"/>
          <a:lstStyle/>
          <a:p>
            <a:pPr defTabSz="615950"/>
            <a:r>
              <a:rPr lang="en-US" sz="1300"/>
              <a:t>Early (Pre-Si) Software Development</a:t>
            </a:r>
          </a:p>
        </p:txBody>
      </p:sp>
    </p:spTree>
  </p:cSld>
  <p:clrMapOvr>
    <a:masterClrMapping/>
  </p:clrMapOvr>
  <p:transition spd="med">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9830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2983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9831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3298" name="AutoShape 2"/>
          <p:cNvSpPr>
            <a:spLocks noChangeArrowheads="1"/>
          </p:cNvSpPr>
          <p:nvPr/>
        </p:nvSpPr>
        <p:spPr bwMode="auto">
          <a:xfrm>
            <a:off x="3924300" y="1285875"/>
            <a:ext cx="4962525" cy="4448175"/>
          </a:xfrm>
          <a:prstGeom prst="roundRect">
            <a:avLst>
              <a:gd name="adj" fmla="val 4667"/>
            </a:avLst>
          </a:prstGeom>
          <a:gradFill rotWithShape="1">
            <a:gsLst>
              <a:gs pos="0">
                <a:srgbClr val="432A72">
                  <a:alpha val="77000"/>
                </a:srgbClr>
              </a:gs>
              <a:gs pos="100000">
                <a:srgbClr val="432A72">
                  <a:gamma/>
                  <a:shade val="46275"/>
                  <a:invGamma/>
                </a:srgbClr>
              </a:gs>
            </a:gsLst>
            <a:lin ang="5400000" scaled="1"/>
          </a:gradFill>
          <a:ln w="9525" algn="ctr">
            <a:noFill/>
            <a:round/>
            <a:headEnd/>
            <a:tailEnd/>
          </a:ln>
          <a:effectLst>
            <a:outerShdw dist="107763" dir="18900000" algn="ctr" rotWithShape="0">
              <a:schemeClr val="bg2">
                <a:alpha val="50000"/>
              </a:schemeClr>
            </a:outerShdw>
          </a:effectLst>
        </p:spPr>
        <p:txBody>
          <a:bodyPr wrap="none" anchor="ctr"/>
          <a:lstStyle/>
          <a:p>
            <a:endParaRPr lang="en-US"/>
          </a:p>
        </p:txBody>
      </p:sp>
      <p:sp>
        <p:nvSpPr>
          <p:cNvPr id="3383299" name="Rectangle 3"/>
          <p:cNvSpPr>
            <a:spLocks noGrp="1" noChangeArrowheads="1"/>
          </p:cNvSpPr>
          <p:nvPr>
            <p:ph type="title"/>
          </p:nvPr>
        </p:nvSpPr>
        <p:spPr>
          <a:xfrm>
            <a:off x="155575" y="76200"/>
            <a:ext cx="8988425" cy="1143000"/>
          </a:xfrm>
          <a:noFill/>
          <a:ln/>
        </p:spPr>
        <p:txBody>
          <a:bodyPr/>
          <a:lstStyle/>
          <a:p>
            <a:r>
              <a:rPr lang="en-US">
                <a:solidFill>
                  <a:srgbClr val="3F007E"/>
                </a:solidFill>
              </a:rPr>
              <a:t>Texas Instruments</a:t>
            </a:r>
            <a:r>
              <a:rPr lang="en-US" b="0"/>
              <a:t> </a:t>
            </a:r>
            <a:br>
              <a:rPr lang="en-US" b="0"/>
            </a:br>
            <a:r>
              <a:rPr lang="en-US" sz="3200" b="0"/>
              <a:t>Proven Results &amp; Successes</a:t>
            </a:r>
          </a:p>
        </p:txBody>
      </p:sp>
      <p:grpSp>
        <p:nvGrpSpPr>
          <p:cNvPr id="3383300" name="Group 4"/>
          <p:cNvGrpSpPr>
            <a:grpSpLocks/>
          </p:cNvGrpSpPr>
          <p:nvPr/>
        </p:nvGrpSpPr>
        <p:grpSpPr bwMode="auto">
          <a:xfrm>
            <a:off x="4059238" y="4240213"/>
            <a:ext cx="2289175" cy="1246187"/>
            <a:chOff x="2557" y="2671"/>
            <a:chExt cx="1442" cy="785"/>
          </a:xfrm>
        </p:grpSpPr>
        <p:sp>
          <p:nvSpPr>
            <p:cNvPr id="3383301" name="AutoShape 5"/>
            <p:cNvSpPr>
              <a:spLocks noChangeArrowheads="1"/>
            </p:cNvSpPr>
            <p:nvPr/>
          </p:nvSpPr>
          <p:spPr bwMode="auto">
            <a:xfrm>
              <a:off x="3029" y="3114"/>
              <a:ext cx="480" cy="342"/>
            </a:xfrm>
            <a:prstGeom prst="roundRect">
              <a:avLst>
                <a:gd name="adj" fmla="val 16667"/>
              </a:avLst>
            </a:prstGeom>
            <a:solidFill>
              <a:srgbClr val="CCFFCC"/>
            </a:solidFill>
            <a:ln w="9525" algn="ctr">
              <a:solidFill>
                <a:schemeClr val="tx1"/>
              </a:solidFill>
              <a:round/>
              <a:headEnd/>
              <a:tailEnd/>
            </a:ln>
            <a:effectLst/>
          </p:spPr>
          <p:txBody>
            <a:bodyPr wrap="none" anchor="ctr"/>
            <a:lstStyle/>
            <a:p>
              <a:r>
                <a:rPr lang="en-US" sz="1400" b="0"/>
                <a:t>DA295S</a:t>
              </a:r>
            </a:p>
          </p:txBody>
        </p:sp>
        <p:sp>
          <p:nvSpPr>
            <p:cNvPr id="3383302" name="AutoShape 6"/>
            <p:cNvSpPr>
              <a:spLocks noChangeArrowheads="1"/>
            </p:cNvSpPr>
            <p:nvPr/>
          </p:nvSpPr>
          <p:spPr bwMode="auto">
            <a:xfrm>
              <a:off x="3495" y="3050"/>
              <a:ext cx="480" cy="342"/>
            </a:xfrm>
            <a:prstGeom prst="roundRect">
              <a:avLst>
                <a:gd name="adj" fmla="val 16667"/>
              </a:avLst>
            </a:prstGeom>
            <a:solidFill>
              <a:srgbClr val="CCFFCC"/>
            </a:solidFill>
            <a:ln w="9525" algn="ctr">
              <a:solidFill>
                <a:schemeClr val="tx1"/>
              </a:solidFill>
              <a:round/>
              <a:headEnd/>
              <a:tailEnd/>
            </a:ln>
            <a:effectLst/>
          </p:spPr>
          <p:txBody>
            <a:bodyPr wrap="none" anchor="ctr"/>
            <a:lstStyle/>
            <a:p>
              <a:r>
                <a:rPr lang="en-US" sz="1400" b="0"/>
                <a:t>DM420</a:t>
              </a:r>
            </a:p>
          </p:txBody>
        </p:sp>
        <p:sp>
          <p:nvSpPr>
            <p:cNvPr id="3383303" name="Rectangle 7"/>
            <p:cNvSpPr>
              <a:spLocks noChangeArrowheads="1"/>
            </p:cNvSpPr>
            <p:nvPr/>
          </p:nvSpPr>
          <p:spPr bwMode="auto">
            <a:xfrm>
              <a:off x="2561" y="2850"/>
              <a:ext cx="1438" cy="192"/>
            </a:xfrm>
            <a:prstGeom prst="rect">
              <a:avLst/>
            </a:prstGeom>
            <a:noFill/>
            <a:ln w="9525" algn="ctr">
              <a:noFill/>
              <a:miter lim="800000"/>
              <a:headEnd/>
              <a:tailEnd/>
            </a:ln>
            <a:effectLst/>
          </p:spPr>
          <p:txBody>
            <a:bodyPr wrap="none">
              <a:spAutoFit/>
            </a:bodyPr>
            <a:lstStyle/>
            <a:p>
              <a:pPr lvl="2" algn="l" eaLnBrk="1" hangingPunct="1">
                <a:spcBef>
                  <a:spcPct val="10000"/>
                </a:spcBef>
                <a:spcAft>
                  <a:spcPct val="15000"/>
                </a:spcAft>
                <a:buClr>
                  <a:srgbClr val="7900A4"/>
                </a:buClr>
              </a:pPr>
              <a:r>
                <a:rPr lang="en-US" sz="1400" b="0" u="sng">
                  <a:solidFill>
                    <a:schemeClr val="bg1"/>
                  </a:solidFill>
                </a:rPr>
                <a:t>DaVinci Family</a:t>
              </a:r>
              <a:endParaRPr lang="en-US" sz="1400" b="0" u="sng" baseline="30000">
                <a:solidFill>
                  <a:schemeClr val="bg1"/>
                </a:solidFill>
              </a:endParaRPr>
            </a:p>
          </p:txBody>
        </p:sp>
        <p:sp>
          <p:nvSpPr>
            <p:cNvPr id="3383304" name="Text Box 8"/>
            <p:cNvSpPr txBox="1">
              <a:spLocks noChangeArrowheads="1"/>
            </p:cNvSpPr>
            <p:nvPr/>
          </p:nvSpPr>
          <p:spPr bwMode="auto">
            <a:xfrm>
              <a:off x="2557" y="2671"/>
              <a:ext cx="666" cy="198"/>
            </a:xfrm>
            <a:prstGeom prst="rect">
              <a:avLst/>
            </a:prstGeom>
            <a:solidFill>
              <a:srgbClr val="DDDDDD"/>
            </a:solidFill>
            <a:ln w="9525" algn="ctr">
              <a:solidFill>
                <a:schemeClr val="bg1"/>
              </a:solidFill>
              <a:miter lim="800000"/>
              <a:headEnd/>
              <a:tailEnd/>
            </a:ln>
            <a:effectLst/>
          </p:spPr>
          <p:txBody>
            <a:bodyPr>
              <a:spAutoFit/>
            </a:bodyPr>
            <a:lstStyle/>
            <a:p>
              <a:pPr algn="l"/>
              <a:r>
                <a:rPr lang="en-US" sz="1400" b="0" i="1">
                  <a:solidFill>
                    <a:srgbClr val="432A72"/>
                  </a:solidFill>
                </a:rPr>
                <a:t>Consumer</a:t>
              </a:r>
            </a:p>
          </p:txBody>
        </p:sp>
      </p:grpSp>
      <p:sp>
        <p:nvSpPr>
          <p:cNvPr id="3383305" name="Rectangle 9"/>
          <p:cNvSpPr>
            <a:spLocks noChangeArrowheads="1"/>
          </p:cNvSpPr>
          <p:nvPr/>
        </p:nvSpPr>
        <p:spPr bwMode="auto">
          <a:xfrm>
            <a:off x="3322638" y="2695575"/>
            <a:ext cx="1614487" cy="244475"/>
          </a:xfrm>
          <a:prstGeom prst="rect">
            <a:avLst/>
          </a:prstGeom>
          <a:noFill/>
          <a:ln w="9525" algn="ctr">
            <a:noFill/>
            <a:miter lim="800000"/>
            <a:headEnd/>
            <a:tailEnd/>
          </a:ln>
          <a:effectLst/>
        </p:spPr>
        <p:txBody>
          <a:bodyPr wrap="none">
            <a:spAutoFit/>
          </a:bodyPr>
          <a:lstStyle/>
          <a:p>
            <a:pPr lvl="2" algn="l" eaLnBrk="1" hangingPunct="1">
              <a:spcBef>
                <a:spcPct val="10000"/>
              </a:spcBef>
              <a:spcAft>
                <a:spcPct val="15000"/>
              </a:spcAft>
              <a:buClr>
                <a:srgbClr val="7900A4"/>
              </a:buClr>
            </a:pPr>
            <a:r>
              <a:rPr lang="en-US" sz="1000" u="sng">
                <a:solidFill>
                  <a:schemeClr val="bg1"/>
                </a:solidFill>
              </a:rPr>
              <a:t>OMAP1</a:t>
            </a:r>
            <a:r>
              <a:rPr lang="en-US" sz="1000" u="sng" baseline="30000">
                <a:solidFill>
                  <a:schemeClr val="bg1"/>
                </a:solidFill>
              </a:rPr>
              <a:t>®</a:t>
            </a:r>
          </a:p>
        </p:txBody>
      </p:sp>
      <p:sp>
        <p:nvSpPr>
          <p:cNvPr id="3383306" name="AutoShape 10"/>
          <p:cNvSpPr>
            <a:spLocks noChangeArrowheads="1"/>
          </p:cNvSpPr>
          <p:nvPr/>
        </p:nvSpPr>
        <p:spPr bwMode="auto">
          <a:xfrm>
            <a:off x="4116388" y="2114550"/>
            <a:ext cx="762000" cy="542925"/>
          </a:xfrm>
          <a:prstGeom prst="roundRect">
            <a:avLst>
              <a:gd name="adj" fmla="val 16667"/>
            </a:avLst>
          </a:prstGeom>
          <a:solidFill>
            <a:srgbClr val="FFFF99"/>
          </a:solidFill>
          <a:ln w="9525" algn="ctr">
            <a:solidFill>
              <a:schemeClr val="tx1"/>
            </a:solidFill>
            <a:round/>
            <a:headEnd/>
            <a:tailEnd/>
          </a:ln>
          <a:effectLst/>
        </p:spPr>
        <p:txBody>
          <a:bodyPr wrap="none" anchor="ctr"/>
          <a:lstStyle/>
          <a:p>
            <a:r>
              <a:rPr lang="en-US" sz="1400" b="0"/>
              <a:t>OMAP</a:t>
            </a:r>
            <a:br>
              <a:rPr lang="en-US" sz="1400" b="0"/>
            </a:br>
            <a:r>
              <a:rPr lang="en-US" sz="1400" b="0"/>
              <a:t>1510</a:t>
            </a:r>
          </a:p>
        </p:txBody>
      </p:sp>
      <p:sp>
        <p:nvSpPr>
          <p:cNvPr id="3383307" name="AutoShape 11"/>
          <p:cNvSpPr>
            <a:spLocks noChangeArrowheads="1"/>
          </p:cNvSpPr>
          <p:nvPr/>
        </p:nvSpPr>
        <p:spPr bwMode="auto">
          <a:xfrm>
            <a:off x="4767263" y="1981200"/>
            <a:ext cx="762000" cy="542925"/>
          </a:xfrm>
          <a:prstGeom prst="roundRect">
            <a:avLst>
              <a:gd name="adj" fmla="val 16667"/>
            </a:avLst>
          </a:prstGeom>
          <a:solidFill>
            <a:srgbClr val="FFFF99"/>
          </a:solidFill>
          <a:ln w="9525" algn="ctr">
            <a:solidFill>
              <a:schemeClr val="tx1"/>
            </a:solidFill>
            <a:round/>
            <a:headEnd/>
            <a:tailEnd/>
          </a:ln>
          <a:effectLst/>
        </p:spPr>
        <p:txBody>
          <a:bodyPr wrap="none" anchor="ctr"/>
          <a:lstStyle/>
          <a:p>
            <a:r>
              <a:rPr lang="en-US" sz="1400" b="0"/>
              <a:t>OMAP</a:t>
            </a:r>
            <a:br>
              <a:rPr lang="en-US" sz="1400" b="0"/>
            </a:br>
            <a:r>
              <a:rPr lang="en-US" sz="1400" b="0"/>
              <a:t>1610</a:t>
            </a:r>
          </a:p>
        </p:txBody>
      </p:sp>
      <p:sp>
        <p:nvSpPr>
          <p:cNvPr id="3383308" name="AutoShape 12"/>
          <p:cNvSpPr>
            <a:spLocks noChangeArrowheads="1"/>
          </p:cNvSpPr>
          <p:nvPr/>
        </p:nvSpPr>
        <p:spPr bwMode="auto">
          <a:xfrm>
            <a:off x="5414963" y="1905000"/>
            <a:ext cx="762000" cy="542925"/>
          </a:xfrm>
          <a:prstGeom prst="roundRect">
            <a:avLst>
              <a:gd name="adj" fmla="val 16667"/>
            </a:avLst>
          </a:prstGeom>
          <a:solidFill>
            <a:srgbClr val="FFFF99"/>
          </a:solidFill>
          <a:ln w="9525" algn="ctr">
            <a:solidFill>
              <a:schemeClr val="tx1"/>
            </a:solidFill>
            <a:round/>
            <a:headEnd/>
            <a:tailEnd/>
          </a:ln>
          <a:effectLst/>
        </p:spPr>
        <p:txBody>
          <a:bodyPr wrap="none" anchor="ctr"/>
          <a:lstStyle/>
          <a:p>
            <a:r>
              <a:rPr lang="en-US" sz="1400" b="0"/>
              <a:t>OMAP</a:t>
            </a:r>
            <a:br>
              <a:rPr lang="en-US" sz="1400" b="0"/>
            </a:br>
            <a:r>
              <a:rPr lang="en-US" sz="1400" b="0"/>
              <a:t>1623</a:t>
            </a:r>
          </a:p>
        </p:txBody>
      </p:sp>
      <p:sp>
        <p:nvSpPr>
          <p:cNvPr id="3383309" name="AutoShape 13"/>
          <p:cNvSpPr>
            <a:spLocks noChangeArrowheads="1"/>
          </p:cNvSpPr>
          <p:nvPr/>
        </p:nvSpPr>
        <p:spPr bwMode="auto">
          <a:xfrm>
            <a:off x="6294438" y="1703388"/>
            <a:ext cx="762000" cy="542925"/>
          </a:xfrm>
          <a:prstGeom prst="roundRect">
            <a:avLst>
              <a:gd name="adj" fmla="val 16667"/>
            </a:avLst>
          </a:prstGeom>
          <a:solidFill>
            <a:srgbClr val="FFFF99"/>
          </a:solidFill>
          <a:ln w="9525" algn="ctr">
            <a:solidFill>
              <a:schemeClr val="tx1"/>
            </a:solidFill>
            <a:round/>
            <a:headEnd/>
            <a:tailEnd/>
          </a:ln>
          <a:effectLst/>
        </p:spPr>
        <p:txBody>
          <a:bodyPr wrap="none" anchor="ctr"/>
          <a:lstStyle/>
          <a:p>
            <a:r>
              <a:rPr lang="en-US" sz="1400" b="0"/>
              <a:t>OMAP</a:t>
            </a:r>
            <a:br>
              <a:rPr lang="en-US" sz="1400" b="0"/>
            </a:br>
            <a:r>
              <a:rPr lang="en-US" sz="1400" b="0"/>
              <a:t>2420</a:t>
            </a:r>
          </a:p>
        </p:txBody>
      </p:sp>
      <p:sp>
        <p:nvSpPr>
          <p:cNvPr id="3383310" name="AutoShape 14"/>
          <p:cNvSpPr>
            <a:spLocks noChangeArrowheads="1"/>
          </p:cNvSpPr>
          <p:nvPr/>
        </p:nvSpPr>
        <p:spPr bwMode="auto">
          <a:xfrm>
            <a:off x="6988175" y="1601788"/>
            <a:ext cx="762000" cy="542925"/>
          </a:xfrm>
          <a:prstGeom prst="roundRect">
            <a:avLst>
              <a:gd name="adj" fmla="val 16667"/>
            </a:avLst>
          </a:prstGeom>
          <a:solidFill>
            <a:srgbClr val="FFFF99"/>
          </a:solidFill>
          <a:ln w="9525" algn="ctr">
            <a:solidFill>
              <a:schemeClr val="tx1"/>
            </a:solidFill>
            <a:round/>
            <a:headEnd/>
            <a:tailEnd/>
          </a:ln>
          <a:effectLst/>
        </p:spPr>
        <p:txBody>
          <a:bodyPr wrap="none" anchor="ctr"/>
          <a:lstStyle/>
          <a:p>
            <a:r>
              <a:rPr lang="en-US" sz="1400" b="0"/>
              <a:t>OMAP</a:t>
            </a:r>
            <a:br>
              <a:rPr lang="en-US" sz="1400" b="0"/>
            </a:br>
            <a:r>
              <a:rPr lang="en-US" sz="1400" b="0"/>
              <a:t>2430</a:t>
            </a:r>
          </a:p>
        </p:txBody>
      </p:sp>
      <p:sp>
        <p:nvSpPr>
          <p:cNvPr id="3383311" name="AutoShape 15"/>
          <p:cNvSpPr>
            <a:spLocks noChangeArrowheads="1"/>
          </p:cNvSpPr>
          <p:nvPr/>
        </p:nvSpPr>
        <p:spPr bwMode="auto">
          <a:xfrm>
            <a:off x="7904163" y="1400175"/>
            <a:ext cx="762000" cy="542925"/>
          </a:xfrm>
          <a:prstGeom prst="roundRect">
            <a:avLst>
              <a:gd name="adj" fmla="val 16667"/>
            </a:avLst>
          </a:prstGeom>
          <a:solidFill>
            <a:srgbClr val="FFFF99"/>
          </a:solidFill>
          <a:ln w="9525" algn="ctr">
            <a:solidFill>
              <a:schemeClr val="tx1"/>
            </a:solidFill>
            <a:round/>
            <a:headEnd/>
            <a:tailEnd/>
          </a:ln>
          <a:effectLst/>
        </p:spPr>
        <p:txBody>
          <a:bodyPr wrap="none" anchor="ctr"/>
          <a:lstStyle/>
          <a:p>
            <a:r>
              <a:rPr lang="en-US" sz="1400" b="0"/>
              <a:t>OMAP</a:t>
            </a:r>
            <a:br>
              <a:rPr lang="en-US" sz="1400" b="0"/>
            </a:br>
            <a:r>
              <a:rPr lang="en-US" sz="1400" b="0"/>
              <a:t>3430</a:t>
            </a:r>
          </a:p>
        </p:txBody>
      </p:sp>
      <p:sp>
        <p:nvSpPr>
          <p:cNvPr id="3383312" name="AutoShape 16"/>
          <p:cNvSpPr>
            <a:spLocks noChangeArrowheads="1"/>
          </p:cNvSpPr>
          <p:nvPr/>
        </p:nvSpPr>
        <p:spPr bwMode="auto">
          <a:xfrm>
            <a:off x="5656263" y="2724150"/>
            <a:ext cx="762000" cy="542925"/>
          </a:xfrm>
          <a:prstGeom prst="roundRect">
            <a:avLst>
              <a:gd name="adj" fmla="val 16667"/>
            </a:avLst>
          </a:prstGeom>
          <a:solidFill>
            <a:srgbClr val="FFFF99"/>
          </a:solidFill>
          <a:ln w="9525" algn="ctr">
            <a:solidFill>
              <a:schemeClr val="tx1"/>
            </a:solidFill>
            <a:round/>
            <a:headEnd/>
            <a:tailEnd/>
          </a:ln>
          <a:effectLst/>
        </p:spPr>
        <p:txBody>
          <a:bodyPr wrap="none" anchor="ctr"/>
          <a:lstStyle/>
          <a:p>
            <a:r>
              <a:rPr lang="en-US" sz="1400" b="0"/>
              <a:t>OMAP</a:t>
            </a:r>
            <a:br>
              <a:rPr lang="en-US" sz="1400" b="0"/>
            </a:br>
            <a:r>
              <a:rPr lang="en-US" sz="1400" b="0"/>
              <a:t>V1030</a:t>
            </a:r>
          </a:p>
        </p:txBody>
      </p:sp>
      <p:sp>
        <p:nvSpPr>
          <p:cNvPr id="3383313" name="AutoShape 17"/>
          <p:cNvSpPr>
            <a:spLocks noChangeArrowheads="1"/>
          </p:cNvSpPr>
          <p:nvPr/>
        </p:nvSpPr>
        <p:spPr bwMode="auto">
          <a:xfrm>
            <a:off x="6342063" y="2667000"/>
            <a:ext cx="762000" cy="542925"/>
          </a:xfrm>
          <a:prstGeom prst="roundRect">
            <a:avLst>
              <a:gd name="adj" fmla="val 16667"/>
            </a:avLst>
          </a:prstGeom>
          <a:solidFill>
            <a:srgbClr val="FFFF99"/>
          </a:solidFill>
          <a:ln w="9525" algn="ctr">
            <a:solidFill>
              <a:schemeClr val="tx1"/>
            </a:solidFill>
            <a:round/>
            <a:headEnd/>
            <a:tailEnd/>
          </a:ln>
          <a:effectLst/>
        </p:spPr>
        <p:txBody>
          <a:bodyPr wrap="none" anchor="ctr"/>
          <a:lstStyle/>
          <a:p>
            <a:r>
              <a:rPr lang="en-US" sz="1400" b="0"/>
              <a:t>OMAP</a:t>
            </a:r>
            <a:br>
              <a:rPr lang="en-US" sz="1400" b="0"/>
            </a:br>
            <a:r>
              <a:rPr lang="en-US" sz="1400" b="0"/>
              <a:t>V1230</a:t>
            </a:r>
          </a:p>
        </p:txBody>
      </p:sp>
      <p:sp>
        <p:nvSpPr>
          <p:cNvPr id="3383314" name="AutoShape 18"/>
          <p:cNvSpPr>
            <a:spLocks noChangeArrowheads="1"/>
          </p:cNvSpPr>
          <p:nvPr/>
        </p:nvSpPr>
        <p:spPr bwMode="auto">
          <a:xfrm>
            <a:off x="7018338" y="2552700"/>
            <a:ext cx="762000" cy="542925"/>
          </a:xfrm>
          <a:prstGeom prst="roundRect">
            <a:avLst>
              <a:gd name="adj" fmla="val 16667"/>
            </a:avLst>
          </a:prstGeom>
          <a:solidFill>
            <a:srgbClr val="FFFF99"/>
          </a:solidFill>
          <a:ln w="9525" algn="ctr">
            <a:solidFill>
              <a:schemeClr val="tx1"/>
            </a:solidFill>
            <a:round/>
            <a:headEnd/>
            <a:tailEnd/>
          </a:ln>
          <a:effectLst/>
        </p:spPr>
        <p:txBody>
          <a:bodyPr wrap="none" anchor="ctr"/>
          <a:lstStyle/>
          <a:p>
            <a:r>
              <a:rPr lang="en-US" sz="1400" b="0"/>
              <a:t>OMAP</a:t>
            </a:r>
            <a:br>
              <a:rPr lang="en-US" sz="1400" b="0"/>
            </a:br>
            <a:r>
              <a:rPr lang="en-US" sz="1400" b="0"/>
              <a:t>V2230</a:t>
            </a:r>
          </a:p>
        </p:txBody>
      </p:sp>
      <p:sp>
        <p:nvSpPr>
          <p:cNvPr id="3383315" name="Rectangle 19"/>
          <p:cNvSpPr>
            <a:spLocks noChangeArrowheads="1"/>
          </p:cNvSpPr>
          <p:nvPr/>
        </p:nvSpPr>
        <p:spPr bwMode="auto">
          <a:xfrm>
            <a:off x="5199063" y="2333625"/>
            <a:ext cx="1614487" cy="244475"/>
          </a:xfrm>
          <a:prstGeom prst="rect">
            <a:avLst/>
          </a:prstGeom>
          <a:noFill/>
          <a:ln w="9525" algn="ctr">
            <a:noFill/>
            <a:miter lim="800000"/>
            <a:headEnd/>
            <a:tailEnd/>
          </a:ln>
          <a:effectLst/>
        </p:spPr>
        <p:txBody>
          <a:bodyPr wrap="none">
            <a:spAutoFit/>
          </a:bodyPr>
          <a:lstStyle/>
          <a:p>
            <a:pPr lvl="2" algn="l" eaLnBrk="1" hangingPunct="1">
              <a:spcBef>
                <a:spcPct val="10000"/>
              </a:spcBef>
              <a:spcAft>
                <a:spcPct val="15000"/>
              </a:spcAft>
              <a:buClr>
                <a:srgbClr val="7900A4"/>
              </a:buClr>
            </a:pPr>
            <a:r>
              <a:rPr lang="en-US" sz="1000" u="sng">
                <a:solidFill>
                  <a:schemeClr val="bg1"/>
                </a:solidFill>
              </a:rPr>
              <a:t>OMAP2</a:t>
            </a:r>
            <a:r>
              <a:rPr lang="en-US" sz="1000" u="sng" baseline="30000">
                <a:solidFill>
                  <a:schemeClr val="bg1"/>
                </a:solidFill>
              </a:rPr>
              <a:t>®</a:t>
            </a:r>
          </a:p>
        </p:txBody>
      </p:sp>
      <p:sp>
        <p:nvSpPr>
          <p:cNvPr id="3383316" name="Rectangle 20"/>
          <p:cNvSpPr>
            <a:spLocks noChangeArrowheads="1"/>
          </p:cNvSpPr>
          <p:nvPr/>
        </p:nvSpPr>
        <p:spPr bwMode="auto">
          <a:xfrm>
            <a:off x="7031038" y="1931988"/>
            <a:ext cx="1614487" cy="244475"/>
          </a:xfrm>
          <a:prstGeom prst="rect">
            <a:avLst/>
          </a:prstGeom>
          <a:noFill/>
          <a:ln w="9525" algn="ctr">
            <a:noFill/>
            <a:miter lim="800000"/>
            <a:headEnd/>
            <a:tailEnd/>
          </a:ln>
          <a:effectLst/>
        </p:spPr>
        <p:txBody>
          <a:bodyPr wrap="none">
            <a:spAutoFit/>
          </a:bodyPr>
          <a:lstStyle/>
          <a:p>
            <a:pPr lvl="2" algn="l" eaLnBrk="1" hangingPunct="1">
              <a:spcBef>
                <a:spcPct val="10000"/>
              </a:spcBef>
              <a:spcAft>
                <a:spcPct val="15000"/>
              </a:spcAft>
              <a:buClr>
                <a:srgbClr val="7900A4"/>
              </a:buClr>
            </a:pPr>
            <a:r>
              <a:rPr lang="en-US" sz="1000" u="sng">
                <a:solidFill>
                  <a:schemeClr val="bg1"/>
                </a:solidFill>
              </a:rPr>
              <a:t>OMAP3</a:t>
            </a:r>
            <a:r>
              <a:rPr lang="en-US" sz="1000" u="sng" baseline="30000">
                <a:solidFill>
                  <a:schemeClr val="bg1"/>
                </a:solidFill>
              </a:rPr>
              <a:t>®</a:t>
            </a:r>
          </a:p>
        </p:txBody>
      </p:sp>
      <p:sp>
        <p:nvSpPr>
          <p:cNvPr id="3383317" name="Rectangle 21"/>
          <p:cNvSpPr>
            <a:spLocks noChangeArrowheads="1"/>
          </p:cNvSpPr>
          <p:nvPr/>
        </p:nvSpPr>
        <p:spPr bwMode="auto">
          <a:xfrm>
            <a:off x="6427788" y="3095625"/>
            <a:ext cx="1838325" cy="244475"/>
          </a:xfrm>
          <a:prstGeom prst="rect">
            <a:avLst/>
          </a:prstGeom>
          <a:noFill/>
          <a:ln w="9525" algn="ctr">
            <a:noFill/>
            <a:miter lim="800000"/>
            <a:headEnd/>
            <a:tailEnd/>
          </a:ln>
          <a:effectLst/>
        </p:spPr>
        <p:txBody>
          <a:bodyPr wrap="none">
            <a:spAutoFit/>
          </a:bodyPr>
          <a:lstStyle/>
          <a:p>
            <a:pPr lvl="2" algn="l" eaLnBrk="1" hangingPunct="1">
              <a:spcBef>
                <a:spcPct val="10000"/>
              </a:spcBef>
              <a:spcAft>
                <a:spcPct val="15000"/>
              </a:spcAft>
              <a:buClr>
                <a:srgbClr val="7900A4"/>
              </a:buClr>
            </a:pPr>
            <a:r>
              <a:rPr lang="en-US" sz="1000" u="sng">
                <a:solidFill>
                  <a:schemeClr val="bg1"/>
                </a:solidFill>
              </a:rPr>
              <a:t>OMAP-Vox</a:t>
            </a:r>
            <a:r>
              <a:rPr lang="en-US" sz="1400" b="0" u="sng" baseline="30000">
                <a:solidFill>
                  <a:schemeClr val="bg1"/>
                </a:solidFill>
              </a:rPr>
              <a:t>®</a:t>
            </a:r>
          </a:p>
        </p:txBody>
      </p:sp>
      <p:sp>
        <p:nvSpPr>
          <p:cNvPr id="3383318" name="AutoShape 22"/>
          <p:cNvSpPr>
            <a:spLocks noChangeArrowheads="1"/>
          </p:cNvSpPr>
          <p:nvPr/>
        </p:nvSpPr>
        <p:spPr bwMode="auto">
          <a:xfrm>
            <a:off x="7680325" y="2476500"/>
            <a:ext cx="762000" cy="542925"/>
          </a:xfrm>
          <a:prstGeom prst="roundRect">
            <a:avLst>
              <a:gd name="adj" fmla="val 16667"/>
            </a:avLst>
          </a:prstGeom>
          <a:solidFill>
            <a:srgbClr val="FFFF99"/>
          </a:solidFill>
          <a:ln w="9525" algn="ctr">
            <a:solidFill>
              <a:schemeClr val="tx1"/>
            </a:solidFill>
            <a:round/>
            <a:headEnd/>
            <a:tailEnd/>
          </a:ln>
          <a:effectLst/>
        </p:spPr>
        <p:txBody>
          <a:bodyPr wrap="none" anchor="ctr"/>
          <a:lstStyle/>
          <a:p>
            <a:r>
              <a:rPr lang="en-US" sz="1400" b="0"/>
              <a:t>OMAP</a:t>
            </a:r>
            <a:br>
              <a:rPr lang="en-US" sz="1400" b="0"/>
            </a:br>
            <a:r>
              <a:rPr lang="en-US" sz="1400" b="0"/>
              <a:t>V2320</a:t>
            </a:r>
          </a:p>
        </p:txBody>
      </p:sp>
      <p:sp>
        <p:nvSpPr>
          <p:cNvPr id="3383319" name="Text Box 23"/>
          <p:cNvSpPr txBox="1">
            <a:spLocks noChangeArrowheads="1"/>
          </p:cNvSpPr>
          <p:nvPr/>
        </p:nvSpPr>
        <p:spPr bwMode="auto">
          <a:xfrm>
            <a:off x="4316413" y="1430338"/>
            <a:ext cx="795337" cy="314325"/>
          </a:xfrm>
          <a:prstGeom prst="rect">
            <a:avLst/>
          </a:prstGeom>
          <a:solidFill>
            <a:srgbClr val="DDDDDD"/>
          </a:solidFill>
          <a:ln w="9525" algn="ctr">
            <a:solidFill>
              <a:schemeClr val="bg1"/>
            </a:solidFill>
            <a:miter lim="800000"/>
            <a:headEnd/>
            <a:tailEnd/>
          </a:ln>
          <a:effectLst/>
        </p:spPr>
        <p:txBody>
          <a:bodyPr wrap="none">
            <a:spAutoFit/>
          </a:bodyPr>
          <a:lstStyle/>
          <a:p>
            <a:pPr algn="l"/>
            <a:r>
              <a:rPr lang="en-US" sz="1400" b="0" i="1">
                <a:solidFill>
                  <a:srgbClr val="3F007E"/>
                </a:solidFill>
              </a:rPr>
              <a:t>Cellular</a:t>
            </a:r>
          </a:p>
        </p:txBody>
      </p:sp>
      <p:sp>
        <p:nvSpPr>
          <p:cNvPr id="3383320" name="AutoShape 24"/>
          <p:cNvSpPr>
            <a:spLocks noChangeArrowheads="1"/>
          </p:cNvSpPr>
          <p:nvPr/>
        </p:nvSpPr>
        <p:spPr bwMode="auto">
          <a:xfrm>
            <a:off x="5122863" y="3609975"/>
            <a:ext cx="847725" cy="542925"/>
          </a:xfrm>
          <a:prstGeom prst="roundRect">
            <a:avLst>
              <a:gd name="adj" fmla="val 16667"/>
            </a:avLst>
          </a:prstGeom>
          <a:solidFill>
            <a:srgbClr val="FFCCCC"/>
          </a:solidFill>
          <a:ln w="9525" algn="ctr">
            <a:solidFill>
              <a:schemeClr val="tx1"/>
            </a:solidFill>
            <a:round/>
            <a:headEnd/>
            <a:tailEnd/>
          </a:ln>
          <a:effectLst/>
        </p:spPr>
        <p:txBody>
          <a:bodyPr wrap="none" anchor="ctr"/>
          <a:lstStyle/>
          <a:p>
            <a:r>
              <a:rPr lang="en-US" sz="1400" b="0"/>
              <a:t>TCS2310</a:t>
            </a:r>
            <a:br>
              <a:rPr lang="en-US" sz="1400" b="0"/>
            </a:br>
            <a:r>
              <a:rPr lang="en-US" sz="1200" b="0"/>
              <a:t>(LoCosto)</a:t>
            </a:r>
            <a:r>
              <a:rPr lang="en-US" sz="1400" b="0"/>
              <a:t> </a:t>
            </a:r>
          </a:p>
        </p:txBody>
      </p:sp>
      <p:sp>
        <p:nvSpPr>
          <p:cNvPr id="3383321" name="AutoShape 25"/>
          <p:cNvSpPr>
            <a:spLocks noChangeArrowheads="1"/>
          </p:cNvSpPr>
          <p:nvPr/>
        </p:nvSpPr>
        <p:spPr bwMode="auto">
          <a:xfrm>
            <a:off x="7377113" y="4468813"/>
            <a:ext cx="1198562" cy="550862"/>
          </a:xfrm>
          <a:prstGeom prst="roundRect">
            <a:avLst>
              <a:gd name="adj" fmla="val 16667"/>
            </a:avLst>
          </a:prstGeom>
          <a:solidFill>
            <a:srgbClr val="669900"/>
          </a:solidFill>
          <a:ln w="9525" algn="ctr">
            <a:solidFill>
              <a:schemeClr val="tx1"/>
            </a:solidFill>
            <a:round/>
            <a:headEnd/>
            <a:tailEnd/>
          </a:ln>
          <a:effectLst/>
        </p:spPr>
        <p:txBody>
          <a:bodyPr wrap="none" anchor="ctr"/>
          <a:lstStyle/>
          <a:p>
            <a:r>
              <a:rPr lang="en-US" sz="1400" b="0"/>
              <a:t>Unannounced</a:t>
            </a:r>
            <a:br>
              <a:rPr lang="en-US" sz="1400" b="0"/>
            </a:br>
            <a:r>
              <a:rPr lang="en-US" sz="1400" b="0"/>
              <a:t>devices</a:t>
            </a:r>
          </a:p>
        </p:txBody>
      </p:sp>
      <p:sp>
        <p:nvSpPr>
          <p:cNvPr id="3383322" name="Rectangle 26"/>
          <p:cNvSpPr>
            <a:spLocks noChangeArrowheads="1"/>
          </p:cNvSpPr>
          <p:nvPr/>
        </p:nvSpPr>
        <p:spPr bwMode="auto">
          <a:xfrm>
            <a:off x="5110163" y="3997325"/>
            <a:ext cx="1366837" cy="244475"/>
          </a:xfrm>
          <a:prstGeom prst="rect">
            <a:avLst/>
          </a:prstGeom>
          <a:noFill/>
          <a:ln w="9525" algn="ctr">
            <a:noFill/>
            <a:miter lim="800000"/>
            <a:headEnd/>
            <a:tailEnd/>
          </a:ln>
          <a:effectLst/>
        </p:spPr>
        <p:txBody>
          <a:bodyPr wrap="none">
            <a:spAutoFit/>
          </a:bodyPr>
          <a:lstStyle/>
          <a:p>
            <a:pPr lvl="2" algn="l" eaLnBrk="1" hangingPunct="1">
              <a:spcBef>
                <a:spcPct val="10000"/>
              </a:spcBef>
              <a:spcAft>
                <a:spcPct val="15000"/>
              </a:spcAft>
              <a:buClr>
                <a:srgbClr val="7900A4"/>
              </a:buClr>
            </a:pPr>
            <a:r>
              <a:rPr lang="en-US" sz="1000" u="sng">
                <a:solidFill>
                  <a:schemeClr val="bg1"/>
                </a:solidFill>
              </a:rPr>
              <a:t>DRP</a:t>
            </a:r>
            <a:endParaRPr lang="en-US" sz="1400" b="0" u="sng" baseline="30000">
              <a:solidFill>
                <a:schemeClr val="bg1"/>
              </a:solidFill>
            </a:endParaRPr>
          </a:p>
        </p:txBody>
      </p:sp>
      <p:sp>
        <p:nvSpPr>
          <p:cNvPr id="3383323" name="Rectangle 27"/>
          <p:cNvSpPr>
            <a:spLocks noGrp="1" noChangeArrowheads="1"/>
          </p:cNvSpPr>
          <p:nvPr>
            <p:ph type="body" idx="1"/>
          </p:nvPr>
        </p:nvSpPr>
        <p:spPr>
          <a:xfrm>
            <a:off x="103188" y="1357313"/>
            <a:ext cx="3798887" cy="5024437"/>
          </a:xfrm>
          <a:noFill/>
          <a:ln/>
        </p:spPr>
        <p:txBody>
          <a:bodyPr/>
          <a:lstStyle/>
          <a:p>
            <a:r>
              <a:rPr lang="en-US" sz="1800"/>
              <a:t>Virtual platform available 9-12 months before HW is available - allowing 85-90% of all software to be developed </a:t>
            </a:r>
            <a:r>
              <a:rPr lang="en-US" sz="1800" u="sng"/>
              <a:t>pre-silicon</a:t>
            </a:r>
          </a:p>
          <a:p>
            <a:r>
              <a:rPr lang="en-US" sz="1800"/>
              <a:t>2-5x SW develoment productivity improvement</a:t>
            </a:r>
          </a:p>
          <a:p>
            <a:r>
              <a:rPr lang="en-US" sz="1800"/>
              <a:t>“Single day HW/SW integration” </a:t>
            </a:r>
          </a:p>
          <a:p>
            <a:r>
              <a:rPr lang="en-US" sz="1800"/>
              <a:t>Deployed to TI customers</a:t>
            </a:r>
          </a:p>
        </p:txBody>
      </p:sp>
      <p:sp>
        <p:nvSpPr>
          <p:cNvPr id="3383324" name="Text Box 28"/>
          <p:cNvSpPr txBox="1">
            <a:spLocks noChangeArrowheads="1"/>
          </p:cNvSpPr>
          <p:nvPr/>
        </p:nvSpPr>
        <p:spPr bwMode="auto">
          <a:xfrm>
            <a:off x="179388" y="4584700"/>
            <a:ext cx="8812212" cy="1339850"/>
          </a:xfrm>
          <a:prstGeom prst="rect">
            <a:avLst/>
          </a:prstGeom>
          <a:solidFill>
            <a:schemeClr val="accent1"/>
          </a:solidFill>
          <a:ln w="9525" algn="ctr">
            <a:noFill/>
            <a:miter lim="800000"/>
            <a:headEnd/>
            <a:tailEnd/>
          </a:ln>
          <a:effectLst/>
        </p:spPr>
        <p:txBody>
          <a:bodyPr lIns="64008" tIns="32004" rIns="64008" bIns="32004">
            <a:spAutoFit/>
          </a:bodyPr>
          <a:lstStyle/>
          <a:p>
            <a:pPr algn="l"/>
            <a:r>
              <a:rPr lang="en-US" sz="1400" b="0">
                <a:solidFill>
                  <a:schemeClr val="bg1"/>
                </a:solidFill>
              </a:rPr>
              <a:t>“TI used the VPOM-2430 Virtual Platform successfully to accelerate software development for the OMAP2430 processor device. Because of the effective simulation environment provided by Virtio, </a:t>
            </a:r>
            <a:r>
              <a:rPr lang="en-US" sz="1400" b="0" u="sng">
                <a:solidFill>
                  <a:schemeClr val="bg1"/>
                </a:solidFill>
              </a:rPr>
              <a:t>our teams were able to immediately run and test our software when the OMAP2430 processor became available</a:t>
            </a:r>
            <a:r>
              <a:rPr lang="en-US" sz="1400" b="0">
                <a:solidFill>
                  <a:schemeClr val="bg1"/>
                </a:solidFill>
              </a:rPr>
              <a:t>. Virtio is a key element of TI's plan to reduce the time needed to provide software after silicon becomes available.” </a:t>
            </a:r>
            <a:br>
              <a:rPr lang="en-US" sz="1400" b="0">
                <a:solidFill>
                  <a:schemeClr val="bg1"/>
                </a:solidFill>
              </a:rPr>
            </a:br>
            <a:r>
              <a:rPr lang="en-US" sz="1400" b="0">
                <a:solidFill>
                  <a:schemeClr val="bg1"/>
                </a:solidFill>
              </a:rPr>
              <a:t>                                                                                       </a:t>
            </a:r>
            <a:r>
              <a:rPr lang="en-US" sz="1400">
                <a:solidFill>
                  <a:schemeClr val="bg1"/>
                </a:solidFill>
              </a:rPr>
              <a:t>Avner Goren</a:t>
            </a:r>
            <a:r>
              <a:rPr lang="en-US" sz="1400" b="0">
                <a:solidFill>
                  <a:schemeClr val="bg1"/>
                </a:solidFill>
              </a:rPr>
              <a:t>, Worldwide Marketing Director, </a:t>
            </a:r>
            <a:br>
              <a:rPr lang="en-US" sz="1400" b="0">
                <a:solidFill>
                  <a:schemeClr val="bg1"/>
                </a:solidFill>
              </a:rPr>
            </a:br>
            <a:r>
              <a:rPr lang="en-US" sz="1400" b="0">
                <a:solidFill>
                  <a:schemeClr val="bg1"/>
                </a:solidFill>
              </a:rPr>
              <a:t>                                                                                       Cellular Systems, TI's Wireless Terminal Business Unit. </a:t>
            </a:r>
          </a:p>
        </p:txBody>
      </p:sp>
    </p:spTree>
  </p:cSld>
  <p:clrMapOvr>
    <a:masterClrMapping/>
  </p:clrMapOvr>
  <p:transition spd="med">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833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8332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9154" name="Rectangle 2"/>
          <p:cNvSpPr>
            <a:spLocks noGrp="1" noChangeArrowheads="1"/>
          </p:cNvSpPr>
          <p:nvPr>
            <p:ph type="title"/>
          </p:nvPr>
        </p:nvSpPr>
        <p:spPr/>
        <p:txBody>
          <a:bodyPr/>
          <a:lstStyle/>
          <a:p>
            <a:r>
              <a:rPr lang="en-US"/>
              <a:t>What is ESL Design?</a:t>
            </a:r>
          </a:p>
        </p:txBody>
      </p:sp>
      <p:sp>
        <p:nvSpPr>
          <p:cNvPr id="3249155" name="Rectangle 3"/>
          <p:cNvSpPr>
            <a:spLocks noGrp="1" noChangeArrowheads="1"/>
          </p:cNvSpPr>
          <p:nvPr>
            <p:ph type="body" idx="1"/>
          </p:nvPr>
        </p:nvSpPr>
        <p:spPr>
          <a:xfrm>
            <a:off x="685800" y="1238250"/>
            <a:ext cx="8299450" cy="4114800"/>
          </a:xfrm>
        </p:spPr>
        <p:txBody>
          <a:bodyPr/>
          <a:lstStyle/>
          <a:p>
            <a:r>
              <a:rPr lang="en-US"/>
              <a:t>"</a:t>
            </a:r>
            <a:r>
              <a:rPr lang="en-US" i="1"/>
              <a:t>Electronic System Level Design</a:t>
            </a:r>
            <a:r>
              <a:rPr lang="en-US"/>
              <a:t>"</a:t>
            </a:r>
          </a:p>
          <a:p>
            <a:r>
              <a:rPr lang="en-US"/>
              <a:t>"</a:t>
            </a:r>
            <a:r>
              <a:rPr lang="en-US" i="1"/>
              <a:t>Design Above RTL</a:t>
            </a:r>
            <a:r>
              <a:rPr lang="en-US"/>
              <a:t>"</a:t>
            </a:r>
          </a:p>
          <a:p>
            <a:r>
              <a:rPr lang="en-US"/>
              <a:t>“</a:t>
            </a:r>
            <a:r>
              <a:rPr lang="en-US" i="1"/>
              <a:t>High-level Design</a:t>
            </a:r>
            <a:r>
              <a:rPr lang="en-US"/>
              <a:t>”</a:t>
            </a:r>
          </a:p>
          <a:p>
            <a:r>
              <a:rPr lang="en-US"/>
              <a:t>“</a:t>
            </a:r>
            <a:r>
              <a:rPr lang="en-US" i="1"/>
              <a:t>Concurrent HW/SW Design</a:t>
            </a:r>
            <a:r>
              <a:rPr lang="en-US"/>
              <a:t>”</a:t>
            </a:r>
          </a:p>
          <a:p>
            <a:r>
              <a:rPr lang="en-US"/>
              <a:t>“</a:t>
            </a:r>
            <a:r>
              <a:rPr lang="en-US" i="1"/>
              <a:t>Hardware Design from C/C++</a:t>
            </a:r>
            <a:r>
              <a:rPr lang="en-US"/>
              <a:t>”</a:t>
            </a:r>
          </a:p>
          <a:p>
            <a:r>
              <a:rPr lang="en-US"/>
              <a:t>Some elaborate scheme explained with terms such as “</a:t>
            </a:r>
            <a:r>
              <a:rPr lang="en-US" i="1"/>
              <a:t>executable specification</a:t>
            </a:r>
            <a:r>
              <a:rPr lang="en-US"/>
              <a:t>”, “</a:t>
            </a:r>
            <a:r>
              <a:rPr lang="en-US" i="1"/>
              <a:t>formal</a:t>
            </a:r>
            <a:r>
              <a:rPr lang="en-US"/>
              <a:t>”, “</a:t>
            </a:r>
            <a:r>
              <a:rPr lang="en-US" i="1"/>
              <a:t>refinement</a:t>
            </a:r>
            <a:r>
              <a:rPr lang="en-US"/>
              <a:t>”, “</a:t>
            </a:r>
            <a:r>
              <a:rPr lang="en-US" i="1"/>
              <a:t>transaction level</a:t>
            </a:r>
            <a:r>
              <a:rPr lang="en-US"/>
              <a:t>”, “</a:t>
            </a:r>
            <a:r>
              <a:rPr lang="en-US" i="1"/>
              <a:t>data flow</a:t>
            </a:r>
            <a:r>
              <a:rPr lang="en-US"/>
              <a:t>”, “</a:t>
            </a:r>
            <a:r>
              <a:rPr lang="en-US" i="1"/>
              <a:t>control</a:t>
            </a:r>
            <a:r>
              <a:rPr lang="en-US"/>
              <a:t>”, “</a:t>
            </a:r>
            <a:r>
              <a:rPr lang="en-US" i="1"/>
              <a:t>HW/SW co-design</a:t>
            </a:r>
            <a:r>
              <a:rPr lang="en-US"/>
              <a:t>” and “</a:t>
            </a:r>
            <a:r>
              <a:rPr lang="en-US" i="1"/>
              <a:t>behavioral synthesis</a:t>
            </a:r>
            <a:r>
              <a:rPr lang="en-US"/>
              <a:t>”</a:t>
            </a:r>
          </a:p>
          <a:p>
            <a:endParaRPr lang="en-US"/>
          </a:p>
        </p:txBody>
      </p:sp>
      <p:sp>
        <p:nvSpPr>
          <p:cNvPr id="3249156" name="Text Box 4"/>
          <p:cNvSpPr txBox="1">
            <a:spLocks noChangeArrowheads="1"/>
          </p:cNvSpPr>
          <p:nvPr/>
        </p:nvSpPr>
        <p:spPr bwMode="auto">
          <a:xfrm>
            <a:off x="685800" y="5522913"/>
            <a:ext cx="7832725" cy="457200"/>
          </a:xfrm>
          <a:prstGeom prst="rect">
            <a:avLst/>
          </a:prstGeom>
          <a:solidFill>
            <a:srgbClr val="7900A4"/>
          </a:solidFill>
          <a:ln w="9525" algn="ctr">
            <a:noFill/>
            <a:miter lim="800000"/>
            <a:headEnd/>
            <a:tailEnd/>
          </a:ln>
          <a:effectLst>
            <a:outerShdw dist="107763" dir="2700000" algn="ctr" rotWithShape="0">
              <a:schemeClr val="bg2">
                <a:alpha val="50000"/>
              </a:schemeClr>
            </a:outerShdw>
          </a:effectLst>
        </p:spPr>
        <p:txBody>
          <a:bodyPr>
            <a:spAutoFit/>
          </a:bodyPr>
          <a:lstStyle/>
          <a:p>
            <a:pPr algn="l">
              <a:spcBef>
                <a:spcPct val="50000"/>
              </a:spcBef>
            </a:pPr>
            <a:r>
              <a:rPr lang="en-US">
                <a:solidFill>
                  <a:schemeClr val="bg1"/>
                </a:solidFill>
              </a:rPr>
              <a:t>The term “</a:t>
            </a:r>
            <a:r>
              <a:rPr lang="en-US" i="1">
                <a:solidFill>
                  <a:schemeClr val="bg1"/>
                </a:solidFill>
              </a:rPr>
              <a:t>ESL</a:t>
            </a:r>
            <a:r>
              <a:rPr lang="en-US">
                <a:solidFill>
                  <a:schemeClr val="bg1"/>
                </a:solidFill>
              </a:rPr>
              <a:t>” is undefined and heavily overloaded</a:t>
            </a:r>
          </a:p>
        </p:txBody>
      </p:sp>
    </p:spTree>
  </p:cSld>
  <p:clrMapOvr>
    <a:masterClrMapping/>
  </p:clrMapOvr>
  <p:transition spd="med">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249156"/>
                                        </p:tgtEl>
                                        <p:attrNameLst>
                                          <p:attrName>style.visibility</p:attrName>
                                        </p:attrNameLst>
                                      </p:cBhvr>
                                      <p:to>
                                        <p:strVal val="visible"/>
                                      </p:to>
                                    </p:set>
                                    <p:anim calcmode="lin" valueType="num">
                                      <p:cBhvr additive="base">
                                        <p:cTn id="7" dur="500" fill="hold"/>
                                        <p:tgtEl>
                                          <p:spTgt spid="3249156"/>
                                        </p:tgtEl>
                                        <p:attrNameLst>
                                          <p:attrName>ppt_x</p:attrName>
                                        </p:attrNameLst>
                                      </p:cBhvr>
                                      <p:tavLst>
                                        <p:tav tm="0">
                                          <p:val>
                                            <p:strVal val="#ppt_x"/>
                                          </p:val>
                                        </p:tav>
                                        <p:tav tm="100000">
                                          <p:val>
                                            <p:strVal val="#ppt_x"/>
                                          </p:val>
                                        </p:tav>
                                      </p:tavLst>
                                    </p:anim>
                                    <p:anim calcmode="lin" valueType="num">
                                      <p:cBhvr additive="base">
                                        <p:cTn id="8" dur="500" fill="hold"/>
                                        <p:tgtEl>
                                          <p:spTgt spid="32491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4915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8629" name="Rectangle 21"/>
          <p:cNvSpPr>
            <a:spLocks noGrp="1" noChangeArrowheads="1"/>
          </p:cNvSpPr>
          <p:nvPr>
            <p:ph type="title"/>
          </p:nvPr>
        </p:nvSpPr>
        <p:spPr/>
        <p:txBody>
          <a:bodyPr/>
          <a:lstStyle/>
          <a:p>
            <a:r>
              <a:rPr lang="en-US"/>
              <a:t>Virtual Platforms</a:t>
            </a:r>
            <a:br>
              <a:rPr lang="en-US"/>
            </a:br>
            <a:r>
              <a:rPr lang="en-US" sz="2800" i="1"/>
              <a:t>It’s Like Hardware – Only Better!</a:t>
            </a:r>
          </a:p>
        </p:txBody>
      </p:sp>
      <p:pic>
        <p:nvPicPr>
          <p:cNvPr id="3268611" name="Picture 3" descr="VPOM2420-Linux-Lauterbach"/>
          <p:cNvPicPr>
            <a:picLocks noChangeAspect="1" noChangeArrowheads="1"/>
          </p:cNvPicPr>
          <p:nvPr/>
        </p:nvPicPr>
        <p:blipFill>
          <a:blip r:embed="rId3" cstate="print"/>
          <a:srcRect/>
          <a:stretch>
            <a:fillRect/>
          </a:stretch>
        </p:blipFill>
        <p:spPr bwMode="auto">
          <a:xfrm>
            <a:off x="5310188" y="1314450"/>
            <a:ext cx="3748087" cy="2332038"/>
          </a:xfrm>
          <a:prstGeom prst="rect">
            <a:avLst/>
          </a:prstGeom>
          <a:noFill/>
          <a:ln w="9525">
            <a:noFill/>
            <a:miter lim="800000"/>
            <a:headEnd/>
            <a:tailEnd/>
          </a:ln>
        </p:spPr>
      </p:pic>
      <p:pic>
        <p:nvPicPr>
          <p:cNvPr id="3268612" name="Picture 4" descr="2_IMG_4149"/>
          <p:cNvPicPr>
            <a:picLocks noChangeAspect="1" noChangeArrowheads="1"/>
          </p:cNvPicPr>
          <p:nvPr/>
        </p:nvPicPr>
        <p:blipFill>
          <a:blip r:embed="rId4" cstate="print"/>
          <a:srcRect l="4626" t="7707" b="14920"/>
          <a:stretch>
            <a:fillRect/>
          </a:stretch>
        </p:blipFill>
        <p:spPr bwMode="auto">
          <a:xfrm>
            <a:off x="793750" y="1443038"/>
            <a:ext cx="3379788" cy="2057400"/>
          </a:xfrm>
          <a:prstGeom prst="rect">
            <a:avLst/>
          </a:prstGeom>
          <a:noFill/>
        </p:spPr>
      </p:pic>
      <p:sp>
        <p:nvSpPr>
          <p:cNvPr id="3268613" name="AutoShape 5"/>
          <p:cNvSpPr>
            <a:spLocks noChangeArrowheads="1"/>
          </p:cNvSpPr>
          <p:nvPr/>
        </p:nvSpPr>
        <p:spPr bwMode="auto">
          <a:xfrm>
            <a:off x="4359275" y="2179638"/>
            <a:ext cx="790575" cy="458787"/>
          </a:xfrm>
          <a:prstGeom prst="rightArrow">
            <a:avLst>
              <a:gd name="adj1" fmla="val 50176"/>
              <a:gd name="adj2" fmla="val 70882"/>
            </a:avLst>
          </a:prstGeom>
          <a:solidFill>
            <a:srgbClr val="3399FF"/>
          </a:solidFill>
          <a:ln w="9525" algn="ctr">
            <a:noFill/>
            <a:miter lim="800000"/>
            <a:headEnd/>
            <a:tailEnd/>
          </a:ln>
          <a:effectLst/>
        </p:spPr>
        <p:txBody>
          <a:bodyPr wrap="none" anchor="ctr"/>
          <a:lstStyle/>
          <a:p>
            <a:endParaRPr lang="en-US"/>
          </a:p>
        </p:txBody>
      </p:sp>
      <p:graphicFrame>
        <p:nvGraphicFramePr>
          <p:cNvPr id="3268640" name="Group 32"/>
          <p:cNvGraphicFramePr>
            <a:graphicFrameLocks noGrp="1"/>
          </p:cNvGraphicFramePr>
          <p:nvPr/>
        </p:nvGraphicFramePr>
        <p:xfrm>
          <a:off x="806450" y="3754438"/>
          <a:ext cx="8210550" cy="2279651"/>
        </p:xfrm>
        <a:graphic>
          <a:graphicData uri="http://schemas.openxmlformats.org/drawingml/2006/table">
            <a:tbl>
              <a:tblPr/>
              <a:tblGrid>
                <a:gridCol w="3352800"/>
                <a:gridCol w="4857750"/>
              </a:tblGrid>
              <a:tr h="773113">
                <a:tc>
                  <a:txBody>
                    <a:bodyPr/>
                    <a:lstStyle/>
                    <a:p>
                      <a:pPr marL="39688" marR="0" lvl="0" indent="0" algn="l" defTabSz="914400" rtl="0" eaLnBrk="1" fontAlgn="base" latinLnBrk="0" hangingPunct="1">
                        <a:lnSpc>
                          <a:spcPct val="100000"/>
                        </a:lnSpc>
                        <a:spcBef>
                          <a:spcPct val="15000"/>
                        </a:spcBef>
                        <a:spcAft>
                          <a:spcPct val="20000"/>
                        </a:spcAft>
                        <a:buClr>
                          <a:srgbClr val="7900A4"/>
                        </a:buClr>
                        <a:buSzPct val="125000"/>
                        <a:buFontTx/>
                        <a:buNone/>
                        <a:tabLst/>
                      </a:pPr>
                      <a:r>
                        <a:rPr kumimoji="0" lang="en-US" sz="1600" b="0" i="0" u="none" strike="noStrike" cap="none" normalizeH="0" baseline="0" smtClean="0">
                          <a:ln>
                            <a:noFill/>
                          </a:ln>
                          <a:solidFill>
                            <a:schemeClr val="bg1"/>
                          </a:solidFill>
                          <a:effectLst/>
                          <a:latin typeface="Arial" charset="0"/>
                        </a:rPr>
                        <a:t>Early Availability</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solidFill>
                  </a:tcPr>
                </a:tc>
                <a:tc>
                  <a:txBody>
                    <a:bodyPr/>
                    <a:lstStyle/>
                    <a:p>
                      <a:pPr marL="39688" marR="0" lvl="0" indent="0" algn="l" defTabSz="914400" rtl="0" eaLnBrk="1" fontAlgn="base" latinLnBrk="0" hangingPunct="1">
                        <a:lnSpc>
                          <a:spcPct val="100000"/>
                        </a:lnSpc>
                        <a:spcBef>
                          <a:spcPct val="15000"/>
                        </a:spcBef>
                        <a:spcAft>
                          <a:spcPct val="20000"/>
                        </a:spcAft>
                        <a:buClr>
                          <a:srgbClr val="7900A4"/>
                        </a:buClr>
                        <a:buSzPct val="125000"/>
                        <a:buFontTx/>
                        <a:buNone/>
                        <a:tabLst/>
                      </a:pPr>
                      <a:r>
                        <a:rPr kumimoji="0" lang="en-US" sz="1600" b="0" i="0" u="none" strike="noStrike" cap="none" normalizeH="0" baseline="0" smtClean="0">
                          <a:ln>
                            <a:noFill/>
                          </a:ln>
                          <a:solidFill>
                            <a:srgbClr val="000099"/>
                          </a:solidFill>
                          <a:effectLst/>
                          <a:latin typeface="Arial" charset="0"/>
                        </a:rPr>
                        <a:t>available before the chips come back from the fab and boards have been debugged</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FF66"/>
                    </a:solidFill>
                  </a:tcPr>
                </a:tc>
              </a:tr>
              <a:tr h="763588">
                <a:tc>
                  <a:txBody>
                    <a:bodyPr/>
                    <a:lstStyle/>
                    <a:p>
                      <a:pPr marL="39688" marR="0" lvl="0" indent="0" algn="l" defTabSz="914400" rtl="0" eaLnBrk="1" fontAlgn="base" latinLnBrk="0" hangingPunct="1">
                        <a:lnSpc>
                          <a:spcPct val="100000"/>
                        </a:lnSpc>
                        <a:spcBef>
                          <a:spcPct val="15000"/>
                        </a:spcBef>
                        <a:spcAft>
                          <a:spcPct val="20000"/>
                        </a:spcAft>
                        <a:buClr>
                          <a:srgbClr val="7900A4"/>
                        </a:buClr>
                        <a:buSzPct val="125000"/>
                        <a:buFontTx/>
                        <a:buNone/>
                        <a:tabLst/>
                      </a:pPr>
                      <a:r>
                        <a:rPr kumimoji="0" lang="en-US" sz="1600" b="0" i="0" u="none" strike="noStrike" cap="none" normalizeH="0" baseline="0" smtClean="0">
                          <a:ln>
                            <a:noFill/>
                          </a:ln>
                          <a:solidFill>
                            <a:schemeClr val="bg1"/>
                          </a:solidFill>
                          <a:effectLst/>
                          <a:latin typeface="Arial" charset="0"/>
                        </a:rPr>
                        <a:t>Enhanced Debugging</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solidFill>
                  </a:tcPr>
                </a:tc>
                <a:tc>
                  <a:txBody>
                    <a:bodyPr/>
                    <a:lstStyle/>
                    <a:p>
                      <a:pPr marL="39688" marR="0" lvl="0" indent="0" algn="l" defTabSz="914400" rtl="0" eaLnBrk="1" fontAlgn="base" latinLnBrk="0" hangingPunct="1">
                        <a:lnSpc>
                          <a:spcPct val="100000"/>
                        </a:lnSpc>
                        <a:spcBef>
                          <a:spcPct val="15000"/>
                        </a:spcBef>
                        <a:spcAft>
                          <a:spcPct val="20000"/>
                        </a:spcAft>
                        <a:buClr>
                          <a:srgbClr val="7900A4"/>
                        </a:buClr>
                        <a:buSzPct val="125000"/>
                        <a:buFontTx/>
                        <a:buNone/>
                        <a:tabLst/>
                      </a:pPr>
                      <a:r>
                        <a:rPr kumimoji="0" lang="en-US" sz="1600" b="0" i="0" u="none" strike="noStrike" cap="none" normalizeH="0" baseline="0" smtClean="0">
                          <a:ln>
                            <a:noFill/>
                          </a:ln>
                          <a:solidFill>
                            <a:srgbClr val="000099"/>
                          </a:solidFill>
                          <a:effectLst/>
                          <a:latin typeface="Arial" charset="0"/>
                        </a:rPr>
                        <a:t>full visibility and control with non intrusive access to all components</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FF66"/>
                    </a:solidFill>
                  </a:tcPr>
                </a:tc>
              </a:tr>
              <a:tr h="742950">
                <a:tc>
                  <a:txBody>
                    <a:bodyPr/>
                    <a:lstStyle/>
                    <a:p>
                      <a:pPr marL="39688" marR="0" lvl="0" indent="0" algn="l" defTabSz="914400" rtl="0" eaLnBrk="1" fontAlgn="base" latinLnBrk="0" hangingPunct="1">
                        <a:lnSpc>
                          <a:spcPct val="100000"/>
                        </a:lnSpc>
                        <a:spcBef>
                          <a:spcPct val="15000"/>
                        </a:spcBef>
                        <a:spcAft>
                          <a:spcPct val="20000"/>
                        </a:spcAft>
                        <a:buClr>
                          <a:srgbClr val="7900A4"/>
                        </a:buClr>
                        <a:buSzPct val="125000"/>
                        <a:buFontTx/>
                        <a:buNone/>
                        <a:tabLst/>
                      </a:pPr>
                      <a:r>
                        <a:rPr kumimoji="0" lang="en-US" sz="1600" b="0" i="0" u="none" strike="noStrike" cap="none" normalizeH="0" baseline="0" smtClean="0">
                          <a:ln>
                            <a:noFill/>
                          </a:ln>
                          <a:solidFill>
                            <a:schemeClr val="bg1"/>
                          </a:solidFill>
                          <a:effectLst/>
                          <a:latin typeface="Arial" charset="0"/>
                        </a:rPr>
                        <a:t>Easy to Deploy</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3399FF"/>
                    </a:solidFill>
                  </a:tcPr>
                </a:tc>
                <a:tc>
                  <a:txBody>
                    <a:bodyPr/>
                    <a:lstStyle/>
                    <a:p>
                      <a:pPr marL="39688" marR="0" lvl="0" indent="0" algn="l" defTabSz="914400" rtl="0" eaLnBrk="1" fontAlgn="base" latinLnBrk="0" hangingPunct="1">
                        <a:lnSpc>
                          <a:spcPct val="100000"/>
                        </a:lnSpc>
                        <a:spcBef>
                          <a:spcPct val="15000"/>
                        </a:spcBef>
                        <a:spcAft>
                          <a:spcPct val="20000"/>
                        </a:spcAft>
                        <a:buClr>
                          <a:srgbClr val="7900A4"/>
                        </a:buClr>
                        <a:buSzPct val="125000"/>
                        <a:buFontTx/>
                        <a:buNone/>
                        <a:tabLst/>
                      </a:pPr>
                      <a:r>
                        <a:rPr kumimoji="0" lang="en-US" sz="1600" b="0" i="0" u="none" strike="noStrike" cap="none" normalizeH="0" baseline="0" smtClean="0">
                          <a:ln>
                            <a:noFill/>
                          </a:ln>
                          <a:solidFill>
                            <a:srgbClr val="000099"/>
                          </a:solidFill>
                          <a:effectLst/>
                          <a:latin typeface="Arial" charset="0"/>
                        </a:rPr>
                        <a:t>minimal user ramp up time and logistical effort to distribute and update</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99FF66"/>
                    </a:solidFill>
                  </a:tcPr>
                </a:tc>
              </a:tr>
            </a:tbl>
          </a:graphicData>
        </a:graphic>
      </p:graphicFrame>
    </p:spTree>
  </p:cSld>
  <p:clrMapOvr>
    <a:masterClrMapping/>
  </p:clrMapOvr>
  <p:transition spd="med">
    <p:pull dir="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3058" name="Rectangle 2"/>
          <p:cNvSpPr>
            <a:spLocks noGrp="1" noChangeArrowheads="1"/>
          </p:cNvSpPr>
          <p:nvPr>
            <p:ph type="title"/>
          </p:nvPr>
        </p:nvSpPr>
        <p:spPr>
          <a:xfrm>
            <a:off x="493713" y="-287338"/>
            <a:ext cx="8072437" cy="1143001"/>
          </a:xfrm>
        </p:spPr>
        <p:txBody>
          <a:bodyPr/>
          <a:lstStyle/>
          <a:p>
            <a:r>
              <a:rPr lang="en-US">
                <a:solidFill>
                  <a:schemeClr val="accent1"/>
                </a:solidFill>
              </a:rPr>
              <a:t>SW-Driven Product Design</a:t>
            </a:r>
          </a:p>
        </p:txBody>
      </p:sp>
      <p:sp>
        <p:nvSpPr>
          <p:cNvPr id="3373059" name="Line 3"/>
          <p:cNvSpPr>
            <a:spLocks noChangeShapeType="1"/>
          </p:cNvSpPr>
          <p:nvPr/>
        </p:nvSpPr>
        <p:spPr bwMode="auto">
          <a:xfrm flipV="1">
            <a:off x="304800" y="3235325"/>
            <a:ext cx="8682038" cy="1588"/>
          </a:xfrm>
          <a:prstGeom prst="line">
            <a:avLst/>
          </a:prstGeom>
          <a:noFill/>
          <a:ln w="9525">
            <a:solidFill>
              <a:schemeClr val="tx1"/>
            </a:solidFill>
            <a:round/>
            <a:headEnd/>
            <a:tailEnd/>
          </a:ln>
          <a:effectLst/>
        </p:spPr>
        <p:txBody>
          <a:bodyPr anchor="ctr"/>
          <a:lstStyle/>
          <a:p>
            <a:endParaRPr lang="en-US"/>
          </a:p>
        </p:txBody>
      </p:sp>
      <p:sp>
        <p:nvSpPr>
          <p:cNvPr id="3373060" name="Line 4"/>
          <p:cNvSpPr>
            <a:spLocks noChangeShapeType="1"/>
          </p:cNvSpPr>
          <p:nvPr/>
        </p:nvSpPr>
        <p:spPr bwMode="auto">
          <a:xfrm>
            <a:off x="4495800" y="701675"/>
            <a:ext cx="0" cy="5505450"/>
          </a:xfrm>
          <a:prstGeom prst="line">
            <a:avLst/>
          </a:prstGeom>
          <a:noFill/>
          <a:ln w="9525">
            <a:solidFill>
              <a:schemeClr val="tx1"/>
            </a:solidFill>
            <a:round/>
            <a:headEnd/>
            <a:tailEnd/>
          </a:ln>
          <a:effectLst/>
        </p:spPr>
        <p:txBody>
          <a:bodyPr anchor="ctr"/>
          <a:lstStyle/>
          <a:p>
            <a:endParaRPr lang="en-US"/>
          </a:p>
        </p:txBody>
      </p:sp>
      <p:grpSp>
        <p:nvGrpSpPr>
          <p:cNvPr id="3373061" name="Group 5"/>
          <p:cNvGrpSpPr>
            <a:grpSpLocks/>
          </p:cNvGrpSpPr>
          <p:nvPr/>
        </p:nvGrpSpPr>
        <p:grpSpPr bwMode="auto">
          <a:xfrm>
            <a:off x="4648200" y="3402013"/>
            <a:ext cx="4495800" cy="2282825"/>
            <a:chOff x="2928" y="733"/>
            <a:chExt cx="2832" cy="1438"/>
          </a:xfrm>
        </p:grpSpPr>
        <p:sp>
          <p:nvSpPr>
            <p:cNvPr id="3373062" name="Text Box 6"/>
            <p:cNvSpPr txBox="1">
              <a:spLocks noChangeArrowheads="1"/>
            </p:cNvSpPr>
            <p:nvPr/>
          </p:nvSpPr>
          <p:spPr bwMode="auto">
            <a:xfrm>
              <a:off x="2928" y="733"/>
              <a:ext cx="2832" cy="442"/>
            </a:xfrm>
            <a:prstGeom prst="rect">
              <a:avLst/>
            </a:prstGeom>
            <a:noFill/>
            <a:ln w="9525" algn="ctr">
              <a:noFill/>
              <a:miter lim="800000"/>
              <a:headEnd/>
              <a:tailEnd/>
            </a:ln>
            <a:effectLst/>
          </p:spPr>
          <p:txBody>
            <a:bodyPr>
              <a:spAutoFit/>
            </a:bodyPr>
            <a:lstStyle/>
            <a:p>
              <a:r>
                <a:rPr lang="en-US" sz="2000"/>
                <a:t>SW-Driven Power Analysis</a:t>
              </a:r>
              <a:br>
                <a:rPr lang="en-US" sz="2000"/>
              </a:br>
              <a:r>
                <a:rPr lang="en-US" sz="2000"/>
                <a:t>and Optimization</a:t>
              </a:r>
              <a:endParaRPr lang="en-US" sz="2000" b="0"/>
            </a:p>
          </p:txBody>
        </p:sp>
        <p:grpSp>
          <p:nvGrpSpPr>
            <p:cNvPr id="3373063" name="Group 7"/>
            <p:cNvGrpSpPr>
              <a:grpSpLocks/>
            </p:cNvGrpSpPr>
            <p:nvPr/>
          </p:nvGrpSpPr>
          <p:grpSpPr bwMode="auto">
            <a:xfrm>
              <a:off x="3600" y="1248"/>
              <a:ext cx="1684" cy="923"/>
              <a:chOff x="764" y="2544"/>
              <a:chExt cx="1684" cy="923"/>
            </a:xfrm>
          </p:grpSpPr>
          <p:sp>
            <p:nvSpPr>
              <p:cNvPr id="3373064" name="Rectangle 8"/>
              <p:cNvSpPr>
                <a:spLocks noChangeArrowheads="1"/>
              </p:cNvSpPr>
              <p:nvPr/>
            </p:nvSpPr>
            <p:spPr bwMode="auto">
              <a:xfrm>
                <a:off x="764" y="2544"/>
                <a:ext cx="1572" cy="923"/>
              </a:xfrm>
              <a:prstGeom prst="rect">
                <a:avLst/>
              </a:prstGeom>
              <a:solidFill>
                <a:schemeClr val="bg2"/>
              </a:solidFill>
              <a:ln w="9525" algn="ctr">
                <a:solidFill>
                  <a:schemeClr val="bg2"/>
                </a:solidFill>
                <a:miter lim="800000"/>
                <a:headEnd/>
                <a:tailEnd/>
              </a:ln>
              <a:effectLst/>
            </p:spPr>
            <p:txBody>
              <a:bodyPr wrap="none" anchor="ctr"/>
              <a:lstStyle/>
              <a:p>
                <a:endParaRPr lang="en-US" sz="900"/>
              </a:p>
            </p:txBody>
          </p:sp>
          <p:sp>
            <p:nvSpPr>
              <p:cNvPr id="3373065" name="Rectangle 9"/>
              <p:cNvSpPr>
                <a:spLocks noChangeArrowheads="1"/>
              </p:cNvSpPr>
              <p:nvPr/>
            </p:nvSpPr>
            <p:spPr bwMode="auto">
              <a:xfrm>
                <a:off x="824" y="2671"/>
                <a:ext cx="1157" cy="608"/>
              </a:xfrm>
              <a:prstGeom prst="rect">
                <a:avLst/>
              </a:prstGeom>
              <a:solidFill>
                <a:srgbClr val="FFFFCC"/>
              </a:solidFill>
              <a:ln w="9525">
                <a:noFill/>
                <a:miter lim="800000"/>
                <a:headEnd/>
                <a:tailEnd/>
              </a:ln>
              <a:effectLst/>
            </p:spPr>
            <p:txBody>
              <a:bodyPr wrap="none" lIns="64008" tIns="32004" rIns="64008" bIns="32004" anchor="ctr"/>
              <a:lstStyle/>
              <a:p>
                <a:endParaRPr lang="en-US" sz="900"/>
              </a:p>
            </p:txBody>
          </p:sp>
          <p:sp>
            <p:nvSpPr>
              <p:cNvPr id="3373066" name="Rectangle 10"/>
              <p:cNvSpPr>
                <a:spLocks noChangeArrowheads="1"/>
              </p:cNvSpPr>
              <p:nvPr/>
            </p:nvSpPr>
            <p:spPr bwMode="auto">
              <a:xfrm>
                <a:off x="1217" y="3335"/>
                <a:ext cx="164" cy="109"/>
              </a:xfrm>
              <a:prstGeom prst="rect">
                <a:avLst/>
              </a:prstGeom>
              <a:solidFill>
                <a:srgbClr val="008080"/>
              </a:solidFill>
              <a:ln w="9525" algn="ctr">
                <a:noFill/>
                <a:miter lim="800000"/>
                <a:headEnd/>
                <a:tailEnd/>
              </a:ln>
              <a:effectLst/>
            </p:spPr>
            <p:txBody>
              <a:bodyPr wrap="none" anchor="ctr"/>
              <a:lstStyle/>
              <a:p>
                <a:r>
                  <a:rPr lang="en-US" sz="400"/>
                  <a:t>SRAM</a:t>
                </a:r>
              </a:p>
            </p:txBody>
          </p:sp>
          <p:sp>
            <p:nvSpPr>
              <p:cNvPr id="3373067" name="Text Box 11"/>
              <p:cNvSpPr txBox="1">
                <a:spLocks noChangeArrowheads="1"/>
              </p:cNvSpPr>
              <p:nvPr/>
            </p:nvSpPr>
            <p:spPr bwMode="auto">
              <a:xfrm>
                <a:off x="800" y="2670"/>
                <a:ext cx="484" cy="116"/>
              </a:xfrm>
              <a:prstGeom prst="rect">
                <a:avLst/>
              </a:prstGeom>
              <a:noFill/>
              <a:ln w="9525">
                <a:noFill/>
                <a:miter lim="800000"/>
                <a:headEnd/>
                <a:tailEnd/>
              </a:ln>
              <a:effectLst/>
            </p:spPr>
            <p:txBody>
              <a:bodyPr wrap="none" lIns="91435" tIns="45718" rIns="91435" bIns="45718">
                <a:spAutoFit/>
              </a:bodyPr>
              <a:lstStyle/>
              <a:p>
                <a:pPr algn="l"/>
                <a:r>
                  <a:rPr lang="en-US" sz="600">
                    <a:cs typeface="Times New Roman" pitchFamily="18" charset="0"/>
                  </a:rPr>
                  <a:t>System-on-Chip</a:t>
                </a:r>
              </a:p>
            </p:txBody>
          </p:sp>
          <p:sp>
            <p:nvSpPr>
              <p:cNvPr id="3373068" name="Rectangle 12"/>
              <p:cNvSpPr>
                <a:spLocks noChangeArrowheads="1"/>
              </p:cNvSpPr>
              <p:nvPr/>
            </p:nvSpPr>
            <p:spPr bwMode="auto">
              <a:xfrm>
                <a:off x="898" y="2796"/>
                <a:ext cx="237" cy="198"/>
              </a:xfrm>
              <a:prstGeom prst="rect">
                <a:avLst/>
              </a:prstGeom>
              <a:solidFill>
                <a:srgbClr val="008080"/>
              </a:solidFill>
              <a:ln w="9525" algn="ctr">
                <a:solidFill>
                  <a:schemeClr val="bg2"/>
                </a:solidFill>
                <a:miter lim="800000"/>
                <a:headEnd/>
                <a:tailEnd/>
              </a:ln>
              <a:effectLst/>
            </p:spPr>
            <p:txBody>
              <a:bodyPr wrap="none" anchor="ctr"/>
              <a:lstStyle/>
              <a:p>
                <a:r>
                  <a:rPr lang="en-US" sz="700"/>
                  <a:t>CPU(s)</a:t>
                </a:r>
              </a:p>
            </p:txBody>
          </p:sp>
          <p:sp>
            <p:nvSpPr>
              <p:cNvPr id="3373069" name="Text Box 13"/>
              <p:cNvSpPr txBox="1">
                <a:spLocks noChangeArrowheads="1"/>
              </p:cNvSpPr>
              <p:nvPr/>
            </p:nvSpPr>
            <p:spPr bwMode="auto">
              <a:xfrm>
                <a:off x="891" y="2894"/>
                <a:ext cx="193" cy="116"/>
              </a:xfrm>
              <a:prstGeom prst="rect">
                <a:avLst/>
              </a:prstGeom>
              <a:noFill/>
              <a:ln w="9525">
                <a:noFill/>
                <a:miter lim="800000"/>
                <a:headEnd/>
                <a:tailEnd/>
              </a:ln>
              <a:effectLst/>
            </p:spPr>
            <p:txBody>
              <a:bodyPr wrap="none" lIns="91435" tIns="45718" rIns="91435" bIns="45718">
                <a:spAutoFit/>
              </a:bodyPr>
              <a:lstStyle/>
              <a:p>
                <a:pPr algn="l"/>
                <a:r>
                  <a:rPr lang="en-US" sz="600">
                    <a:cs typeface="Times New Roman" pitchFamily="18" charset="0"/>
                  </a:rPr>
                  <a:t>ISS</a:t>
                </a:r>
              </a:p>
            </p:txBody>
          </p:sp>
          <p:sp>
            <p:nvSpPr>
              <p:cNvPr id="3373070" name="Rectangle 14"/>
              <p:cNvSpPr>
                <a:spLocks noChangeArrowheads="1"/>
              </p:cNvSpPr>
              <p:nvPr/>
            </p:nvSpPr>
            <p:spPr bwMode="auto">
              <a:xfrm>
                <a:off x="1211" y="2863"/>
                <a:ext cx="538" cy="56"/>
              </a:xfrm>
              <a:prstGeom prst="rect">
                <a:avLst/>
              </a:prstGeom>
              <a:solidFill>
                <a:srgbClr val="008080"/>
              </a:solidFill>
              <a:ln w="9525" algn="ctr">
                <a:noFill/>
                <a:miter lim="800000"/>
                <a:headEnd/>
                <a:tailEnd/>
              </a:ln>
              <a:effectLst/>
            </p:spPr>
            <p:txBody>
              <a:bodyPr wrap="none" anchor="ctr"/>
              <a:lstStyle/>
              <a:p>
                <a:r>
                  <a:rPr lang="en-US" sz="400"/>
                  <a:t>TLM Bus</a:t>
                </a:r>
              </a:p>
            </p:txBody>
          </p:sp>
          <p:sp>
            <p:nvSpPr>
              <p:cNvPr id="3373071" name="Rectangle 15"/>
              <p:cNvSpPr>
                <a:spLocks noChangeArrowheads="1"/>
              </p:cNvSpPr>
              <p:nvPr/>
            </p:nvSpPr>
            <p:spPr bwMode="auto">
              <a:xfrm>
                <a:off x="1423" y="2991"/>
                <a:ext cx="164" cy="109"/>
              </a:xfrm>
              <a:prstGeom prst="rect">
                <a:avLst/>
              </a:prstGeom>
              <a:solidFill>
                <a:srgbClr val="008080"/>
              </a:solidFill>
              <a:ln w="9525" algn="ctr">
                <a:noFill/>
                <a:miter lim="800000"/>
                <a:headEnd/>
                <a:tailEnd/>
              </a:ln>
              <a:effectLst/>
            </p:spPr>
            <p:txBody>
              <a:bodyPr wrap="none" anchor="ctr"/>
              <a:lstStyle/>
              <a:p>
                <a:r>
                  <a:rPr lang="en-US" sz="400"/>
                  <a:t>Slave</a:t>
                </a:r>
                <a:br>
                  <a:rPr lang="en-US" sz="400"/>
                </a:br>
                <a:r>
                  <a:rPr lang="en-US" sz="400"/>
                  <a:t>Periph</a:t>
                </a:r>
              </a:p>
            </p:txBody>
          </p:sp>
          <p:sp>
            <p:nvSpPr>
              <p:cNvPr id="3373072" name="Rectangle 16"/>
              <p:cNvSpPr>
                <a:spLocks noChangeArrowheads="1"/>
              </p:cNvSpPr>
              <p:nvPr/>
            </p:nvSpPr>
            <p:spPr bwMode="auto">
              <a:xfrm>
                <a:off x="1495" y="2717"/>
                <a:ext cx="164" cy="109"/>
              </a:xfrm>
              <a:prstGeom prst="rect">
                <a:avLst/>
              </a:prstGeom>
              <a:solidFill>
                <a:srgbClr val="008080"/>
              </a:solidFill>
              <a:ln w="9525" algn="ctr">
                <a:noFill/>
                <a:miter lim="800000"/>
                <a:headEnd/>
                <a:tailEnd/>
              </a:ln>
              <a:effectLst/>
            </p:spPr>
            <p:txBody>
              <a:bodyPr wrap="none" anchor="ctr"/>
              <a:lstStyle/>
              <a:p>
                <a:r>
                  <a:rPr lang="en-US" sz="400"/>
                  <a:t>System</a:t>
                </a:r>
                <a:br>
                  <a:rPr lang="en-US" sz="400"/>
                </a:br>
                <a:r>
                  <a:rPr lang="en-US" sz="400"/>
                  <a:t>I/O</a:t>
                </a:r>
              </a:p>
            </p:txBody>
          </p:sp>
          <p:sp>
            <p:nvSpPr>
              <p:cNvPr id="3373073" name="Line 17"/>
              <p:cNvSpPr>
                <a:spLocks noChangeShapeType="1"/>
              </p:cNvSpPr>
              <p:nvPr/>
            </p:nvSpPr>
            <p:spPr bwMode="auto">
              <a:xfrm flipH="1" flipV="1">
                <a:off x="1135" y="2888"/>
                <a:ext cx="76" cy="0"/>
              </a:xfrm>
              <a:prstGeom prst="line">
                <a:avLst/>
              </a:prstGeom>
              <a:noFill/>
              <a:ln w="9525">
                <a:solidFill>
                  <a:schemeClr val="tx1"/>
                </a:solidFill>
                <a:round/>
                <a:headEnd type="diamond" w="med" len="med"/>
                <a:tailEnd type="diamond" w="med" len="med"/>
              </a:ln>
              <a:effectLst/>
            </p:spPr>
            <p:txBody>
              <a:bodyPr wrap="none"/>
              <a:lstStyle/>
              <a:p>
                <a:endParaRPr lang="en-US"/>
              </a:p>
            </p:txBody>
          </p:sp>
          <p:sp>
            <p:nvSpPr>
              <p:cNvPr id="3373074" name="Rectangle 18"/>
              <p:cNvSpPr>
                <a:spLocks noChangeArrowheads="1"/>
              </p:cNvSpPr>
              <p:nvPr/>
            </p:nvSpPr>
            <p:spPr bwMode="auto">
              <a:xfrm rot="5400000">
                <a:off x="1168" y="3086"/>
                <a:ext cx="275" cy="75"/>
              </a:xfrm>
              <a:prstGeom prst="rect">
                <a:avLst/>
              </a:prstGeom>
              <a:solidFill>
                <a:srgbClr val="008080"/>
              </a:solidFill>
              <a:ln w="9525" algn="ctr">
                <a:noFill/>
                <a:miter lim="800000"/>
                <a:headEnd/>
                <a:tailEnd/>
              </a:ln>
              <a:effectLst/>
            </p:spPr>
            <p:txBody>
              <a:bodyPr wrap="none" anchor="ctr"/>
              <a:lstStyle/>
              <a:p>
                <a:r>
                  <a:rPr lang="en-US" sz="400"/>
                  <a:t>TLM Bus</a:t>
                </a:r>
              </a:p>
            </p:txBody>
          </p:sp>
          <p:sp>
            <p:nvSpPr>
              <p:cNvPr id="3373075" name="Line 19"/>
              <p:cNvSpPr>
                <a:spLocks noChangeShapeType="1"/>
              </p:cNvSpPr>
              <p:nvPr/>
            </p:nvSpPr>
            <p:spPr bwMode="auto">
              <a:xfrm flipH="1">
                <a:off x="1306" y="2919"/>
                <a:ext cx="0" cy="67"/>
              </a:xfrm>
              <a:prstGeom prst="line">
                <a:avLst/>
              </a:prstGeom>
              <a:noFill/>
              <a:ln w="9525">
                <a:solidFill>
                  <a:schemeClr val="tx1"/>
                </a:solidFill>
                <a:round/>
                <a:headEnd type="diamond" w="med" len="med"/>
                <a:tailEnd type="diamond" w="med" len="med"/>
              </a:ln>
              <a:effectLst/>
            </p:spPr>
            <p:txBody>
              <a:bodyPr wrap="none"/>
              <a:lstStyle/>
              <a:p>
                <a:endParaRPr lang="en-US"/>
              </a:p>
            </p:txBody>
          </p:sp>
          <p:sp>
            <p:nvSpPr>
              <p:cNvPr id="3373076" name="Line 20"/>
              <p:cNvSpPr>
                <a:spLocks noChangeShapeType="1"/>
              </p:cNvSpPr>
              <p:nvPr/>
            </p:nvSpPr>
            <p:spPr bwMode="auto">
              <a:xfrm flipH="1">
                <a:off x="1303" y="3259"/>
                <a:ext cx="0" cy="77"/>
              </a:xfrm>
              <a:prstGeom prst="line">
                <a:avLst/>
              </a:prstGeom>
              <a:noFill/>
              <a:ln w="9525">
                <a:solidFill>
                  <a:schemeClr val="tx1"/>
                </a:solidFill>
                <a:round/>
                <a:headEnd type="diamond" w="med" len="med"/>
                <a:tailEnd type="diamond" w="med" len="med"/>
              </a:ln>
              <a:effectLst/>
            </p:spPr>
            <p:txBody>
              <a:bodyPr wrap="none"/>
              <a:lstStyle/>
              <a:p>
                <a:endParaRPr lang="en-US"/>
              </a:p>
            </p:txBody>
          </p:sp>
          <p:sp>
            <p:nvSpPr>
              <p:cNvPr id="3373077" name="Rectangle 21"/>
              <p:cNvSpPr>
                <a:spLocks noChangeArrowheads="1"/>
              </p:cNvSpPr>
              <p:nvPr/>
            </p:nvSpPr>
            <p:spPr bwMode="auto">
              <a:xfrm>
                <a:off x="1260" y="2563"/>
                <a:ext cx="165" cy="109"/>
              </a:xfrm>
              <a:prstGeom prst="rect">
                <a:avLst/>
              </a:prstGeom>
              <a:solidFill>
                <a:srgbClr val="008080"/>
              </a:solidFill>
              <a:ln w="9525" algn="ctr">
                <a:noFill/>
                <a:miter lim="800000"/>
                <a:headEnd/>
                <a:tailEnd/>
              </a:ln>
              <a:effectLst/>
            </p:spPr>
            <p:txBody>
              <a:bodyPr wrap="none" anchor="ctr"/>
              <a:lstStyle/>
              <a:p>
                <a:r>
                  <a:rPr lang="en-US" sz="400"/>
                  <a:t>Camera</a:t>
                </a:r>
              </a:p>
            </p:txBody>
          </p:sp>
          <p:sp>
            <p:nvSpPr>
              <p:cNvPr id="3373078" name="Rectangle 22"/>
              <p:cNvSpPr>
                <a:spLocks noChangeArrowheads="1"/>
              </p:cNvSpPr>
              <p:nvPr/>
            </p:nvSpPr>
            <p:spPr bwMode="auto">
              <a:xfrm>
                <a:off x="1796" y="2837"/>
                <a:ext cx="164" cy="110"/>
              </a:xfrm>
              <a:prstGeom prst="rect">
                <a:avLst/>
              </a:prstGeom>
              <a:solidFill>
                <a:srgbClr val="008080"/>
              </a:solidFill>
              <a:ln w="9525" algn="ctr">
                <a:noFill/>
                <a:miter lim="800000"/>
                <a:headEnd/>
                <a:tailEnd/>
              </a:ln>
              <a:effectLst/>
            </p:spPr>
            <p:txBody>
              <a:bodyPr wrap="none" anchor="ctr"/>
              <a:lstStyle/>
              <a:p>
                <a:r>
                  <a:rPr lang="en-US" sz="400"/>
                  <a:t>Mem</a:t>
                </a:r>
              </a:p>
              <a:p>
                <a:r>
                  <a:rPr lang="en-US" sz="400"/>
                  <a:t>Ctrl</a:t>
                </a:r>
              </a:p>
            </p:txBody>
          </p:sp>
          <p:sp>
            <p:nvSpPr>
              <p:cNvPr id="3373079" name="Rectangle 23"/>
              <p:cNvSpPr>
                <a:spLocks noChangeArrowheads="1"/>
              </p:cNvSpPr>
              <p:nvPr/>
            </p:nvSpPr>
            <p:spPr bwMode="auto">
              <a:xfrm>
                <a:off x="841" y="3333"/>
                <a:ext cx="165" cy="110"/>
              </a:xfrm>
              <a:prstGeom prst="rect">
                <a:avLst/>
              </a:prstGeom>
              <a:solidFill>
                <a:srgbClr val="008080"/>
              </a:solidFill>
              <a:ln w="9525" algn="ctr">
                <a:noFill/>
                <a:miter lim="800000"/>
                <a:headEnd/>
                <a:tailEnd/>
              </a:ln>
              <a:effectLst/>
            </p:spPr>
            <p:txBody>
              <a:bodyPr wrap="none" anchor="ctr"/>
              <a:lstStyle/>
              <a:p>
                <a:r>
                  <a:rPr lang="en-US" sz="400"/>
                  <a:t>Flash</a:t>
                </a:r>
              </a:p>
              <a:p>
                <a:r>
                  <a:rPr lang="en-US" sz="400"/>
                  <a:t>Memory</a:t>
                </a:r>
              </a:p>
            </p:txBody>
          </p:sp>
          <p:sp>
            <p:nvSpPr>
              <p:cNvPr id="3373080" name="Line 24"/>
              <p:cNvSpPr>
                <a:spLocks noChangeShapeType="1"/>
              </p:cNvSpPr>
              <p:nvPr/>
            </p:nvSpPr>
            <p:spPr bwMode="auto">
              <a:xfrm>
                <a:off x="931" y="3232"/>
                <a:ext cx="2" cy="101"/>
              </a:xfrm>
              <a:prstGeom prst="line">
                <a:avLst/>
              </a:prstGeom>
              <a:noFill/>
              <a:ln w="9525">
                <a:solidFill>
                  <a:schemeClr val="tx1"/>
                </a:solidFill>
                <a:round/>
                <a:headEnd/>
                <a:tailEnd type="diamond" w="med" len="med"/>
              </a:ln>
              <a:effectLst/>
            </p:spPr>
            <p:txBody>
              <a:bodyPr wrap="none"/>
              <a:lstStyle/>
              <a:p>
                <a:endParaRPr lang="en-US"/>
              </a:p>
            </p:txBody>
          </p:sp>
          <p:sp>
            <p:nvSpPr>
              <p:cNvPr id="3373081" name="Line 25"/>
              <p:cNvSpPr>
                <a:spLocks noChangeShapeType="1"/>
              </p:cNvSpPr>
              <p:nvPr/>
            </p:nvSpPr>
            <p:spPr bwMode="auto">
              <a:xfrm flipV="1">
                <a:off x="931" y="3232"/>
                <a:ext cx="341" cy="0"/>
              </a:xfrm>
              <a:prstGeom prst="line">
                <a:avLst/>
              </a:prstGeom>
              <a:noFill/>
              <a:ln w="9525">
                <a:solidFill>
                  <a:schemeClr val="tx1"/>
                </a:solidFill>
                <a:round/>
                <a:headEnd/>
                <a:tailEnd type="diamond" w="med" len="med"/>
              </a:ln>
              <a:effectLst/>
            </p:spPr>
            <p:txBody>
              <a:bodyPr wrap="none"/>
              <a:lstStyle/>
              <a:p>
                <a:endParaRPr lang="en-US"/>
              </a:p>
            </p:txBody>
          </p:sp>
          <p:sp>
            <p:nvSpPr>
              <p:cNvPr id="3373082" name="Rectangle 26"/>
              <p:cNvSpPr>
                <a:spLocks noChangeArrowheads="1"/>
              </p:cNvSpPr>
              <p:nvPr/>
            </p:nvSpPr>
            <p:spPr bwMode="auto">
              <a:xfrm>
                <a:off x="1259" y="2712"/>
                <a:ext cx="165" cy="109"/>
              </a:xfrm>
              <a:prstGeom prst="rect">
                <a:avLst/>
              </a:prstGeom>
              <a:solidFill>
                <a:srgbClr val="008080"/>
              </a:solidFill>
              <a:ln w="9525" algn="ctr">
                <a:noFill/>
                <a:miter lim="800000"/>
                <a:headEnd/>
                <a:tailEnd/>
              </a:ln>
              <a:effectLst/>
            </p:spPr>
            <p:txBody>
              <a:bodyPr wrap="none" anchor="ctr"/>
              <a:lstStyle/>
              <a:p>
                <a:r>
                  <a:rPr lang="en-US" sz="400"/>
                  <a:t>System</a:t>
                </a:r>
                <a:br>
                  <a:rPr lang="en-US" sz="400"/>
                </a:br>
                <a:r>
                  <a:rPr lang="en-US" sz="400"/>
                  <a:t>I/O</a:t>
                </a:r>
              </a:p>
            </p:txBody>
          </p:sp>
          <p:sp>
            <p:nvSpPr>
              <p:cNvPr id="3373083" name="Line 27"/>
              <p:cNvSpPr>
                <a:spLocks noChangeShapeType="1"/>
              </p:cNvSpPr>
              <p:nvPr/>
            </p:nvSpPr>
            <p:spPr bwMode="auto">
              <a:xfrm flipH="1">
                <a:off x="1339" y="2821"/>
                <a:ext cx="0" cy="45"/>
              </a:xfrm>
              <a:prstGeom prst="line">
                <a:avLst/>
              </a:prstGeom>
              <a:noFill/>
              <a:ln w="9525">
                <a:solidFill>
                  <a:schemeClr val="tx1"/>
                </a:solidFill>
                <a:round/>
                <a:headEnd type="diamond" w="med" len="med"/>
                <a:tailEnd type="diamond" w="med" len="med"/>
              </a:ln>
              <a:effectLst/>
            </p:spPr>
            <p:txBody>
              <a:bodyPr wrap="none"/>
              <a:lstStyle/>
              <a:p>
                <a:endParaRPr lang="en-US"/>
              </a:p>
            </p:txBody>
          </p:sp>
          <p:sp>
            <p:nvSpPr>
              <p:cNvPr id="3373084" name="Rectangle 28"/>
              <p:cNvSpPr>
                <a:spLocks noChangeArrowheads="1"/>
              </p:cNvSpPr>
              <p:nvPr/>
            </p:nvSpPr>
            <p:spPr bwMode="auto">
              <a:xfrm>
                <a:off x="1418" y="3118"/>
                <a:ext cx="165" cy="109"/>
              </a:xfrm>
              <a:prstGeom prst="rect">
                <a:avLst/>
              </a:prstGeom>
              <a:solidFill>
                <a:srgbClr val="008080"/>
              </a:solidFill>
              <a:ln w="9525" algn="ctr">
                <a:noFill/>
                <a:miter lim="800000"/>
                <a:headEnd/>
                <a:tailEnd/>
              </a:ln>
              <a:effectLst/>
            </p:spPr>
            <p:txBody>
              <a:bodyPr wrap="none" anchor="ctr"/>
              <a:lstStyle/>
              <a:p>
                <a:r>
                  <a:rPr lang="en-US" sz="400"/>
                  <a:t>Slave</a:t>
                </a:r>
                <a:br>
                  <a:rPr lang="en-US" sz="400"/>
                </a:br>
                <a:r>
                  <a:rPr lang="en-US" sz="400"/>
                  <a:t>Periph</a:t>
                </a:r>
              </a:p>
            </p:txBody>
          </p:sp>
          <p:sp>
            <p:nvSpPr>
              <p:cNvPr id="3373085" name="Line 29"/>
              <p:cNvSpPr>
                <a:spLocks noChangeShapeType="1"/>
              </p:cNvSpPr>
              <p:nvPr/>
            </p:nvSpPr>
            <p:spPr bwMode="auto">
              <a:xfrm>
                <a:off x="1339" y="3171"/>
                <a:ext cx="80" cy="0"/>
              </a:xfrm>
              <a:prstGeom prst="line">
                <a:avLst/>
              </a:prstGeom>
              <a:noFill/>
              <a:ln w="9525">
                <a:solidFill>
                  <a:schemeClr val="tx1"/>
                </a:solidFill>
                <a:round/>
                <a:headEnd type="diamond" w="med" len="med"/>
                <a:tailEnd type="diamond" w="med" len="med"/>
              </a:ln>
              <a:effectLst/>
            </p:spPr>
            <p:txBody>
              <a:bodyPr wrap="none"/>
              <a:lstStyle/>
              <a:p>
                <a:endParaRPr lang="en-US"/>
              </a:p>
            </p:txBody>
          </p:sp>
          <p:sp>
            <p:nvSpPr>
              <p:cNvPr id="3373086" name="Line 30"/>
              <p:cNvSpPr>
                <a:spLocks noChangeShapeType="1"/>
              </p:cNvSpPr>
              <p:nvPr/>
            </p:nvSpPr>
            <p:spPr bwMode="auto">
              <a:xfrm flipH="1">
                <a:off x="1340" y="2671"/>
                <a:ext cx="0" cy="42"/>
              </a:xfrm>
              <a:prstGeom prst="line">
                <a:avLst/>
              </a:prstGeom>
              <a:noFill/>
              <a:ln w="9525">
                <a:solidFill>
                  <a:schemeClr val="tx1"/>
                </a:solidFill>
                <a:round/>
                <a:headEnd type="diamond" w="med" len="med"/>
                <a:tailEnd type="diamond" w="med" len="med"/>
              </a:ln>
              <a:effectLst/>
            </p:spPr>
            <p:txBody>
              <a:bodyPr wrap="none"/>
              <a:lstStyle/>
              <a:p>
                <a:endParaRPr lang="en-US"/>
              </a:p>
            </p:txBody>
          </p:sp>
          <p:sp>
            <p:nvSpPr>
              <p:cNvPr id="3373087" name="Rectangle 31"/>
              <p:cNvSpPr>
                <a:spLocks noChangeArrowheads="1"/>
              </p:cNvSpPr>
              <p:nvPr/>
            </p:nvSpPr>
            <p:spPr bwMode="auto">
              <a:xfrm>
                <a:off x="1492" y="2566"/>
                <a:ext cx="165" cy="109"/>
              </a:xfrm>
              <a:prstGeom prst="rect">
                <a:avLst/>
              </a:prstGeom>
              <a:solidFill>
                <a:srgbClr val="008080"/>
              </a:solidFill>
              <a:ln w="9525" algn="ctr">
                <a:noFill/>
                <a:miter lim="800000"/>
                <a:headEnd/>
                <a:tailEnd/>
              </a:ln>
              <a:effectLst/>
            </p:spPr>
            <p:txBody>
              <a:bodyPr wrap="none" anchor="ctr"/>
              <a:lstStyle/>
              <a:p>
                <a:r>
                  <a:rPr lang="en-US" sz="400"/>
                  <a:t>USB</a:t>
                </a:r>
              </a:p>
            </p:txBody>
          </p:sp>
          <p:sp>
            <p:nvSpPr>
              <p:cNvPr id="3373088" name="Line 32"/>
              <p:cNvSpPr>
                <a:spLocks noChangeShapeType="1"/>
              </p:cNvSpPr>
              <p:nvPr/>
            </p:nvSpPr>
            <p:spPr bwMode="auto">
              <a:xfrm flipH="1">
                <a:off x="1572" y="2673"/>
                <a:ext cx="0" cy="43"/>
              </a:xfrm>
              <a:prstGeom prst="line">
                <a:avLst/>
              </a:prstGeom>
              <a:noFill/>
              <a:ln w="9525">
                <a:solidFill>
                  <a:schemeClr val="tx1"/>
                </a:solidFill>
                <a:round/>
                <a:headEnd type="diamond" w="med" len="med"/>
                <a:tailEnd type="diamond" w="med" len="med"/>
              </a:ln>
              <a:effectLst/>
            </p:spPr>
            <p:txBody>
              <a:bodyPr wrap="none"/>
              <a:lstStyle/>
              <a:p>
                <a:endParaRPr lang="en-US"/>
              </a:p>
            </p:txBody>
          </p:sp>
          <p:sp>
            <p:nvSpPr>
              <p:cNvPr id="3373089" name="Line 33"/>
              <p:cNvSpPr>
                <a:spLocks noChangeShapeType="1"/>
              </p:cNvSpPr>
              <p:nvPr/>
            </p:nvSpPr>
            <p:spPr bwMode="auto">
              <a:xfrm>
                <a:off x="1749" y="2895"/>
                <a:ext cx="52" cy="0"/>
              </a:xfrm>
              <a:prstGeom prst="line">
                <a:avLst/>
              </a:prstGeom>
              <a:noFill/>
              <a:ln w="9525">
                <a:solidFill>
                  <a:schemeClr val="tx1"/>
                </a:solidFill>
                <a:round/>
                <a:headEnd type="diamond" w="med" len="med"/>
                <a:tailEnd type="diamond" w="med" len="med"/>
              </a:ln>
              <a:effectLst/>
            </p:spPr>
            <p:txBody>
              <a:bodyPr wrap="none"/>
              <a:lstStyle/>
              <a:p>
                <a:endParaRPr lang="en-US"/>
              </a:p>
            </p:txBody>
          </p:sp>
          <p:sp>
            <p:nvSpPr>
              <p:cNvPr id="3373090" name="Rectangle 34"/>
              <p:cNvSpPr>
                <a:spLocks noChangeArrowheads="1"/>
              </p:cNvSpPr>
              <p:nvPr/>
            </p:nvSpPr>
            <p:spPr bwMode="auto">
              <a:xfrm>
                <a:off x="2039" y="2849"/>
                <a:ext cx="164" cy="40"/>
              </a:xfrm>
              <a:prstGeom prst="rect">
                <a:avLst/>
              </a:prstGeom>
              <a:solidFill>
                <a:srgbClr val="008080"/>
              </a:solidFill>
              <a:ln w="3175" algn="ctr">
                <a:solidFill>
                  <a:schemeClr val="bg1"/>
                </a:solidFill>
                <a:miter lim="800000"/>
                <a:headEnd/>
                <a:tailEnd/>
              </a:ln>
              <a:effectLst/>
            </p:spPr>
            <p:txBody>
              <a:bodyPr wrap="none" anchor="ctr"/>
              <a:lstStyle/>
              <a:p>
                <a:endParaRPr lang="en-US" sz="400"/>
              </a:p>
            </p:txBody>
          </p:sp>
          <p:sp>
            <p:nvSpPr>
              <p:cNvPr id="3373091" name="Rectangle 35"/>
              <p:cNvSpPr>
                <a:spLocks noChangeArrowheads="1"/>
              </p:cNvSpPr>
              <p:nvPr/>
            </p:nvSpPr>
            <p:spPr bwMode="auto">
              <a:xfrm>
                <a:off x="2024" y="2859"/>
                <a:ext cx="164" cy="40"/>
              </a:xfrm>
              <a:prstGeom prst="rect">
                <a:avLst/>
              </a:prstGeom>
              <a:solidFill>
                <a:srgbClr val="008080"/>
              </a:solidFill>
              <a:ln w="3175" algn="ctr">
                <a:solidFill>
                  <a:schemeClr val="bg1"/>
                </a:solidFill>
                <a:miter lim="800000"/>
                <a:headEnd/>
                <a:tailEnd/>
              </a:ln>
              <a:effectLst/>
            </p:spPr>
            <p:txBody>
              <a:bodyPr wrap="none" anchor="ctr"/>
              <a:lstStyle/>
              <a:p>
                <a:endParaRPr lang="en-US" sz="400"/>
              </a:p>
            </p:txBody>
          </p:sp>
          <p:sp>
            <p:nvSpPr>
              <p:cNvPr id="3373092" name="Rectangle 36"/>
              <p:cNvSpPr>
                <a:spLocks noChangeArrowheads="1"/>
              </p:cNvSpPr>
              <p:nvPr/>
            </p:nvSpPr>
            <p:spPr bwMode="auto">
              <a:xfrm>
                <a:off x="2009" y="2868"/>
                <a:ext cx="164" cy="42"/>
              </a:xfrm>
              <a:prstGeom prst="rect">
                <a:avLst/>
              </a:prstGeom>
              <a:solidFill>
                <a:srgbClr val="008080"/>
              </a:solidFill>
              <a:ln w="3175" algn="ctr">
                <a:solidFill>
                  <a:schemeClr val="bg1"/>
                </a:solidFill>
                <a:miter lim="800000"/>
                <a:headEnd/>
                <a:tailEnd/>
              </a:ln>
              <a:effectLst/>
            </p:spPr>
            <p:txBody>
              <a:bodyPr wrap="none" anchor="ctr"/>
              <a:lstStyle/>
              <a:p>
                <a:r>
                  <a:rPr lang="en-US" sz="400"/>
                  <a:t>Mem</a:t>
                </a:r>
              </a:p>
            </p:txBody>
          </p:sp>
          <p:sp>
            <p:nvSpPr>
              <p:cNvPr id="3373093" name="Line 37"/>
              <p:cNvSpPr>
                <a:spLocks noChangeShapeType="1"/>
              </p:cNvSpPr>
              <p:nvPr/>
            </p:nvSpPr>
            <p:spPr bwMode="auto">
              <a:xfrm>
                <a:off x="1954" y="2887"/>
                <a:ext cx="52" cy="0"/>
              </a:xfrm>
              <a:prstGeom prst="line">
                <a:avLst/>
              </a:prstGeom>
              <a:noFill/>
              <a:ln w="9525">
                <a:solidFill>
                  <a:schemeClr val="tx1"/>
                </a:solidFill>
                <a:round/>
                <a:headEnd type="diamond" w="med" len="med"/>
                <a:tailEnd type="diamond" w="med" len="med"/>
              </a:ln>
              <a:effectLst/>
            </p:spPr>
            <p:txBody>
              <a:bodyPr wrap="none"/>
              <a:lstStyle/>
              <a:p>
                <a:endParaRPr lang="en-US"/>
              </a:p>
            </p:txBody>
          </p:sp>
          <p:sp>
            <p:nvSpPr>
              <p:cNvPr id="3373094" name="Line 38"/>
              <p:cNvSpPr>
                <a:spLocks noChangeShapeType="1"/>
              </p:cNvSpPr>
              <p:nvPr/>
            </p:nvSpPr>
            <p:spPr bwMode="auto">
              <a:xfrm flipH="1">
                <a:off x="1572" y="2818"/>
                <a:ext cx="0" cy="45"/>
              </a:xfrm>
              <a:prstGeom prst="line">
                <a:avLst/>
              </a:prstGeom>
              <a:noFill/>
              <a:ln w="9525">
                <a:solidFill>
                  <a:schemeClr val="tx1"/>
                </a:solidFill>
                <a:round/>
                <a:headEnd type="diamond" w="med" len="med"/>
                <a:tailEnd type="diamond" w="med" len="med"/>
              </a:ln>
              <a:effectLst/>
            </p:spPr>
            <p:txBody>
              <a:bodyPr wrap="none"/>
              <a:lstStyle/>
              <a:p>
                <a:endParaRPr lang="en-US"/>
              </a:p>
            </p:txBody>
          </p:sp>
          <p:sp>
            <p:nvSpPr>
              <p:cNvPr id="3373095" name="Rectangle 39"/>
              <p:cNvSpPr>
                <a:spLocks noChangeArrowheads="1"/>
              </p:cNvSpPr>
              <p:nvPr/>
            </p:nvSpPr>
            <p:spPr bwMode="auto">
              <a:xfrm>
                <a:off x="899" y="2998"/>
                <a:ext cx="111" cy="61"/>
              </a:xfrm>
              <a:prstGeom prst="rect">
                <a:avLst/>
              </a:prstGeom>
              <a:solidFill>
                <a:srgbClr val="008080"/>
              </a:solidFill>
              <a:ln w="9525" algn="ctr">
                <a:solidFill>
                  <a:schemeClr val="bg2"/>
                </a:solidFill>
                <a:miter lim="800000"/>
                <a:headEnd/>
                <a:tailEnd/>
              </a:ln>
              <a:effectLst/>
            </p:spPr>
            <p:txBody>
              <a:bodyPr wrap="none" anchor="ctr"/>
              <a:lstStyle/>
              <a:p>
                <a:r>
                  <a:rPr lang="en-US" sz="700"/>
                  <a:t>I$</a:t>
                </a:r>
              </a:p>
            </p:txBody>
          </p:sp>
          <p:sp>
            <p:nvSpPr>
              <p:cNvPr id="3373096" name="Rectangle 40"/>
              <p:cNvSpPr>
                <a:spLocks noChangeArrowheads="1"/>
              </p:cNvSpPr>
              <p:nvPr/>
            </p:nvSpPr>
            <p:spPr bwMode="auto">
              <a:xfrm>
                <a:off x="1024" y="2998"/>
                <a:ext cx="111" cy="61"/>
              </a:xfrm>
              <a:prstGeom prst="rect">
                <a:avLst/>
              </a:prstGeom>
              <a:solidFill>
                <a:srgbClr val="008080"/>
              </a:solidFill>
              <a:ln w="9525" algn="ctr">
                <a:solidFill>
                  <a:schemeClr val="bg2"/>
                </a:solidFill>
                <a:miter lim="800000"/>
                <a:headEnd/>
                <a:tailEnd/>
              </a:ln>
              <a:effectLst/>
            </p:spPr>
            <p:txBody>
              <a:bodyPr wrap="none" anchor="ctr"/>
              <a:lstStyle/>
              <a:p>
                <a:r>
                  <a:rPr lang="en-US" sz="700"/>
                  <a:t>D$</a:t>
                </a:r>
              </a:p>
            </p:txBody>
          </p:sp>
          <p:sp>
            <p:nvSpPr>
              <p:cNvPr id="3373097" name="Text Box 41"/>
              <p:cNvSpPr txBox="1">
                <a:spLocks noChangeArrowheads="1"/>
              </p:cNvSpPr>
              <p:nvPr/>
            </p:nvSpPr>
            <p:spPr bwMode="auto">
              <a:xfrm>
                <a:off x="1434" y="3312"/>
                <a:ext cx="1014" cy="144"/>
              </a:xfrm>
              <a:prstGeom prst="rect">
                <a:avLst/>
              </a:prstGeom>
              <a:noFill/>
              <a:ln w="9525">
                <a:noFill/>
                <a:miter lim="800000"/>
                <a:headEnd/>
                <a:tailEnd/>
              </a:ln>
              <a:effectLst/>
            </p:spPr>
            <p:txBody>
              <a:bodyPr lIns="91435" tIns="45718" rIns="91435" bIns="45718">
                <a:spAutoFit/>
              </a:bodyPr>
              <a:lstStyle/>
              <a:p>
                <a:pPr algn="l"/>
                <a:r>
                  <a:rPr lang="en-US" sz="900">
                    <a:cs typeface="Times New Roman" pitchFamily="18" charset="0"/>
                  </a:rPr>
                  <a:t>Complete Device Model</a:t>
                </a:r>
              </a:p>
            </p:txBody>
          </p:sp>
          <p:grpSp>
            <p:nvGrpSpPr>
              <p:cNvPr id="3373098" name="Group 42"/>
              <p:cNvGrpSpPr>
                <a:grpSpLocks/>
              </p:cNvGrpSpPr>
              <p:nvPr/>
            </p:nvGrpSpPr>
            <p:grpSpPr bwMode="auto">
              <a:xfrm>
                <a:off x="889" y="2948"/>
                <a:ext cx="533" cy="255"/>
                <a:chOff x="620" y="2700"/>
                <a:chExt cx="733" cy="495"/>
              </a:xfrm>
            </p:grpSpPr>
            <p:sp>
              <p:nvSpPr>
                <p:cNvPr id="3373099" name="Rectangle 43"/>
                <p:cNvSpPr>
                  <a:spLocks noChangeArrowheads="1"/>
                </p:cNvSpPr>
                <p:nvPr/>
              </p:nvSpPr>
              <p:spPr bwMode="auto">
                <a:xfrm>
                  <a:off x="620" y="2981"/>
                  <a:ext cx="348" cy="214"/>
                </a:xfrm>
                <a:prstGeom prst="rect">
                  <a:avLst/>
                </a:prstGeom>
                <a:solidFill>
                  <a:schemeClr val="folHlink"/>
                </a:solidFill>
                <a:ln w="9525" algn="ctr">
                  <a:solidFill>
                    <a:srgbClr val="808080"/>
                  </a:solidFill>
                  <a:miter lim="800000"/>
                  <a:headEnd/>
                  <a:tailEnd/>
                </a:ln>
                <a:effectLst/>
              </p:spPr>
              <p:txBody>
                <a:bodyPr wrap="none" anchor="ctr"/>
                <a:lstStyle/>
                <a:p>
                  <a:r>
                    <a:rPr lang="en-US" sz="500"/>
                    <a:t>Clock</a:t>
                  </a:r>
                </a:p>
                <a:p>
                  <a:r>
                    <a:rPr lang="en-US" sz="500"/>
                    <a:t>Distribution</a:t>
                  </a:r>
                </a:p>
              </p:txBody>
            </p:sp>
            <p:sp>
              <p:nvSpPr>
                <p:cNvPr id="3373100" name="Line 44"/>
                <p:cNvSpPr>
                  <a:spLocks noChangeShapeType="1"/>
                </p:cNvSpPr>
                <p:nvPr/>
              </p:nvSpPr>
              <p:spPr bwMode="auto">
                <a:xfrm>
                  <a:off x="960" y="3066"/>
                  <a:ext cx="177" cy="0"/>
                </a:xfrm>
                <a:prstGeom prst="line">
                  <a:avLst/>
                </a:prstGeom>
                <a:noFill/>
                <a:ln w="9525">
                  <a:solidFill>
                    <a:schemeClr val="folHlink"/>
                  </a:solidFill>
                  <a:round/>
                  <a:headEnd/>
                  <a:tailEnd/>
                </a:ln>
                <a:effectLst/>
              </p:spPr>
              <p:txBody>
                <a:bodyPr anchor="ctr"/>
                <a:lstStyle/>
                <a:p>
                  <a:endParaRPr lang="en-US"/>
                </a:p>
              </p:txBody>
            </p:sp>
            <p:sp>
              <p:nvSpPr>
                <p:cNvPr id="3373101" name="Line 45"/>
                <p:cNvSpPr>
                  <a:spLocks noChangeShapeType="1"/>
                </p:cNvSpPr>
                <p:nvPr/>
              </p:nvSpPr>
              <p:spPr bwMode="auto">
                <a:xfrm flipV="1">
                  <a:off x="966" y="3021"/>
                  <a:ext cx="90" cy="0"/>
                </a:xfrm>
                <a:prstGeom prst="line">
                  <a:avLst/>
                </a:prstGeom>
                <a:noFill/>
                <a:ln w="9525">
                  <a:solidFill>
                    <a:schemeClr val="folHlink"/>
                  </a:solidFill>
                  <a:round/>
                  <a:headEnd/>
                  <a:tailEnd/>
                </a:ln>
                <a:effectLst/>
              </p:spPr>
              <p:txBody>
                <a:bodyPr anchor="ctr"/>
                <a:lstStyle/>
                <a:p>
                  <a:endParaRPr lang="en-US"/>
                </a:p>
              </p:txBody>
            </p:sp>
            <p:sp>
              <p:nvSpPr>
                <p:cNvPr id="3373102" name="Line 46"/>
                <p:cNvSpPr>
                  <a:spLocks noChangeShapeType="1"/>
                </p:cNvSpPr>
                <p:nvPr/>
              </p:nvSpPr>
              <p:spPr bwMode="auto">
                <a:xfrm flipH="1" flipV="1">
                  <a:off x="1053" y="2700"/>
                  <a:ext cx="3" cy="318"/>
                </a:xfrm>
                <a:prstGeom prst="line">
                  <a:avLst/>
                </a:prstGeom>
                <a:noFill/>
                <a:ln w="9525">
                  <a:solidFill>
                    <a:schemeClr val="folHlink"/>
                  </a:solidFill>
                  <a:round/>
                  <a:headEnd/>
                  <a:tailEnd/>
                </a:ln>
                <a:effectLst/>
              </p:spPr>
              <p:txBody>
                <a:bodyPr anchor="ctr"/>
                <a:lstStyle/>
                <a:p>
                  <a:endParaRPr lang="en-US"/>
                </a:p>
              </p:txBody>
            </p:sp>
            <p:sp>
              <p:nvSpPr>
                <p:cNvPr id="3373103" name="Line 47"/>
                <p:cNvSpPr>
                  <a:spLocks noChangeShapeType="1"/>
                </p:cNvSpPr>
                <p:nvPr/>
              </p:nvSpPr>
              <p:spPr bwMode="auto">
                <a:xfrm>
                  <a:off x="957" y="2703"/>
                  <a:ext cx="96" cy="0"/>
                </a:xfrm>
                <a:prstGeom prst="line">
                  <a:avLst/>
                </a:prstGeom>
                <a:noFill/>
                <a:ln w="9525">
                  <a:solidFill>
                    <a:schemeClr val="folHlink"/>
                  </a:solidFill>
                  <a:round/>
                  <a:headEnd/>
                  <a:tailEnd/>
                </a:ln>
                <a:effectLst/>
              </p:spPr>
              <p:txBody>
                <a:bodyPr anchor="ctr"/>
                <a:lstStyle/>
                <a:p>
                  <a:endParaRPr lang="en-US"/>
                </a:p>
              </p:txBody>
            </p:sp>
            <p:sp>
              <p:nvSpPr>
                <p:cNvPr id="3373104" name="Line 48"/>
                <p:cNvSpPr>
                  <a:spLocks noChangeShapeType="1"/>
                </p:cNvSpPr>
                <p:nvPr/>
              </p:nvSpPr>
              <p:spPr bwMode="auto">
                <a:xfrm>
                  <a:off x="966" y="3174"/>
                  <a:ext cx="387" cy="0"/>
                </a:xfrm>
                <a:prstGeom prst="line">
                  <a:avLst/>
                </a:prstGeom>
                <a:noFill/>
                <a:ln w="9525">
                  <a:solidFill>
                    <a:schemeClr val="folHlink"/>
                  </a:solidFill>
                  <a:round/>
                  <a:headEnd/>
                  <a:tailEnd/>
                </a:ln>
                <a:effectLst/>
              </p:spPr>
              <p:txBody>
                <a:bodyPr anchor="ctr"/>
                <a:lstStyle/>
                <a:p>
                  <a:endParaRPr lang="en-US"/>
                </a:p>
              </p:txBody>
            </p:sp>
          </p:grpSp>
          <p:sp>
            <p:nvSpPr>
              <p:cNvPr id="3373105" name="Rectangle 49"/>
              <p:cNvSpPr>
                <a:spLocks noChangeArrowheads="1"/>
              </p:cNvSpPr>
              <p:nvPr/>
            </p:nvSpPr>
            <p:spPr bwMode="auto">
              <a:xfrm>
                <a:off x="2011" y="2961"/>
                <a:ext cx="177" cy="258"/>
              </a:xfrm>
              <a:prstGeom prst="rect">
                <a:avLst/>
              </a:prstGeom>
              <a:solidFill>
                <a:schemeClr val="folHlink"/>
              </a:solidFill>
              <a:ln w="9525" algn="ctr">
                <a:solidFill>
                  <a:srgbClr val="808080"/>
                </a:solidFill>
                <a:miter lim="800000"/>
                <a:headEnd/>
                <a:tailEnd/>
              </a:ln>
              <a:effectLst/>
            </p:spPr>
            <p:txBody>
              <a:bodyPr wrap="none" anchor="ctr"/>
              <a:lstStyle/>
              <a:p>
                <a:r>
                  <a:rPr lang="en-US" sz="700"/>
                  <a:t>Power</a:t>
                </a:r>
                <a:br>
                  <a:rPr lang="en-US" sz="700"/>
                </a:br>
                <a:r>
                  <a:rPr lang="en-US" sz="700"/>
                  <a:t>Mgmt</a:t>
                </a:r>
                <a:br>
                  <a:rPr lang="en-US" sz="700"/>
                </a:br>
                <a:r>
                  <a:rPr lang="en-US" sz="700"/>
                  <a:t>IC</a:t>
                </a:r>
              </a:p>
            </p:txBody>
          </p:sp>
          <p:sp>
            <p:nvSpPr>
              <p:cNvPr id="3373106" name="Rectangle 50"/>
              <p:cNvSpPr>
                <a:spLocks noChangeArrowheads="1"/>
              </p:cNvSpPr>
              <p:nvPr/>
            </p:nvSpPr>
            <p:spPr bwMode="auto">
              <a:xfrm>
                <a:off x="1697" y="3012"/>
                <a:ext cx="177" cy="155"/>
              </a:xfrm>
              <a:prstGeom prst="rect">
                <a:avLst/>
              </a:prstGeom>
              <a:solidFill>
                <a:schemeClr val="folHlink"/>
              </a:solidFill>
              <a:ln w="9525" algn="ctr">
                <a:solidFill>
                  <a:srgbClr val="808080"/>
                </a:solidFill>
                <a:miter lim="800000"/>
                <a:headEnd/>
                <a:tailEnd/>
              </a:ln>
              <a:effectLst/>
            </p:spPr>
            <p:txBody>
              <a:bodyPr wrap="none" anchor="ctr"/>
              <a:lstStyle/>
              <a:p>
                <a:r>
                  <a:rPr lang="en-US" sz="500"/>
                  <a:t>Power</a:t>
                </a:r>
              </a:p>
              <a:p>
                <a:r>
                  <a:rPr lang="en-US" sz="500"/>
                  <a:t>Mgmt</a:t>
                </a:r>
                <a:br>
                  <a:rPr lang="en-US" sz="500"/>
                </a:br>
                <a:r>
                  <a:rPr lang="en-US" sz="500"/>
                  <a:t>Module</a:t>
                </a:r>
              </a:p>
            </p:txBody>
          </p:sp>
          <p:sp>
            <p:nvSpPr>
              <p:cNvPr id="3373107" name="Line 51"/>
              <p:cNvSpPr>
                <a:spLocks noChangeShapeType="1"/>
              </p:cNvSpPr>
              <p:nvPr/>
            </p:nvSpPr>
            <p:spPr bwMode="auto">
              <a:xfrm>
                <a:off x="1879" y="3087"/>
                <a:ext cx="131" cy="0"/>
              </a:xfrm>
              <a:prstGeom prst="line">
                <a:avLst/>
              </a:prstGeom>
              <a:noFill/>
              <a:ln w="9525">
                <a:solidFill>
                  <a:schemeClr val="folHlink"/>
                </a:solidFill>
                <a:round/>
                <a:headEnd/>
                <a:tailEnd type="triangle" w="med" len="med"/>
              </a:ln>
              <a:effectLst/>
            </p:spPr>
            <p:txBody>
              <a:bodyPr anchor="ctr"/>
              <a:lstStyle/>
              <a:p>
                <a:endParaRPr lang="en-US"/>
              </a:p>
            </p:txBody>
          </p:sp>
          <p:sp>
            <p:nvSpPr>
              <p:cNvPr id="3373108" name="Line 52"/>
              <p:cNvSpPr>
                <a:spLocks noChangeShapeType="1"/>
              </p:cNvSpPr>
              <p:nvPr/>
            </p:nvSpPr>
            <p:spPr bwMode="auto">
              <a:xfrm>
                <a:off x="1341" y="3044"/>
                <a:ext cx="80" cy="0"/>
              </a:xfrm>
              <a:prstGeom prst="line">
                <a:avLst/>
              </a:prstGeom>
              <a:noFill/>
              <a:ln w="9525">
                <a:solidFill>
                  <a:schemeClr val="tx1"/>
                </a:solidFill>
                <a:round/>
                <a:headEnd type="diamond" w="med" len="med"/>
                <a:tailEnd type="diamond" w="med" len="med"/>
              </a:ln>
              <a:effectLst/>
            </p:spPr>
            <p:txBody>
              <a:bodyPr wrap="none"/>
              <a:lstStyle/>
              <a:p>
                <a:endParaRPr lang="en-US"/>
              </a:p>
            </p:txBody>
          </p:sp>
          <p:sp>
            <p:nvSpPr>
              <p:cNvPr id="3373109" name="Rectangle 53"/>
              <p:cNvSpPr>
                <a:spLocks noChangeArrowheads="1"/>
              </p:cNvSpPr>
              <p:nvPr/>
            </p:nvSpPr>
            <p:spPr bwMode="auto">
              <a:xfrm>
                <a:off x="1680" y="2544"/>
                <a:ext cx="652" cy="144"/>
              </a:xfrm>
              <a:prstGeom prst="rect">
                <a:avLst/>
              </a:prstGeom>
              <a:noFill/>
              <a:ln w="9525">
                <a:noFill/>
                <a:miter lim="800000"/>
                <a:headEnd/>
                <a:tailEnd/>
              </a:ln>
              <a:effectLst/>
            </p:spPr>
            <p:txBody>
              <a:bodyPr wrap="none">
                <a:spAutoFit/>
              </a:bodyPr>
              <a:lstStyle/>
              <a:p>
                <a:pPr algn="l"/>
                <a:r>
                  <a:rPr lang="en-US" sz="900"/>
                  <a:t>Virtual Platform</a:t>
                </a:r>
              </a:p>
            </p:txBody>
          </p:sp>
          <p:grpSp>
            <p:nvGrpSpPr>
              <p:cNvPr id="3373110" name="Group 54"/>
              <p:cNvGrpSpPr>
                <a:grpSpLocks/>
              </p:cNvGrpSpPr>
              <p:nvPr/>
            </p:nvGrpSpPr>
            <p:grpSpPr bwMode="auto">
              <a:xfrm>
                <a:off x="899" y="2798"/>
                <a:ext cx="1061" cy="440"/>
                <a:chOff x="950" y="2046"/>
                <a:chExt cx="1606" cy="939"/>
              </a:xfrm>
            </p:grpSpPr>
            <p:sp>
              <p:nvSpPr>
                <p:cNvPr id="3373111" name="Rectangle 55"/>
                <p:cNvSpPr>
                  <a:spLocks noChangeArrowheads="1"/>
                </p:cNvSpPr>
                <p:nvPr/>
              </p:nvSpPr>
              <p:spPr bwMode="auto">
                <a:xfrm>
                  <a:off x="1745" y="2403"/>
                  <a:ext cx="247" cy="70"/>
                </a:xfrm>
                <a:prstGeom prst="rect">
                  <a:avLst/>
                </a:prstGeom>
                <a:solidFill>
                  <a:srgbClr val="FF0000"/>
                </a:solidFill>
                <a:ln w="9525" algn="ctr">
                  <a:solidFill>
                    <a:schemeClr val="accent2"/>
                  </a:solidFill>
                  <a:miter lim="800000"/>
                  <a:headEnd/>
                  <a:tailEnd/>
                </a:ln>
                <a:effectLst/>
              </p:spPr>
              <p:txBody>
                <a:bodyPr wrap="none" anchor="ctr"/>
                <a:lstStyle/>
                <a:p>
                  <a:r>
                    <a:rPr lang="en-US" sz="300"/>
                    <a:t>P(f,V,mode)</a:t>
                  </a:r>
                </a:p>
              </p:txBody>
            </p:sp>
            <p:sp>
              <p:nvSpPr>
                <p:cNvPr id="3373112" name="Rectangle 56"/>
                <p:cNvSpPr>
                  <a:spLocks noChangeArrowheads="1"/>
                </p:cNvSpPr>
                <p:nvPr/>
              </p:nvSpPr>
              <p:spPr bwMode="auto">
                <a:xfrm>
                  <a:off x="950" y="2046"/>
                  <a:ext cx="357" cy="70"/>
                </a:xfrm>
                <a:prstGeom prst="rect">
                  <a:avLst/>
                </a:prstGeom>
                <a:solidFill>
                  <a:srgbClr val="FF0000"/>
                </a:solidFill>
                <a:ln w="9525" algn="ctr">
                  <a:solidFill>
                    <a:schemeClr val="accent2"/>
                  </a:solidFill>
                  <a:miter lim="800000"/>
                  <a:headEnd/>
                  <a:tailEnd/>
                </a:ln>
                <a:effectLst/>
              </p:spPr>
              <p:txBody>
                <a:bodyPr wrap="none" anchor="ctr"/>
                <a:lstStyle/>
                <a:p>
                  <a:r>
                    <a:rPr lang="en-US" sz="300"/>
                    <a:t>P(f,V,mode)</a:t>
                  </a:r>
                </a:p>
              </p:txBody>
            </p:sp>
            <p:sp>
              <p:nvSpPr>
                <p:cNvPr id="3373113" name="Rectangle 57"/>
                <p:cNvSpPr>
                  <a:spLocks noChangeArrowheads="1"/>
                </p:cNvSpPr>
                <p:nvPr/>
              </p:nvSpPr>
              <p:spPr bwMode="auto">
                <a:xfrm>
                  <a:off x="1981" y="2233"/>
                  <a:ext cx="247" cy="70"/>
                </a:xfrm>
                <a:prstGeom prst="rect">
                  <a:avLst/>
                </a:prstGeom>
                <a:solidFill>
                  <a:srgbClr val="FF0000"/>
                </a:solidFill>
                <a:ln w="9525" algn="ctr">
                  <a:solidFill>
                    <a:schemeClr val="accent2"/>
                  </a:solidFill>
                  <a:miter lim="800000"/>
                  <a:headEnd/>
                  <a:tailEnd/>
                </a:ln>
                <a:effectLst/>
              </p:spPr>
              <p:txBody>
                <a:bodyPr wrap="none" anchor="ctr"/>
                <a:lstStyle/>
                <a:p>
                  <a:r>
                    <a:rPr lang="en-US" sz="300"/>
                    <a:t>P(f,V,mode)</a:t>
                  </a:r>
                </a:p>
              </p:txBody>
            </p:sp>
            <p:sp>
              <p:nvSpPr>
                <p:cNvPr id="3373114" name="Rectangle 58"/>
                <p:cNvSpPr>
                  <a:spLocks noChangeArrowheads="1"/>
                </p:cNvSpPr>
                <p:nvPr/>
              </p:nvSpPr>
              <p:spPr bwMode="auto">
                <a:xfrm>
                  <a:off x="2309" y="2315"/>
                  <a:ext cx="247" cy="70"/>
                </a:xfrm>
                <a:prstGeom prst="rect">
                  <a:avLst/>
                </a:prstGeom>
                <a:solidFill>
                  <a:srgbClr val="FF0000"/>
                </a:solidFill>
                <a:ln w="9525" algn="ctr">
                  <a:solidFill>
                    <a:schemeClr val="accent2"/>
                  </a:solidFill>
                  <a:miter lim="800000"/>
                  <a:headEnd/>
                  <a:tailEnd/>
                </a:ln>
                <a:effectLst/>
              </p:spPr>
              <p:txBody>
                <a:bodyPr wrap="none" anchor="ctr"/>
                <a:lstStyle/>
                <a:p>
                  <a:r>
                    <a:rPr lang="en-US" sz="300"/>
                    <a:t>P(f,V,mode)</a:t>
                  </a:r>
                </a:p>
              </p:txBody>
            </p:sp>
            <p:sp>
              <p:nvSpPr>
                <p:cNvPr id="3373115" name="Rectangle 59"/>
                <p:cNvSpPr>
                  <a:spLocks noChangeArrowheads="1"/>
                </p:cNvSpPr>
                <p:nvPr/>
              </p:nvSpPr>
              <p:spPr bwMode="auto">
                <a:xfrm>
                  <a:off x="1739" y="2915"/>
                  <a:ext cx="247" cy="70"/>
                </a:xfrm>
                <a:prstGeom prst="rect">
                  <a:avLst/>
                </a:prstGeom>
                <a:solidFill>
                  <a:srgbClr val="FF0000"/>
                </a:solidFill>
                <a:ln w="9525" algn="ctr">
                  <a:solidFill>
                    <a:schemeClr val="accent2"/>
                  </a:solidFill>
                  <a:miter lim="800000"/>
                  <a:headEnd/>
                  <a:tailEnd/>
                </a:ln>
                <a:effectLst/>
              </p:spPr>
              <p:txBody>
                <a:bodyPr wrap="none" anchor="ctr"/>
                <a:lstStyle/>
                <a:p>
                  <a:r>
                    <a:rPr lang="en-US" sz="300"/>
                    <a:t>P(f,V,mode)</a:t>
                  </a:r>
                </a:p>
              </p:txBody>
            </p:sp>
          </p:grpSp>
        </p:grpSp>
      </p:grpSp>
      <p:sp>
        <p:nvSpPr>
          <p:cNvPr id="3373117" name="Text Box 61"/>
          <p:cNvSpPr txBox="1">
            <a:spLocks noChangeArrowheads="1"/>
          </p:cNvSpPr>
          <p:nvPr/>
        </p:nvSpPr>
        <p:spPr bwMode="auto">
          <a:xfrm>
            <a:off x="4960938" y="776288"/>
            <a:ext cx="3892550" cy="396875"/>
          </a:xfrm>
          <a:prstGeom prst="rect">
            <a:avLst/>
          </a:prstGeom>
          <a:noFill/>
          <a:ln w="9525" algn="ctr">
            <a:noFill/>
            <a:miter lim="800000"/>
            <a:headEnd/>
            <a:tailEnd/>
          </a:ln>
          <a:effectLst/>
        </p:spPr>
        <p:txBody>
          <a:bodyPr wrap="none">
            <a:spAutoFit/>
          </a:bodyPr>
          <a:lstStyle/>
          <a:p>
            <a:r>
              <a:rPr lang="en-US" sz="2000"/>
              <a:t>SW-Driven System Verification</a:t>
            </a:r>
            <a:endParaRPr lang="en-US" sz="2000" b="0"/>
          </a:p>
        </p:txBody>
      </p:sp>
      <p:sp>
        <p:nvSpPr>
          <p:cNvPr id="3373118" name="Rectangle 62"/>
          <p:cNvSpPr>
            <a:spLocks noChangeArrowheads="1"/>
          </p:cNvSpPr>
          <p:nvPr/>
        </p:nvSpPr>
        <p:spPr bwMode="auto">
          <a:xfrm>
            <a:off x="6975475" y="1411288"/>
            <a:ext cx="2092325" cy="1622425"/>
          </a:xfrm>
          <a:prstGeom prst="rect">
            <a:avLst/>
          </a:prstGeom>
          <a:solidFill>
            <a:srgbClr val="DD7031">
              <a:alpha val="78999"/>
            </a:srgbClr>
          </a:solidFill>
          <a:ln w="9525" algn="ctr">
            <a:noFill/>
            <a:miter lim="800000"/>
            <a:headEnd/>
            <a:tailEnd/>
          </a:ln>
          <a:effectLst/>
        </p:spPr>
        <p:txBody>
          <a:bodyPr wrap="none" anchor="ctr"/>
          <a:lstStyle/>
          <a:p>
            <a:endParaRPr lang="en-US"/>
          </a:p>
        </p:txBody>
      </p:sp>
      <p:sp>
        <p:nvSpPr>
          <p:cNvPr id="3373119" name="AutoShape 63"/>
          <p:cNvSpPr>
            <a:spLocks noChangeArrowheads="1"/>
          </p:cNvSpPr>
          <p:nvPr/>
        </p:nvSpPr>
        <p:spPr bwMode="auto">
          <a:xfrm>
            <a:off x="7067550" y="1998663"/>
            <a:ext cx="1900238" cy="889000"/>
          </a:xfrm>
          <a:prstGeom prst="roundRect">
            <a:avLst>
              <a:gd name="adj" fmla="val 6125"/>
            </a:avLst>
          </a:prstGeom>
          <a:solidFill>
            <a:schemeClr val="bg1"/>
          </a:solidFill>
          <a:ln w="9525" algn="ctr">
            <a:solidFill>
              <a:schemeClr val="tx1"/>
            </a:solidFill>
            <a:round/>
            <a:headEnd/>
            <a:tailEnd/>
          </a:ln>
          <a:effectLst/>
        </p:spPr>
        <p:txBody>
          <a:bodyPr wrap="none" anchor="ctr"/>
          <a:lstStyle/>
          <a:p>
            <a:endParaRPr lang="en-US"/>
          </a:p>
        </p:txBody>
      </p:sp>
      <p:sp>
        <p:nvSpPr>
          <p:cNvPr id="3373120" name="Line 64"/>
          <p:cNvSpPr>
            <a:spLocks noChangeShapeType="1"/>
          </p:cNvSpPr>
          <p:nvPr/>
        </p:nvSpPr>
        <p:spPr bwMode="auto">
          <a:xfrm>
            <a:off x="6146800" y="2576513"/>
            <a:ext cx="0" cy="279400"/>
          </a:xfrm>
          <a:prstGeom prst="line">
            <a:avLst/>
          </a:prstGeom>
          <a:noFill/>
          <a:ln w="19050">
            <a:noFill/>
            <a:round/>
            <a:headEnd type="triangle" w="med" len="med"/>
            <a:tailEnd/>
          </a:ln>
          <a:effectLst/>
        </p:spPr>
        <p:txBody>
          <a:bodyPr anchor="ctr"/>
          <a:lstStyle/>
          <a:p>
            <a:endParaRPr lang="en-US"/>
          </a:p>
        </p:txBody>
      </p:sp>
      <p:sp>
        <p:nvSpPr>
          <p:cNvPr id="3373121" name="Line 65"/>
          <p:cNvSpPr>
            <a:spLocks noChangeShapeType="1"/>
          </p:cNvSpPr>
          <p:nvPr/>
        </p:nvSpPr>
        <p:spPr bwMode="auto">
          <a:xfrm>
            <a:off x="6146800" y="2860675"/>
            <a:ext cx="130175" cy="0"/>
          </a:xfrm>
          <a:prstGeom prst="line">
            <a:avLst/>
          </a:prstGeom>
          <a:noFill/>
          <a:ln w="19050">
            <a:noFill/>
            <a:round/>
            <a:headEnd/>
            <a:tailEnd type="triangle" w="med" len="med"/>
          </a:ln>
          <a:effectLst/>
        </p:spPr>
        <p:txBody>
          <a:bodyPr anchor="ctr"/>
          <a:lstStyle/>
          <a:p>
            <a:endParaRPr lang="en-US"/>
          </a:p>
        </p:txBody>
      </p:sp>
      <p:sp>
        <p:nvSpPr>
          <p:cNvPr id="3373122" name="Line 66"/>
          <p:cNvSpPr>
            <a:spLocks noChangeShapeType="1"/>
          </p:cNvSpPr>
          <p:nvPr/>
        </p:nvSpPr>
        <p:spPr bwMode="auto">
          <a:xfrm>
            <a:off x="6018213" y="2586038"/>
            <a:ext cx="0" cy="415925"/>
          </a:xfrm>
          <a:prstGeom prst="line">
            <a:avLst/>
          </a:prstGeom>
          <a:noFill/>
          <a:ln w="19050">
            <a:noFill/>
            <a:round/>
            <a:headEnd type="triangle" w="med" len="med"/>
            <a:tailEnd/>
          </a:ln>
          <a:effectLst/>
        </p:spPr>
        <p:txBody>
          <a:bodyPr anchor="ctr"/>
          <a:lstStyle/>
          <a:p>
            <a:endParaRPr lang="en-US"/>
          </a:p>
        </p:txBody>
      </p:sp>
      <p:sp>
        <p:nvSpPr>
          <p:cNvPr id="3373123" name="Line 67"/>
          <p:cNvSpPr>
            <a:spLocks noChangeShapeType="1"/>
          </p:cNvSpPr>
          <p:nvPr/>
        </p:nvSpPr>
        <p:spPr bwMode="auto">
          <a:xfrm>
            <a:off x="6018213" y="3008313"/>
            <a:ext cx="258762" cy="0"/>
          </a:xfrm>
          <a:prstGeom prst="line">
            <a:avLst/>
          </a:prstGeom>
          <a:noFill/>
          <a:ln w="19050">
            <a:noFill/>
            <a:round/>
            <a:headEnd/>
            <a:tailEnd type="triangle" w="med" len="med"/>
          </a:ln>
          <a:effectLst/>
        </p:spPr>
        <p:txBody>
          <a:bodyPr anchor="ctr"/>
          <a:lstStyle/>
          <a:p>
            <a:endParaRPr lang="en-US"/>
          </a:p>
        </p:txBody>
      </p:sp>
      <p:sp>
        <p:nvSpPr>
          <p:cNvPr id="3373124" name="Text Box 68"/>
          <p:cNvSpPr txBox="1">
            <a:spLocks noChangeArrowheads="1"/>
          </p:cNvSpPr>
          <p:nvPr/>
        </p:nvSpPr>
        <p:spPr bwMode="auto">
          <a:xfrm>
            <a:off x="7921625" y="2860675"/>
            <a:ext cx="184150" cy="304800"/>
          </a:xfrm>
          <a:prstGeom prst="rect">
            <a:avLst/>
          </a:prstGeom>
          <a:noFill/>
          <a:ln w="9525" algn="ctr">
            <a:noFill/>
            <a:miter lim="800000"/>
            <a:headEnd/>
            <a:tailEnd/>
          </a:ln>
          <a:effectLst/>
        </p:spPr>
        <p:txBody>
          <a:bodyPr wrap="none" lIns="91403" tIns="45702" rIns="91403" bIns="45702">
            <a:spAutoFit/>
          </a:bodyPr>
          <a:lstStyle/>
          <a:p>
            <a:endParaRPr lang="en-US" sz="1400"/>
          </a:p>
        </p:txBody>
      </p:sp>
      <p:sp>
        <p:nvSpPr>
          <p:cNvPr id="3373125" name="Rectangle 69"/>
          <p:cNvSpPr>
            <a:spLocks noChangeArrowheads="1"/>
          </p:cNvSpPr>
          <p:nvPr/>
        </p:nvSpPr>
        <p:spPr bwMode="auto">
          <a:xfrm>
            <a:off x="7226300" y="2127250"/>
            <a:ext cx="1574800" cy="685800"/>
          </a:xfrm>
          <a:prstGeom prst="rect">
            <a:avLst/>
          </a:prstGeom>
          <a:solidFill>
            <a:schemeClr val="bg2"/>
          </a:solidFill>
          <a:ln w="9525" algn="ctr">
            <a:solidFill>
              <a:schemeClr val="tx1"/>
            </a:solidFill>
            <a:miter lim="800000"/>
            <a:headEnd/>
            <a:tailEnd/>
          </a:ln>
          <a:effectLst/>
        </p:spPr>
        <p:txBody>
          <a:bodyPr wrap="none" lIns="91403" tIns="45702" rIns="91403" bIns="45702" anchor="b"/>
          <a:lstStyle/>
          <a:p>
            <a:pPr algn="r"/>
            <a:endParaRPr lang="en-US" sz="1500"/>
          </a:p>
        </p:txBody>
      </p:sp>
      <p:sp>
        <p:nvSpPr>
          <p:cNvPr id="3373126" name="Rectangle 70"/>
          <p:cNvSpPr>
            <a:spLocks noChangeArrowheads="1"/>
          </p:cNvSpPr>
          <p:nvPr/>
        </p:nvSpPr>
        <p:spPr bwMode="auto">
          <a:xfrm>
            <a:off x="7261225" y="2157413"/>
            <a:ext cx="1474788" cy="625475"/>
          </a:xfrm>
          <a:prstGeom prst="rect">
            <a:avLst/>
          </a:prstGeom>
          <a:solidFill>
            <a:srgbClr val="CC6600"/>
          </a:solidFill>
          <a:ln w="9525">
            <a:noFill/>
            <a:miter lim="800000"/>
            <a:headEnd/>
            <a:tailEnd/>
          </a:ln>
          <a:effectLst/>
        </p:spPr>
        <p:txBody>
          <a:bodyPr wrap="none" lIns="91403" tIns="45702" rIns="91403" bIns="45702" anchor="ctr"/>
          <a:lstStyle/>
          <a:p>
            <a:endParaRPr lang="en-US" sz="600" b="0"/>
          </a:p>
        </p:txBody>
      </p:sp>
      <p:sp>
        <p:nvSpPr>
          <p:cNvPr id="3373127" name="Rectangle 71"/>
          <p:cNvSpPr>
            <a:spLocks noChangeArrowheads="1"/>
          </p:cNvSpPr>
          <p:nvPr/>
        </p:nvSpPr>
        <p:spPr bwMode="auto">
          <a:xfrm>
            <a:off x="7658100" y="2155825"/>
            <a:ext cx="677863" cy="295275"/>
          </a:xfrm>
          <a:prstGeom prst="rect">
            <a:avLst/>
          </a:prstGeom>
          <a:solidFill>
            <a:schemeClr val="bg2"/>
          </a:solidFill>
          <a:ln w="9525" algn="ctr">
            <a:noFill/>
            <a:miter lim="800000"/>
            <a:headEnd/>
            <a:tailEnd/>
          </a:ln>
          <a:effectLst/>
        </p:spPr>
        <p:txBody>
          <a:bodyPr wrap="none" anchor="ctr"/>
          <a:lstStyle/>
          <a:p>
            <a:endParaRPr lang="en-US"/>
          </a:p>
        </p:txBody>
      </p:sp>
      <p:sp>
        <p:nvSpPr>
          <p:cNvPr id="3373128" name="Rectangle 72"/>
          <p:cNvSpPr>
            <a:spLocks noChangeArrowheads="1"/>
          </p:cNvSpPr>
          <p:nvPr/>
        </p:nvSpPr>
        <p:spPr bwMode="auto">
          <a:xfrm>
            <a:off x="7688263" y="2181225"/>
            <a:ext cx="617537" cy="247650"/>
          </a:xfrm>
          <a:prstGeom prst="rect">
            <a:avLst/>
          </a:prstGeom>
          <a:solidFill>
            <a:srgbClr val="0033CC"/>
          </a:solidFill>
          <a:ln w="9525">
            <a:noFill/>
            <a:miter lim="800000"/>
            <a:headEnd/>
            <a:tailEnd/>
          </a:ln>
          <a:effectLst/>
        </p:spPr>
        <p:txBody>
          <a:bodyPr wrap="none" anchor="ctr"/>
          <a:lstStyle/>
          <a:p>
            <a:endParaRPr lang="en-US"/>
          </a:p>
        </p:txBody>
      </p:sp>
      <p:sp>
        <p:nvSpPr>
          <p:cNvPr id="3373129" name="Text Box 73"/>
          <p:cNvSpPr txBox="1">
            <a:spLocks noChangeArrowheads="1"/>
          </p:cNvSpPr>
          <p:nvPr/>
        </p:nvSpPr>
        <p:spPr bwMode="auto">
          <a:xfrm>
            <a:off x="7620000" y="2097088"/>
            <a:ext cx="801688" cy="282575"/>
          </a:xfrm>
          <a:prstGeom prst="rect">
            <a:avLst/>
          </a:prstGeom>
          <a:noFill/>
          <a:ln w="9525">
            <a:noFill/>
            <a:miter lim="800000"/>
            <a:headEnd/>
            <a:tailEnd/>
          </a:ln>
          <a:effectLst/>
        </p:spPr>
        <p:txBody>
          <a:bodyPr wrap="none" lIns="130568" tIns="65283" rIns="130568" bIns="65283">
            <a:spAutoFit/>
          </a:bodyPr>
          <a:lstStyle/>
          <a:p>
            <a:pPr algn="l" defTabSz="1306513" eaLnBrk="1" hangingPunct="1"/>
            <a:r>
              <a:rPr lang="en-US" sz="1000">
                <a:solidFill>
                  <a:schemeClr val="bg1"/>
                </a:solidFill>
              </a:rPr>
              <a:t>SystemC</a:t>
            </a:r>
          </a:p>
        </p:txBody>
      </p:sp>
      <p:sp>
        <p:nvSpPr>
          <p:cNvPr id="3373130" name="Rectangle 74"/>
          <p:cNvSpPr>
            <a:spLocks noChangeArrowheads="1"/>
          </p:cNvSpPr>
          <p:nvPr/>
        </p:nvSpPr>
        <p:spPr bwMode="auto">
          <a:xfrm>
            <a:off x="8380413" y="2336800"/>
            <a:ext cx="239712" cy="214313"/>
          </a:xfrm>
          <a:prstGeom prst="rect">
            <a:avLst/>
          </a:prstGeom>
          <a:solidFill>
            <a:srgbClr val="3399FF"/>
          </a:solidFill>
          <a:ln w="9525">
            <a:solidFill>
              <a:schemeClr val="tx1"/>
            </a:solidFill>
            <a:miter lim="800000"/>
            <a:headEnd/>
            <a:tailEnd/>
          </a:ln>
          <a:effectLst/>
        </p:spPr>
        <p:txBody>
          <a:bodyPr wrap="none" anchor="ctr"/>
          <a:lstStyle/>
          <a:p>
            <a:endParaRPr lang="en-US"/>
          </a:p>
        </p:txBody>
      </p:sp>
      <p:sp>
        <p:nvSpPr>
          <p:cNvPr id="3373131" name="Rectangle 75"/>
          <p:cNvSpPr>
            <a:spLocks noChangeArrowheads="1"/>
          </p:cNvSpPr>
          <p:nvPr/>
        </p:nvSpPr>
        <p:spPr bwMode="auto">
          <a:xfrm>
            <a:off x="7340600" y="2336800"/>
            <a:ext cx="260350" cy="84138"/>
          </a:xfrm>
          <a:prstGeom prst="rect">
            <a:avLst/>
          </a:prstGeom>
          <a:solidFill>
            <a:srgbClr val="3399FF"/>
          </a:solidFill>
          <a:ln w="9525">
            <a:solidFill>
              <a:schemeClr val="tx1"/>
            </a:solidFill>
            <a:miter lim="800000"/>
            <a:headEnd/>
            <a:tailEnd/>
          </a:ln>
          <a:effectLst/>
        </p:spPr>
        <p:txBody>
          <a:bodyPr wrap="none" lIns="130568" tIns="65283" rIns="130568" bIns="65283" anchor="ctr"/>
          <a:lstStyle/>
          <a:p>
            <a:pPr defTabSz="1306513" eaLnBrk="1" hangingPunct="1"/>
            <a:endParaRPr lang="en-US" sz="700" b="0"/>
          </a:p>
        </p:txBody>
      </p:sp>
      <p:grpSp>
        <p:nvGrpSpPr>
          <p:cNvPr id="3373132" name="Group 76"/>
          <p:cNvGrpSpPr>
            <a:grpSpLocks/>
          </p:cNvGrpSpPr>
          <p:nvPr/>
        </p:nvGrpSpPr>
        <p:grpSpPr bwMode="auto">
          <a:xfrm>
            <a:off x="8101013" y="2490788"/>
            <a:ext cx="79375" cy="36512"/>
            <a:chOff x="3264" y="1368"/>
            <a:chExt cx="192" cy="144"/>
          </a:xfrm>
        </p:grpSpPr>
        <p:sp>
          <p:nvSpPr>
            <p:cNvPr id="3373133" name="Line 77"/>
            <p:cNvSpPr>
              <a:spLocks noChangeShapeType="1"/>
            </p:cNvSpPr>
            <p:nvPr/>
          </p:nvSpPr>
          <p:spPr bwMode="auto">
            <a:xfrm>
              <a:off x="3264" y="1368"/>
              <a:ext cx="192" cy="0"/>
            </a:xfrm>
            <a:prstGeom prst="line">
              <a:avLst/>
            </a:prstGeom>
            <a:noFill/>
            <a:ln w="9525">
              <a:solidFill>
                <a:schemeClr val="tx1"/>
              </a:solidFill>
              <a:round/>
              <a:headEnd/>
              <a:tailEnd type="triangle" w="med" len="med"/>
            </a:ln>
            <a:effectLst/>
          </p:spPr>
          <p:txBody>
            <a:bodyPr/>
            <a:lstStyle/>
            <a:p>
              <a:endParaRPr lang="en-US"/>
            </a:p>
          </p:txBody>
        </p:sp>
        <p:sp>
          <p:nvSpPr>
            <p:cNvPr id="3373134" name="Line 78"/>
            <p:cNvSpPr>
              <a:spLocks noChangeShapeType="1"/>
            </p:cNvSpPr>
            <p:nvPr/>
          </p:nvSpPr>
          <p:spPr bwMode="auto">
            <a:xfrm flipH="1">
              <a:off x="3264" y="1440"/>
              <a:ext cx="192" cy="0"/>
            </a:xfrm>
            <a:prstGeom prst="line">
              <a:avLst/>
            </a:prstGeom>
            <a:noFill/>
            <a:ln w="9525">
              <a:solidFill>
                <a:schemeClr val="tx1"/>
              </a:solidFill>
              <a:round/>
              <a:headEnd/>
              <a:tailEnd type="triangle" w="med" len="med"/>
            </a:ln>
            <a:effectLst/>
          </p:spPr>
          <p:txBody>
            <a:bodyPr/>
            <a:lstStyle/>
            <a:p>
              <a:endParaRPr lang="en-US"/>
            </a:p>
          </p:txBody>
        </p:sp>
        <p:sp>
          <p:nvSpPr>
            <p:cNvPr id="3373135" name="Line 79"/>
            <p:cNvSpPr>
              <a:spLocks noChangeShapeType="1"/>
            </p:cNvSpPr>
            <p:nvPr/>
          </p:nvSpPr>
          <p:spPr bwMode="auto">
            <a:xfrm>
              <a:off x="3264" y="1512"/>
              <a:ext cx="192" cy="0"/>
            </a:xfrm>
            <a:prstGeom prst="line">
              <a:avLst/>
            </a:prstGeom>
            <a:noFill/>
            <a:ln w="9525">
              <a:solidFill>
                <a:schemeClr val="tx1"/>
              </a:solidFill>
              <a:round/>
              <a:headEnd type="triangle" w="med" len="med"/>
              <a:tailEnd type="triangle" w="med" len="med"/>
            </a:ln>
            <a:effectLst/>
          </p:spPr>
          <p:txBody>
            <a:bodyPr/>
            <a:lstStyle/>
            <a:p>
              <a:endParaRPr lang="en-US"/>
            </a:p>
          </p:txBody>
        </p:sp>
      </p:grpSp>
      <p:grpSp>
        <p:nvGrpSpPr>
          <p:cNvPr id="3373136" name="Group 80"/>
          <p:cNvGrpSpPr>
            <a:grpSpLocks/>
          </p:cNvGrpSpPr>
          <p:nvPr/>
        </p:nvGrpSpPr>
        <p:grpSpPr bwMode="auto">
          <a:xfrm>
            <a:off x="7600950" y="2490788"/>
            <a:ext cx="258763" cy="36512"/>
            <a:chOff x="3264" y="1368"/>
            <a:chExt cx="192" cy="144"/>
          </a:xfrm>
        </p:grpSpPr>
        <p:sp>
          <p:nvSpPr>
            <p:cNvPr id="3373137" name="Line 81"/>
            <p:cNvSpPr>
              <a:spLocks noChangeShapeType="1"/>
            </p:cNvSpPr>
            <p:nvPr/>
          </p:nvSpPr>
          <p:spPr bwMode="auto">
            <a:xfrm>
              <a:off x="3264" y="1368"/>
              <a:ext cx="192" cy="0"/>
            </a:xfrm>
            <a:prstGeom prst="line">
              <a:avLst/>
            </a:prstGeom>
            <a:noFill/>
            <a:ln w="9525">
              <a:solidFill>
                <a:schemeClr val="tx1"/>
              </a:solidFill>
              <a:round/>
              <a:headEnd/>
              <a:tailEnd type="triangle" w="med" len="med"/>
            </a:ln>
            <a:effectLst/>
          </p:spPr>
          <p:txBody>
            <a:bodyPr/>
            <a:lstStyle/>
            <a:p>
              <a:endParaRPr lang="en-US"/>
            </a:p>
          </p:txBody>
        </p:sp>
        <p:sp>
          <p:nvSpPr>
            <p:cNvPr id="3373138" name="Line 82"/>
            <p:cNvSpPr>
              <a:spLocks noChangeShapeType="1"/>
            </p:cNvSpPr>
            <p:nvPr/>
          </p:nvSpPr>
          <p:spPr bwMode="auto">
            <a:xfrm flipH="1">
              <a:off x="3264" y="1440"/>
              <a:ext cx="192" cy="0"/>
            </a:xfrm>
            <a:prstGeom prst="line">
              <a:avLst/>
            </a:prstGeom>
            <a:noFill/>
            <a:ln w="9525">
              <a:solidFill>
                <a:schemeClr val="tx1"/>
              </a:solidFill>
              <a:round/>
              <a:headEnd/>
              <a:tailEnd type="triangle" w="med" len="med"/>
            </a:ln>
            <a:effectLst/>
          </p:spPr>
          <p:txBody>
            <a:bodyPr/>
            <a:lstStyle/>
            <a:p>
              <a:endParaRPr lang="en-US"/>
            </a:p>
          </p:txBody>
        </p:sp>
        <p:sp>
          <p:nvSpPr>
            <p:cNvPr id="3373139" name="Line 83"/>
            <p:cNvSpPr>
              <a:spLocks noChangeShapeType="1"/>
            </p:cNvSpPr>
            <p:nvPr/>
          </p:nvSpPr>
          <p:spPr bwMode="auto">
            <a:xfrm>
              <a:off x="3264" y="1512"/>
              <a:ext cx="192" cy="0"/>
            </a:xfrm>
            <a:prstGeom prst="line">
              <a:avLst/>
            </a:prstGeom>
            <a:noFill/>
            <a:ln w="9525">
              <a:solidFill>
                <a:schemeClr val="tx1"/>
              </a:solidFill>
              <a:round/>
              <a:headEnd type="triangle" w="med" len="med"/>
              <a:tailEnd type="triangle" w="med" len="med"/>
            </a:ln>
            <a:effectLst/>
          </p:spPr>
          <p:txBody>
            <a:bodyPr/>
            <a:lstStyle/>
            <a:p>
              <a:endParaRPr lang="en-US"/>
            </a:p>
          </p:txBody>
        </p:sp>
      </p:grpSp>
      <p:sp>
        <p:nvSpPr>
          <p:cNvPr id="3373140" name="Rectangle 84"/>
          <p:cNvSpPr>
            <a:spLocks noChangeArrowheads="1"/>
          </p:cNvSpPr>
          <p:nvPr/>
        </p:nvSpPr>
        <p:spPr bwMode="auto">
          <a:xfrm>
            <a:off x="8180388" y="2466975"/>
            <a:ext cx="139700" cy="84138"/>
          </a:xfrm>
          <a:prstGeom prst="rect">
            <a:avLst/>
          </a:prstGeom>
          <a:gradFill rotWithShape="1">
            <a:gsLst>
              <a:gs pos="0">
                <a:srgbClr val="FF9900"/>
              </a:gs>
              <a:gs pos="100000">
                <a:schemeClr val="accent2"/>
              </a:gs>
            </a:gsLst>
            <a:lin ang="0" scaled="1"/>
          </a:gradFill>
          <a:ln w="9525" algn="ctr">
            <a:solidFill>
              <a:schemeClr val="tx1"/>
            </a:solidFill>
            <a:miter lim="800000"/>
            <a:headEnd/>
            <a:tailEnd/>
          </a:ln>
          <a:effectLst/>
        </p:spPr>
        <p:txBody>
          <a:bodyPr wrap="none" anchor="ctr"/>
          <a:lstStyle/>
          <a:p>
            <a:endParaRPr lang="en-US"/>
          </a:p>
        </p:txBody>
      </p:sp>
      <p:sp>
        <p:nvSpPr>
          <p:cNvPr id="3373141" name="Rectangle 85"/>
          <p:cNvSpPr>
            <a:spLocks noChangeArrowheads="1"/>
          </p:cNvSpPr>
          <p:nvPr/>
        </p:nvSpPr>
        <p:spPr bwMode="auto">
          <a:xfrm>
            <a:off x="7340600" y="2466975"/>
            <a:ext cx="260350" cy="84138"/>
          </a:xfrm>
          <a:prstGeom prst="rect">
            <a:avLst/>
          </a:prstGeom>
          <a:solidFill>
            <a:srgbClr val="FF9900"/>
          </a:solidFill>
          <a:ln w="9525">
            <a:solidFill>
              <a:schemeClr val="tx1"/>
            </a:solidFill>
            <a:miter lim="800000"/>
            <a:headEnd/>
            <a:tailEnd/>
          </a:ln>
          <a:effectLst/>
        </p:spPr>
        <p:txBody>
          <a:bodyPr wrap="none" lIns="130568" tIns="65283" rIns="130568" bIns="65283" anchor="ctr"/>
          <a:lstStyle/>
          <a:p>
            <a:pPr defTabSz="1306513" eaLnBrk="1" hangingPunct="1"/>
            <a:endParaRPr lang="en-US" sz="700" b="0"/>
          </a:p>
        </p:txBody>
      </p:sp>
      <p:sp>
        <p:nvSpPr>
          <p:cNvPr id="3373142" name="Text Box 86"/>
          <p:cNvSpPr txBox="1">
            <a:spLocks noChangeArrowheads="1"/>
          </p:cNvSpPr>
          <p:nvPr/>
        </p:nvSpPr>
        <p:spPr bwMode="auto">
          <a:xfrm>
            <a:off x="7842250" y="2468563"/>
            <a:ext cx="269875" cy="276225"/>
          </a:xfrm>
          <a:prstGeom prst="rect">
            <a:avLst/>
          </a:prstGeom>
          <a:solidFill>
            <a:srgbClr val="FF9900"/>
          </a:solidFill>
          <a:ln w="9525">
            <a:solidFill>
              <a:schemeClr val="tx1"/>
            </a:solidFill>
            <a:miter lim="800000"/>
            <a:headEnd/>
            <a:tailEnd/>
          </a:ln>
          <a:effectLst/>
        </p:spPr>
        <p:txBody>
          <a:bodyPr lIns="130568" tIns="65283" rIns="130568" bIns="65283">
            <a:spAutoFit/>
          </a:bodyPr>
          <a:lstStyle/>
          <a:p>
            <a:pPr algn="l" defTabSz="1306513" eaLnBrk="1" hangingPunct="1"/>
            <a:endParaRPr lang="en-US" sz="900" b="0"/>
          </a:p>
        </p:txBody>
      </p:sp>
      <p:sp>
        <p:nvSpPr>
          <p:cNvPr id="3373143" name="Rectangle 87"/>
          <p:cNvSpPr>
            <a:spLocks noChangeArrowheads="1"/>
          </p:cNvSpPr>
          <p:nvPr/>
        </p:nvSpPr>
        <p:spPr bwMode="auto">
          <a:xfrm>
            <a:off x="7450138" y="2395538"/>
            <a:ext cx="39687" cy="95250"/>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3373144" name="Rectangle 88"/>
          <p:cNvSpPr>
            <a:spLocks noChangeArrowheads="1"/>
          </p:cNvSpPr>
          <p:nvPr/>
        </p:nvSpPr>
        <p:spPr bwMode="auto">
          <a:xfrm>
            <a:off x="7939088" y="2312988"/>
            <a:ext cx="260350" cy="82550"/>
          </a:xfrm>
          <a:prstGeom prst="rect">
            <a:avLst/>
          </a:prstGeom>
          <a:solidFill>
            <a:srgbClr val="3399FF"/>
          </a:solidFill>
          <a:ln w="9525">
            <a:solidFill>
              <a:schemeClr val="tx1"/>
            </a:solidFill>
            <a:miter lim="800000"/>
            <a:headEnd/>
            <a:tailEnd/>
          </a:ln>
          <a:effectLst/>
        </p:spPr>
        <p:txBody>
          <a:bodyPr wrap="none" lIns="130568" tIns="65283" rIns="130568" bIns="65283" anchor="ctr"/>
          <a:lstStyle/>
          <a:p>
            <a:pPr defTabSz="1306513" eaLnBrk="1" hangingPunct="1"/>
            <a:endParaRPr lang="en-US" sz="900" b="0"/>
          </a:p>
        </p:txBody>
      </p:sp>
      <p:sp>
        <p:nvSpPr>
          <p:cNvPr id="3373145" name="Rectangle 89"/>
          <p:cNvSpPr>
            <a:spLocks noChangeArrowheads="1"/>
          </p:cNvSpPr>
          <p:nvPr/>
        </p:nvSpPr>
        <p:spPr bwMode="auto">
          <a:xfrm>
            <a:off x="8159750" y="2344738"/>
            <a:ext cx="260350" cy="23812"/>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3373146" name="Rectangle 90"/>
          <p:cNvSpPr>
            <a:spLocks noChangeArrowheads="1"/>
          </p:cNvSpPr>
          <p:nvPr/>
        </p:nvSpPr>
        <p:spPr bwMode="auto">
          <a:xfrm>
            <a:off x="8280400" y="2495550"/>
            <a:ext cx="139700" cy="23813"/>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3373147" name="Rectangle 91"/>
          <p:cNvSpPr>
            <a:spLocks noChangeArrowheads="1"/>
          </p:cNvSpPr>
          <p:nvPr/>
        </p:nvSpPr>
        <p:spPr bwMode="auto">
          <a:xfrm>
            <a:off x="7340600" y="2205038"/>
            <a:ext cx="260350" cy="84137"/>
          </a:xfrm>
          <a:prstGeom prst="rect">
            <a:avLst/>
          </a:prstGeom>
          <a:solidFill>
            <a:schemeClr val="hlink"/>
          </a:solidFill>
          <a:ln w="9525">
            <a:solidFill>
              <a:schemeClr val="tx1"/>
            </a:solidFill>
            <a:miter lim="800000"/>
            <a:headEnd/>
            <a:tailEnd/>
          </a:ln>
          <a:effectLst/>
        </p:spPr>
        <p:txBody>
          <a:bodyPr wrap="none" lIns="130568" tIns="65283" rIns="130568" bIns="65283" anchor="ctr"/>
          <a:lstStyle/>
          <a:p>
            <a:pPr defTabSz="1306513" eaLnBrk="1" hangingPunct="1"/>
            <a:endParaRPr lang="en-US" sz="700" b="0"/>
          </a:p>
        </p:txBody>
      </p:sp>
      <p:sp>
        <p:nvSpPr>
          <p:cNvPr id="3373148" name="Rectangle 92"/>
          <p:cNvSpPr>
            <a:spLocks noChangeArrowheads="1"/>
          </p:cNvSpPr>
          <p:nvPr/>
        </p:nvSpPr>
        <p:spPr bwMode="auto">
          <a:xfrm>
            <a:off x="7450138" y="2263775"/>
            <a:ext cx="39687" cy="96838"/>
          </a:xfrm>
          <a:prstGeom prst="rect">
            <a:avLst/>
          </a:prstGeom>
          <a:solidFill>
            <a:schemeClr val="accent1"/>
          </a:solidFill>
          <a:ln w="9525">
            <a:solidFill>
              <a:schemeClr val="tx1"/>
            </a:solidFill>
            <a:miter lim="800000"/>
            <a:headEnd/>
            <a:tailEnd/>
          </a:ln>
          <a:effectLst/>
        </p:spPr>
        <p:txBody>
          <a:bodyPr wrap="none" anchor="ctr"/>
          <a:lstStyle/>
          <a:p>
            <a:endParaRPr lang="en-US"/>
          </a:p>
        </p:txBody>
      </p:sp>
      <p:grpSp>
        <p:nvGrpSpPr>
          <p:cNvPr id="3373149" name="Group 93"/>
          <p:cNvGrpSpPr>
            <a:grpSpLocks/>
          </p:cNvGrpSpPr>
          <p:nvPr/>
        </p:nvGrpSpPr>
        <p:grpSpPr bwMode="auto">
          <a:xfrm>
            <a:off x="7753350" y="2395538"/>
            <a:ext cx="46038" cy="131762"/>
            <a:chOff x="2336" y="2592"/>
            <a:chExt cx="112" cy="432"/>
          </a:xfrm>
        </p:grpSpPr>
        <p:sp>
          <p:nvSpPr>
            <p:cNvPr id="3373150" name="Line 94"/>
            <p:cNvSpPr>
              <a:spLocks noChangeShapeType="1"/>
            </p:cNvSpPr>
            <p:nvPr/>
          </p:nvSpPr>
          <p:spPr bwMode="auto">
            <a:xfrm flipV="1">
              <a:off x="2448" y="2592"/>
              <a:ext cx="0" cy="288"/>
            </a:xfrm>
            <a:prstGeom prst="line">
              <a:avLst/>
            </a:prstGeom>
            <a:noFill/>
            <a:ln w="9525">
              <a:solidFill>
                <a:schemeClr val="tx1"/>
              </a:solidFill>
              <a:round/>
              <a:headEnd/>
              <a:tailEnd type="triangle" w="med" len="med"/>
            </a:ln>
            <a:effectLst/>
          </p:spPr>
          <p:txBody>
            <a:bodyPr/>
            <a:lstStyle/>
            <a:p>
              <a:endParaRPr lang="en-US"/>
            </a:p>
          </p:txBody>
        </p:sp>
        <p:sp>
          <p:nvSpPr>
            <p:cNvPr id="3373151" name="Line 95"/>
            <p:cNvSpPr>
              <a:spLocks noChangeShapeType="1"/>
            </p:cNvSpPr>
            <p:nvPr/>
          </p:nvSpPr>
          <p:spPr bwMode="auto">
            <a:xfrm flipV="1">
              <a:off x="2392" y="2592"/>
              <a:ext cx="0" cy="360"/>
            </a:xfrm>
            <a:prstGeom prst="line">
              <a:avLst/>
            </a:prstGeom>
            <a:noFill/>
            <a:ln w="9525">
              <a:solidFill>
                <a:schemeClr val="tx1"/>
              </a:solidFill>
              <a:round/>
              <a:headEnd/>
              <a:tailEnd type="triangle" w="med" len="med"/>
            </a:ln>
            <a:effectLst/>
          </p:spPr>
          <p:txBody>
            <a:bodyPr/>
            <a:lstStyle/>
            <a:p>
              <a:endParaRPr lang="en-US"/>
            </a:p>
          </p:txBody>
        </p:sp>
        <p:sp>
          <p:nvSpPr>
            <p:cNvPr id="3373152" name="Line 96"/>
            <p:cNvSpPr>
              <a:spLocks noChangeShapeType="1"/>
            </p:cNvSpPr>
            <p:nvPr/>
          </p:nvSpPr>
          <p:spPr bwMode="auto">
            <a:xfrm flipV="1">
              <a:off x="2336" y="2592"/>
              <a:ext cx="0" cy="432"/>
            </a:xfrm>
            <a:prstGeom prst="line">
              <a:avLst/>
            </a:prstGeom>
            <a:noFill/>
            <a:ln w="9525">
              <a:solidFill>
                <a:schemeClr val="tx1"/>
              </a:solidFill>
              <a:round/>
              <a:headEnd/>
              <a:tailEnd type="triangle" w="med" len="med"/>
            </a:ln>
            <a:effectLst/>
          </p:spPr>
          <p:txBody>
            <a:bodyPr/>
            <a:lstStyle/>
            <a:p>
              <a:endParaRPr lang="en-US"/>
            </a:p>
          </p:txBody>
        </p:sp>
      </p:grpSp>
      <p:sp>
        <p:nvSpPr>
          <p:cNvPr id="3373153" name="Rectangle 97"/>
          <p:cNvSpPr>
            <a:spLocks noChangeArrowheads="1"/>
          </p:cNvSpPr>
          <p:nvPr/>
        </p:nvSpPr>
        <p:spPr bwMode="auto">
          <a:xfrm>
            <a:off x="7720013" y="2312988"/>
            <a:ext cx="119062" cy="82550"/>
          </a:xfrm>
          <a:prstGeom prst="rect">
            <a:avLst/>
          </a:prstGeom>
          <a:gradFill rotWithShape="1">
            <a:gsLst>
              <a:gs pos="0">
                <a:srgbClr val="FF9900"/>
              </a:gs>
              <a:gs pos="100000">
                <a:schemeClr val="accent2"/>
              </a:gs>
            </a:gsLst>
            <a:lin ang="0" scaled="1"/>
          </a:gradFill>
          <a:ln w="9525">
            <a:solidFill>
              <a:schemeClr val="tx1"/>
            </a:solidFill>
            <a:miter lim="800000"/>
            <a:headEnd/>
            <a:tailEnd/>
          </a:ln>
          <a:effectLst/>
        </p:spPr>
        <p:txBody>
          <a:bodyPr wrap="none" anchor="ctr"/>
          <a:lstStyle/>
          <a:p>
            <a:endParaRPr lang="en-US"/>
          </a:p>
        </p:txBody>
      </p:sp>
      <p:sp>
        <p:nvSpPr>
          <p:cNvPr id="3373154" name="Rectangle 98"/>
          <p:cNvSpPr>
            <a:spLocks noChangeArrowheads="1"/>
          </p:cNvSpPr>
          <p:nvPr/>
        </p:nvSpPr>
        <p:spPr bwMode="auto">
          <a:xfrm>
            <a:off x="7802563" y="2341563"/>
            <a:ext cx="180975" cy="23812"/>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3373155" name="Rectangle 99"/>
          <p:cNvSpPr>
            <a:spLocks noChangeArrowheads="1"/>
          </p:cNvSpPr>
          <p:nvPr/>
        </p:nvSpPr>
        <p:spPr bwMode="auto">
          <a:xfrm>
            <a:off x="4721225" y="1411288"/>
            <a:ext cx="2157413" cy="1622425"/>
          </a:xfrm>
          <a:prstGeom prst="rect">
            <a:avLst/>
          </a:prstGeom>
          <a:solidFill>
            <a:srgbClr val="008080">
              <a:alpha val="70000"/>
            </a:srgbClr>
          </a:solidFill>
          <a:ln w="9525" algn="ctr">
            <a:noFill/>
            <a:miter lim="800000"/>
            <a:headEnd/>
            <a:tailEnd/>
          </a:ln>
          <a:effectLst/>
        </p:spPr>
        <p:txBody>
          <a:bodyPr wrap="none" anchor="ctr"/>
          <a:lstStyle/>
          <a:p>
            <a:endParaRPr lang="en-US"/>
          </a:p>
        </p:txBody>
      </p:sp>
      <p:sp>
        <p:nvSpPr>
          <p:cNvPr id="3373156" name="Rectangle 100"/>
          <p:cNvSpPr>
            <a:spLocks noChangeArrowheads="1"/>
          </p:cNvSpPr>
          <p:nvPr/>
        </p:nvSpPr>
        <p:spPr bwMode="auto">
          <a:xfrm>
            <a:off x="4800600" y="1554163"/>
            <a:ext cx="2133600" cy="366712"/>
          </a:xfrm>
          <a:prstGeom prst="rect">
            <a:avLst/>
          </a:prstGeom>
          <a:noFill/>
          <a:ln w="9525" algn="ctr">
            <a:noFill/>
            <a:miter lim="800000"/>
            <a:headEnd/>
            <a:tailEnd/>
          </a:ln>
          <a:effectLst/>
        </p:spPr>
        <p:txBody>
          <a:bodyPr>
            <a:spAutoFit/>
          </a:bodyPr>
          <a:lstStyle/>
          <a:p>
            <a:pPr algn="l"/>
            <a:r>
              <a:rPr lang="en-US" sz="1800" i="1">
                <a:solidFill>
                  <a:schemeClr val="bg1"/>
                </a:solidFill>
              </a:rPr>
              <a:t>Virtual Platforms</a:t>
            </a:r>
          </a:p>
        </p:txBody>
      </p:sp>
      <p:sp>
        <p:nvSpPr>
          <p:cNvPr id="3373157" name="AutoShape 101"/>
          <p:cNvSpPr>
            <a:spLocks noChangeArrowheads="1"/>
          </p:cNvSpPr>
          <p:nvPr/>
        </p:nvSpPr>
        <p:spPr bwMode="auto">
          <a:xfrm>
            <a:off x="4776788" y="1998663"/>
            <a:ext cx="2005012" cy="896937"/>
          </a:xfrm>
          <a:prstGeom prst="roundRect">
            <a:avLst>
              <a:gd name="adj" fmla="val 6125"/>
            </a:avLst>
          </a:prstGeom>
          <a:solidFill>
            <a:schemeClr val="bg1"/>
          </a:solidFill>
          <a:ln w="9525" algn="ctr">
            <a:solidFill>
              <a:schemeClr val="tx1"/>
            </a:solidFill>
            <a:round/>
            <a:headEnd/>
            <a:tailEnd/>
          </a:ln>
          <a:effectLst/>
        </p:spPr>
        <p:txBody>
          <a:bodyPr wrap="none" anchor="ctr"/>
          <a:lstStyle/>
          <a:p>
            <a:endParaRPr lang="en-US"/>
          </a:p>
        </p:txBody>
      </p:sp>
      <p:pic>
        <p:nvPicPr>
          <p:cNvPr id="3373158" name="Picture 102" descr="briefsection563_1">
            <a:hlinkClick r:id="rId3"/>
          </p:cNvPr>
          <p:cNvPicPr>
            <a:picLocks noChangeAspect="1" noChangeArrowheads="1"/>
          </p:cNvPicPr>
          <p:nvPr/>
        </p:nvPicPr>
        <p:blipFill>
          <a:blip r:embed="rId4" cstate="print"/>
          <a:srcRect/>
          <a:stretch>
            <a:fillRect/>
          </a:stretch>
        </p:blipFill>
        <p:spPr bwMode="auto">
          <a:xfrm>
            <a:off x="5081588" y="2066925"/>
            <a:ext cx="1176337" cy="795338"/>
          </a:xfrm>
          <a:prstGeom prst="rect">
            <a:avLst/>
          </a:prstGeom>
          <a:noFill/>
        </p:spPr>
      </p:pic>
      <p:sp>
        <p:nvSpPr>
          <p:cNvPr id="3373159" name="Rectangle 103"/>
          <p:cNvSpPr>
            <a:spLocks noChangeArrowheads="1"/>
          </p:cNvSpPr>
          <p:nvPr/>
        </p:nvSpPr>
        <p:spPr bwMode="auto">
          <a:xfrm>
            <a:off x="7488238" y="1639888"/>
            <a:ext cx="1058862" cy="173037"/>
          </a:xfrm>
          <a:prstGeom prst="rect">
            <a:avLst/>
          </a:prstGeom>
          <a:noFill/>
          <a:ln w="9525" algn="ctr">
            <a:noFill/>
            <a:miter lim="800000"/>
            <a:headEnd/>
            <a:tailEnd/>
          </a:ln>
          <a:effectLst/>
        </p:spPr>
        <p:txBody>
          <a:bodyPr wrap="none" anchor="ctr"/>
          <a:lstStyle/>
          <a:p>
            <a:r>
              <a:rPr lang="en-US" sz="1800">
                <a:solidFill>
                  <a:schemeClr val="bg1"/>
                </a:solidFill>
              </a:rPr>
              <a:t>VCS MX</a:t>
            </a:r>
            <a:r>
              <a:rPr lang="en-US" sz="1800">
                <a:solidFill>
                  <a:schemeClr val="bg1"/>
                </a:solidFill>
                <a:cs typeface="Arial" charset="0"/>
              </a:rPr>
              <a:t>™</a:t>
            </a:r>
          </a:p>
        </p:txBody>
      </p:sp>
      <p:sp>
        <p:nvSpPr>
          <p:cNvPr id="3373160" name="Freeform 104"/>
          <p:cNvSpPr>
            <a:spLocks/>
          </p:cNvSpPr>
          <p:nvPr/>
        </p:nvSpPr>
        <p:spPr bwMode="auto">
          <a:xfrm rot="16200000">
            <a:off x="6827043" y="2215357"/>
            <a:ext cx="239713" cy="635000"/>
          </a:xfrm>
          <a:custGeom>
            <a:avLst/>
            <a:gdLst/>
            <a:ahLst/>
            <a:cxnLst>
              <a:cxn ang="0">
                <a:pos x="0" y="751"/>
              </a:cxn>
              <a:cxn ang="0">
                <a:pos x="189" y="748"/>
              </a:cxn>
              <a:cxn ang="0">
                <a:pos x="188" y="605"/>
              </a:cxn>
              <a:cxn ang="0">
                <a:pos x="414" y="601"/>
              </a:cxn>
              <a:cxn ang="0">
                <a:pos x="414" y="745"/>
              </a:cxn>
              <a:cxn ang="0">
                <a:pos x="633" y="745"/>
              </a:cxn>
              <a:cxn ang="0">
                <a:pos x="636" y="604"/>
              </a:cxn>
              <a:cxn ang="0">
                <a:pos x="852" y="604"/>
              </a:cxn>
              <a:cxn ang="0">
                <a:pos x="852" y="751"/>
              </a:cxn>
              <a:cxn ang="0">
                <a:pos x="1052" y="749"/>
              </a:cxn>
              <a:cxn ang="0">
                <a:pos x="1050" y="0"/>
              </a:cxn>
              <a:cxn ang="0">
                <a:pos x="2" y="0"/>
              </a:cxn>
              <a:cxn ang="0">
                <a:pos x="0" y="751"/>
              </a:cxn>
            </a:cxnLst>
            <a:rect l="0" t="0" r="r" b="b"/>
            <a:pathLst>
              <a:path w="1052" h="751">
                <a:moveTo>
                  <a:pt x="0" y="751"/>
                </a:moveTo>
                <a:lnTo>
                  <a:pt x="189" y="748"/>
                </a:lnTo>
                <a:lnTo>
                  <a:pt x="188" y="605"/>
                </a:lnTo>
                <a:lnTo>
                  <a:pt x="414" y="601"/>
                </a:lnTo>
                <a:lnTo>
                  <a:pt x="414" y="745"/>
                </a:lnTo>
                <a:lnTo>
                  <a:pt x="633" y="745"/>
                </a:lnTo>
                <a:lnTo>
                  <a:pt x="636" y="604"/>
                </a:lnTo>
                <a:lnTo>
                  <a:pt x="852" y="604"/>
                </a:lnTo>
                <a:lnTo>
                  <a:pt x="852" y="751"/>
                </a:lnTo>
                <a:lnTo>
                  <a:pt x="1052" y="749"/>
                </a:lnTo>
                <a:lnTo>
                  <a:pt x="1050" y="0"/>
                </a:lnTo>
                <a:lnTo>
                  <a:pt x="2" y="0"/>
                </a:lnTo>
                <a:lnTo>
                  <a:pt x="0" y="751"/>
                </a:lnTo>
                <a:close/>
              </a:path>
            </a:pathLst>
          </a:custGeom>
          <a:solidFill>
            <a:schemeClr val="accent2"/>
          </a:solidFill>
          <a:ln w="9525" cap="flat" cmpd="sng">
            <a:noFill/>
            <a:prstDash val="solid"/>
            <a:round/>
            <a:headEnd/>
            <a:tailEnd/>
          </a:ln>
          <a:effectLst/>
        </p:spPr>
        <p:txBody>
          <a:bodyPr wrap="none"/>
          <a:lstStyle/>
          <a:p>
            <a:endParaRPr lang="en-US"/>
          </a:p>
        </p:txBody>
      </p:sp>
      <p:sp>
        <p:nvSpPr>
          <p:cNvPr id="3373161" name="Text Box 105"/>
          <p:cNvSpPr txBox="1">
            <a:spLocks noChangeArrowheads="1"/>
          </p:cNvSpPr>
          <p:nvPr/>
        </p:nvSpPr>
        <p:spPr bwMode="auto">
          <a:xfrm>
            <a:off x="6705600" y="2401888"/>
            <a:ext cx="619125" cy="274637"/>
          </a:xfrm>
          <a:prstGeom prst="rect">
            <a:avLst/>
          </a:prstGeom>
          <a:noFill/>
          <a:ln w="9525" algn="ctr">
            <a:noFill/>
            <a:miter lim="800000"/>
            <a:headEnd/>
            <a:tailEnd/>
          </a:ln>
          <a:effectLst/>
        </p:spPr>
        <p:txBody>
          <a:bodyPr>
            <a:spAutoFit/>
          </a:bodyPr>
          <a:lstStyle/>
          <a:p>
            <a:pPr algn="l"/>
            <a:r>
              <a:rPr lang="en-US" sz="1200">
                <a:solidFill>
                  <a:schemeClr val="bg1"/>
                </a:solidFill>
              </a:rPr>
              <a:t>TLI</a:t>
            </a:r>
          </a:p>
        </p:txBody>
      </p:sp>
      <p:sp>
        <p:nvSpPr>
          <p:cNvPr id="3373162" name="Text Box 106"/>
          <p:cNvSpPr txBox="1">
            <a:spLocks noChangeArrowheads="1"/>
          </p:cNvSpPr>
          <p:nvPr/>
        </p:nvSpPr>
        <p:spPr bwMode="auto">
          <a:xfrm>
            <a:off x="7543800" y="2554288"/>
            <a:ext cx="1138238" cy="282575"/>
          </a:xfrm>
          <a:prstGeom prst="rect">
            <a:avLst/>
          </a:prstGeom>
          <a:noFill/>
          <a:ln w="9525">
            <a:noFill/>
            <a:miter lim="800000"/>
            <a:headEnd/>
            <a:tailEnd/>
          </a:ln>
          <a:effectLst/>
        </p:spPr>
        <p:txBody>
          <a:bodyPr wrap="none" lIns="130568" tIns="65283" rIns="130568" bIns="65283">
            <a:spAutoFit/>
          </a:bodyPr>
          <a:lstStyle/>
          <a:p>
            <a:pPr algn="l" defTabSz="1306513" eaLnBrk="1" hangingPunct="1"/>
            <a:r>
              <a:rPr lang="en-US" sz="1000">
                <a:solidFill>
                  <a:schemeClr val="bg1"/>
                </a:solidFill>
              </a:rPr>
              <a:t>SystemVerilog</a:t>
            </a:r>
          </a:p>
        </p:txBody>
      </p:sp>
      <p:grpSp>
        <p:nvGrpSpPr>
          <p:cNvPr id="3373163" name="Group 107"/>
          <p:cNvGrpSpPr>
            <a:grpSpLocks/>
          </p:cNvGrpSpPr>
          <p:nvPr/>
        </p:nvGrpSpPr>
        <p:grpSpPr bwMode="auto">
          <a:xfrm>
            <a:off x="234950" y="3390900"/>
            <a:ext cx="4148138" cy="2559050"/>
            <a:chOff x="148" y="2426"/>
            <a:chExt cx="2613" cy="1612"/>
          </a:xfrm>
        </p:grpSpPr>
        <p:sp>
          <p:nvSpPr>
            <p:cNvPr id="3373164" name="Text Box 108"/>
            <p:cNvSpPr txBox="1">
              <a:spLocks noChangeArrowheads="1"/>
            </p:cNvSpPr>
            <p:nvPr/>
          </p:nvSpPr>
          <p:spPr bwMode="auto">
            <a:xfrm>
              <a:off x="148" y="2426"/>
              <a:ext cx="2613" cy="442"/>
            </a:xfrm>
            <a:prstGeom prst="rect">
              <a:avLst/>
            </a:prstGeom>
            <a:noFill/>
            <a:ln w="9525" algn="ctr">
              <a:noFill/>
              <a:miter lim="800000"/>
              <a:headEnd/>
              <a:tailEnd/>
            </a:ln>
            <a:effectLst/>
          </p:spPr>
          <p:txBody>
            <a:bodyPr wrap="none">
              <a:spAutoFit/>
            </a:bodyPr>
            <a:lstStyle/>
            <a:p>
              <a:r>
                <a:rPr lang="en-US" sz="2000"/>
                <a:t>SW-Driven Architecture Analysis</a:t>
              </a:r>
              <a:br>
                <a:rPr lang="en-US" sz="2000"/>
              </a:br>
              <a:r>
                <a:rPr lang="en-US" sz="2000"/>
                <a:t>and Optimization</a:t>
              </a:r>
              <a:endParaRPr lang="en-US" sz="2000" b="0"/>
            </a:p>
          </p:txBody>
        </p:sp>
        <p:sp>
          <p:nvSpPr>
            <p:cNvPr id="3373165" name="Rectangle 109"/>
            <p:cNvSpPr>
              <a:spLocks noChangeArrowheads="1"/>
            </p:cNvSpPr>
            <p:nvPr/>
          </p:nvSpPr>
          <p:spPr bwMode="auto">
            <a:xfrm>
              <a:off x="434" y="2980"/>
              <a:ext cx="1942" cy="1058"/>
            </a:xfrm>
            <a:prstGeom prst="rect">
              <a:avLst/>
            </a:prstGeom>
            <a:solidFill>
              <a:schemeClr val="bg2"/>
            </a:solidFill>
            <a:ln w="9525" algn="ctr">
              <a:solidFill>
                <a:schemeClr val="bg2"/>
              </a:solidFill>
              <a:miter lim="800000"/>
              <a:headEnd/>
              <a:tailEnd/>
            </a:ln>
            <a:effectLst/>
          </p:spPr>
          <p:txBody>
            <a:bodyPr wrap="none" anchor="ctr"/>
            <a:lstStyle/>
            <a:p>
              <a:endParaRPr lang="en-US"/>
            </a:p>
          </p:txBody>
        </p:sp>
        <p:sp>
          <p:nvSpPr>
            <p:cNvPr id="3373166" name="Rectangle 110"/>
            <p:cNvSpPr>
              <a:spLocks noChangeArrowheads="1"/>
            </p:cNvSpPr>
            <p:nvPr/>
          </p:nvSpPr>
          <p:spPr bwMode="auto">
            <a:xfrm>
              <a:off x="1027" y="3889"/>
              <a:ext cx="221" cy="125"/>
            </a:xfrm>
            <a:prstGeom prst="rect">
              <a:avLst/>
            </a:prstGeom>
            <a:solidFill>
              <a:srgbClr val="008080"/>
            </a:solidFill>
            <a:ln w="9525" algn="ctr">
              <a:noFill/>
              <a:miter lim="800000"/>
              <a:headEnd/>
              <a:tailEnd/>
            </a:ln>
            <a:effectLst/>
          </p:spPr>
          <p:txBody>
            <a:bodyPr wrap="none" anchor="ctr"/>
            <a:lstStyle/>
            <a:p>
              <a:r>
                <a:rPr lang="en-US" sz="600">
                  <a:solidFill>
                    <a:schemeClr val="bg1"/>
                  </a:solidFill>
                </a:rPr>
                <a:t>PMIC</a:t>
              </a:r>
            </a:p>
          </p:txBody>
        </p:sp>
        <p:sp>
          <p:nvSpPr>
            <p:cNvPr id="3373167" name="Rectangle 111"/>
            <p:cNvSpPr>
              <a:spLocks noChangeArrowheads="1"/>
            </p:cNvSpPr>
            <p:nvPr/>
          </p:nvSpPr>
          <p:spPr bwMode="auto">
            <a:xfrm>
              <a:off x="527" y="3147"/>
              <a:ext cx="1549" cy="696"/>
            </a:xfrm>
            <a:prstGeom prst="rect">
              <a:avLst/>
            </a:prstGeom>
            <a:solidFill>
              <a:srgbClr val="FFFFCC"/>
            </a:solidFill>
            <a:ln w="9525">
              <a:noFill/>
              <a:miter lim="800000"/>
              <a:headEnd/>
              <a:tailEnd/>
            </a:ln>
            <a:effectLst/>
          </p:spPr>
          <p:txBody>
            <a:bodyPr wrap="none" lIns="64008" tIns="32004" rIns="64008" bIns="32004" anchor="ctr"/>
            <a:lstStyle/>
            <a:p>
              <a:endParaRPr lang="en-US" sz="1100" b="0"/>
            </a:p>
          </p:txBody>
        </p:sp>
        <p:sp>
          <p:nvSpPr>
            <p:cNvPr id="3373168" name="Text Box 112"/>
            <p:cNvSpPr txBox="1">
              <a:spLocks noChangeArrowheads="1"/>
            </p:cNvSpPr>
            <p:nvPr/>
          </p:nvSpPr>
          <p:spPr bwMode="auto">
            <a:xfrm>
              <a:off x="1824" y="3696"/>
              <a:ext cx="260" cy="144"/>
            </a:xfrm>
            <a:prstGeom prst="rect">
              <a:avLst/>
            </a:prstGeom>
            <a:noFill/>
            <a:ln w="9525">
              <a:noFill/>
              <a:miter lim="800000"/>
              <a:headEnd/>
              <a:tailEnd/>
            </a:ln>
            <a:effectLst/>
          </p:spPr>
          <p:txBody>
            <a:bodyPr wrap="none" lIns="91435" tIns="45718" rIns="91435" bIns="45718">
              <a:spAutoFit/>
            </a:bodyPr>
            <a:lstStyle/>
            <a:p>
              <a:pPr algn="l"/>
              <a:r>
                <a:rPr lang="en-US" sz="900">
                  <a:solidFill>
                    <a:srgbClr val="000000"/>
                  </a:solidFill>
                  <a:latin typeface="Eurostile" pitchFamily="34" charset="0"/>
                  <a:cs typeface="Times New Roman" pitchFamily="18" charset="0"/>
                </a:rPr>
                <a:t>SoC</a:t>
              </a:r>
            </a:p>
          </p:txBody>
        </p:sp>
        <p:sp>
          <p:nvSpPr>
            <p:cNvPr id="3373169" name="Rectangle 113"/>
            <p:cNvSpPr>
              <a:spLocks noChangeArrowheads="1"/>
            </p:cNvSpPr>
            <p:nvPr/>
          </p:nvSpPr>
          <p:spPr bwMode="auto">
            <a:xfrm>
              <a:off x="600" y="3269"/>
              <a:ext cx="319" cy="226"/>
            </a:xfrm>
            <a:prstGeom prst="rect">
              <a:avLst/>
            </a:prstGeom>
            <a:solidFill>
              <a:srgbClr val="008080"/>
            </a:solidFill>
            <a:ln w="9525" algn="ctr">
              <a:solidFill>
                <a:schemeClr val="bg2"/>
              </a:solidFill>
              <a:miter lim="800000"/>
              <a:headEnd/>
              <a:tailEnd/>
            </a:ln>
            <a:effectLst/>
          </p:spPr>
          <p:txBody>
            <a:bodyPr wrap="none" anchor="ctr"/>
            <a:lstStyle/>
            <a:p>
              <a:r>
                <a:rPr lang="en-US" sz="900">
                  <a:solidFill>
                    <a:schemeClr val="bg1"/>
                  </a:solidFill>
                </a:rPr>
                <a:t>CPU(s)</a:t>
              </a:r>
            </a:p>
          </p:txBody>
        </p:sp>
        <p:sp>
          <p:nvSpPr>
            <p:cNvPr id="3373170" name="Text Box 114"/>
            <p:cNvSpPr txBox="1">
              <a:spLocks noChangeArrowheads="1"/>
            </p:cNvSpPr>
            <p:nvPr/>
          </p:nvSpPr>
          <p:spPr bwMode="auto">
            <a:xfrm>
              <a:off x="573" y="3417"/>
              <a:ext cx="403" cy="174"/>
            </a:xfrm>
            <a:prstGeom prst="rect">
              <a:avLst/>
            </a:prstGeom>
            <a:noFill/>
            <a:ln w="9525">
              <a:noFill/>
              <a:miter lim="800000"/>
              <a:headEnd/>
              <a:tailEnd/>
            </a:ln>
            <a:effectLst/>
          </p:spPr>
          <p:txBody>
            <a:bodyPr wrap="none" lIns="91435" tIns="45718" rIns="91435" bIns="45718">
              <a:spAutoFit/>
            </a:bodyPr>
            <a:lstStyle/>
            <a:p>
              <a:pPr algn="l"/>
              <a:r>
                <a:rPr lang="en-US" sz="600" b="0">
                  <a:solidFill>
                    <a:schemeClr val="bg1"/>
                  </a:solidFill>
                  <a:latin typeface="Eurostile" pitchFamily="34" charset="0"/>
                  <a:cs typeface="Times New Roman" pitchFamily="18" charset="0"/>
                </a:rPr>
                <a:t>Instruction</a:t>
              </a:r>
              <a:br>
                <a:rPr lang="en-US" sz="600" b="0">
                  <a:solidFill>
                    <a:schemeClr val="bg1"/>
                  </a:solidFill>
                  <a:latin typeface="Eurostile" pitchFamily="34" charset="0"/>
                  <a:cs typeface="Times New Roman" pitchFamily="18" charset="0"/>
                </a:rPr>
              </a:br>
              <a:r>
                <a:rPr lang="en-US" sz="600" b="0">
                  <a:solidFill>
                    <a:schemeClr val="bg1"/>
                  </a:solidFill>
                  <a:latin typeface="Eurostile" pitchFamily="34" charset="0"/>
                  <a:cs typeface="Times New Roman" pitchFamily="18" charset="0"/>
                </a:rPr>
                <a:t>Set Simulator</a:t>
              </a:r>
            </a:p>
          </p:txBody>
        </p:sp>
        <p:sp>
          <p:nvSpPr>
            <p:cNvPr id="3373171" name="Rectangle 115"/>
            <p:cNvSpPr>
              <a:spLocks noChangeArrowheads="1"/>
            </p:cNvSpPr>
            <p:nvPr/>
          </p:nvSpPr>
          <p:spPr bwMode="auto">
            <a:xfrm>
              <a:off x="1022" y="3346"/>
              <a:ext cx="723" cy="63"/>
            </a:xfrm>
            <a:prstGeom prst="rect">
              <a:avLst/>
            </a:prstGeom>
            <a:solidFill>
              <a:srgbClr val="008080"/>
            </a:solidFill>
            <a:ln w="9525" algn="ctr">
              <a:noFill/>
              <a:miter lim="800000"/>
              <a:headEnd/>
              <a:tailEnd/>
            </a:ln>
            <a:effectLst/>
          </p:spPr>
          <p:txBody>
            <a:bodyPr wrap="none" anchor="ctr"/>
            <a:lstStyle/>
            <a:p>
              <a:r>
                <a:rPr lang="en-US" sz="600">
                  <a:solidFill>
                    <a:schemeClr val="bg1"/>
                  </a:solidFill>
                </a:rPr>
                <a:t>TLM Bus</a:t>
              </a:r>
            </a:p>
          </p:txBody>
        </p:sp>
        <p:sp>
          <p:nvSpPr>
            <p:cNvPr id="3373172" name="Rectangle 116"/>
            <p:cNvSpPr>
              <a:spLocks noChangeArrowheads="1"/>
            </p:cNvSpPr>
            <p:nvPr/>
          </p:nvSpPr>
          <p:spPr bwMode="auto">
            <a:xfrm>
              <a:off x="1306" y="3493"/>
              <a:ext cx="222" cy="125"/>
            </a:xfrm>
            <a:prstGeom prst="rect">
              <a:avLst/>
            </a:prstGeom>
            <a:solidFill>
              <a:srgbClr val="008080"/>
            </a:solidFill>
            <a:ln w="9525" algn="ctr">
              <a:noFill/>
              <a:miter lim="800000"/>
              <a:headEnd/>
              <a:tailEnd/>
            </a:ln>
            <a:effectLst/>
          </p:spPr>
          <p:txBody>
            <a:bodyPr wrap="none" anchor="ctr"/>
            <a:lstStyle/>
            <a:p>
              <a:r>
                <a:rPr lang="en-US" sz="600">
                  <a:solidFill>
                    <a:schemeClr val="bg1"/>
                  </a:solidFill>
                </a:rPr>
                <a:t>Slave</a:t>
              </a:r>
              <a:br>
                <a:rPr lang="en-US" sz="600">
                  <a:solidFill>
                    <a:schemeClr val="bg1"/>
                  </a:solidFill>
                </a:rPr>
              </a:br>
              <a:r>
                <a:rPr lang="en-US" sz="600">
                  <a:solidFill>
                    <a:schemeClr val="bg1"/>
                  </a:solidFill>
                </a:rPr>
                <a:t>Periph</a:t>
              </a:r>
            </a:p>
          </p:txBody>
        </p:sp>
        <p:sp>
          <p:nvSpPr>
            <p:cNvPr id="3373173" name="Rectangle 117"/>
            <p:cNvSpPr>
              <a:spLocks noChangeArrowheads="1"/>
            </p:cNvSpPr>
            <p:nvPr/>
          </p:nvSpPr>
          <p:spPr bwMode="auto">
            <a:xfrm>
              <a:off x="1403" y="3178"/>
              <a:ext cx="222" cy="126"/>
            </a:xfrm>
            <a:prstGeom prst="rect">
              <a:avLst/>
            </a:prstGeom>
            <a:solidFill>
              <a:srgbClr val="008080"/>
            </a:solidFill>
            <a:ln w="9525" algn="ctr">
              <a:noFill/>
              <a:miter lim="800000"/>
              <a:headEnd/>
              <a:tailEnd/>
            </a:ln>
            <a:effectLst/>
          </p:spPr>
          <p:txBody>
            <a:bodyPr wrap="none" anchor="ctr"/>
            <a:lstStyle/>
            <a:p>
              <a:r>
                <a:rPr lang="en-US" sz="600">
                  <a:solidFill>
                    <a:schemeClr val="bg1"/>
                  </a:solidFill>
                </a:rPr>
                <a:t>System</a:t>
              </a:r>
              <a:br>
                <a:rPr lang="en-US" sz="600">
                  <a:solidFill>
                    <a:schemeClr val="bg1"/>
                  </a:solidFill>
                </a:rPr>
              </a:br>
              <a:r>
                <a:rPr lang="en-US" sz="600">
                  <a:solidFill>
                    <a:schemeClr val="bg1"/>
                  </a:solidFill>
                </a:rPr>
                <a:t>I/O</a:t>
              </a:r>
            </a:p>
          </p:txBody>
        </p:sp>
        <p:sp>
          <p:nvSpPr>
            <p:cNvPr id="3373174" name="Line 118"/>
            <p:cNvSpPr>
              <a:spLocks noChangeShapeType="1"/>
            </p:cNvSpPr>
            <p:nvPr/>
          </p:nvSpPr>
          <p:spPr bwMode="auto">
            <a:xfrm>
              <a:off x="1199" y="3554"/>
              <a:ext cx="108" cy="0"/>
            </a:xfrm>
            <a:prstGeom prst="line">
              <a:avLst/>
            </a:prstGeom>
            <a:noFill/>
            <a:ln w="9525">
              <a:solidFill>
                <a:schemeClr val="tx1"/>
              </a:solidFill>
              <a:round/>
              <a:headEnd type="diamond" w="med" len="med"/>
              <a:tailEnd type="diamond" w="med" len="med"/>
            </a:ln>
            <a:effectLst/>
          </p:spPr>
          <p:txBody>
            <a:bodyPr wrap="none"/>
            <a:lstStyle/>
            <a:p>
              <a:endParaRPr lang="en-US"/>
            </a:p>
          </p:txBody>
        </p:sp>
        <p:sp>
          <p:nvSpPr>
            <p:cNvPr id="3373175" name="Line 119"/>
            <p:cNvSpPr>
              <a:spLocks noChangeShapeType="1"/>
            </p:cNvSpPr>
            <p:nvPr/>
          </p:nvSpPr>
          <p:spPr bwMode="auto">
            <a:xfrm flipH="1" flipV="1">
              <a:off x="919" y="3374"/>
              <a:ext cx="103" cy="0"/>
            </a:xfrm>
            <a:prstGeom prst="line">
              <a:avLst/>
            </a:prstGeom>
            <a:noFill/>
            <a:ln w="9525">
              <a:solidFill>
                <a:schemeClr val="tx1"/>
              </a:solidFill>
              <a:round/>
              <a:headEnd type="diamond" w="med" len="med"/>
              <a:tailEnd type="diamond" w="med" len="med"/>
            </a:ln>
            <a:effectLst/>
          </p:spPr>
          <p:txBody>
            <a:bodyPr wrap="none"/>
            <a:lstStyle/>
            <a:p>
              <a:endParaRPr lang="en-US"/>
            </a:p>
          </p:txBody>
        </p:sp>
        <p:sp>
          <p:nvSpPr>
            <p:cNvPr id="3373176" name="Rectangle 120"/>
            <p:cNvSpPr>
              <a:spLocks noChangeArrowheads="1"/>
            </p:cNvSpPr>
            <p:nvPr/>
          </p:nvSpPr>
          <p:spPr bwMode="auto">
            <a:xfrm rot="5400000">
              <a:off x="991" y="3595"/>
              <a:ext cx="315" cy="100"/>
            </a:xfrm>
            <a:prstGeom prst="rect">
              <a:avLst/>
            </a:prstGeom>
            <a:solidFill>
              <a:srgbClr val="008080"/>
            </a:solidFill>
            <a:ln w="9525" algn="ctr">
              <a:noFill/>
              <a:miter lim="800000"/>
              <a:headEnd/>
              <a:tailEnd/>
            </a:ln>
            <a:effectLst/>
          </p:spPr>
          <p:txBody>
            <a:bodyPr wrap="none" anchor="ctr"/>
            <a:lstStyle/>
            <a:p>
              <a:r>
                <a:rPr lang="en-US" sz="600">
                  <a:solidFill>
                    <a:schemeClr val="bg1"/>
                  </a:solidFill>
                </a:rPr>
                <a:t>TLM Bus</a:t>
              </a:r>
            </a:p>
          </p:txBody>
        </p:sp>
        <p:sp>
          <p:nvSpPr>
            <p:cNvPr id="3373177" name="Line 121"/>
            <p:cNvSpPr>
              <a:spLocks noChangeShapeType="1"/>
            </p:cNvSpPr>
            <p:nvPr/>
          </p:nvSpPr>
          <p:spPr bwMode="auto">
            <a:xfrm flipH="1">
              <a:off x="1149" y="3409"/>
              <a:ext cx="0" cy="78"/>
            </a:xfrm>
            <a:prstGeom prst="line">
              <a:avLst/>
            </a:prstGeom>
            <a:noFill/>
            <a:ln w="9525">
              <a:solidFill>
                <a:schemeClr val="tx1"/>
              </a:solidFill>
              <a:round/>
              <a:headEnd type="diamond" w="med" len="med"/>
              <a:tailEnd type="diamond" w="med" len="med"/>
            </a:ln>
            <a:effectLst/>
          </p:spPr>
          <p:txBody>
            <a:bodyPr wrap="none"/>
            <a:lstStyle/>
            <a:p>
              <a:endParaRPr lang="en-US"/>
            </a:p>
          </p:txBody>
        </p:sp>
        <p:sp>
          <p:nvSpPr>
            <p:cNvPr id="3373178" name="Line 122"/>
            <p:cNvSpPr>
              <a:spLocks noChangeShapeType="1"/>
            </p:cNvSpPr>
            <p:nvPr/>
          </p:nvSpPr>
          <p:spPr bwMode="auto">
            <a:xfrm flipH="1">
              <a:off x="1142" y="3802"/>
              <a:ext cx="0" cy="88"/>
            </a:xfrm>
            <a:prstGeom prst="line">
              <a:avLst/>
            </a:prstGeom>
            <a:noFill/>
            <a:ln w="9525">
              <a:solidFill>
                <a:schemeClr val="tx1"/>
              </a:solidFill>
              <a:round/>
              <a:headEnd type="diamond" w="med" len="med"/>
              <a:tailEnd type="diamond" w="med" len="med"/>
            </a:ln>
            <a:effectLst/>
          </p:spPr>
          <p:txBody>
            <a:bodyPr wrap="none"/>
            <a:lstStyle/>
            <a:p>
              <a:endParaRPr lang="en-US"/>
            </a:p>
          </p:txBody>
        </p:sp>
        <p:sp>
          <p:nvSpPr>
            <p:cNvPr id="3373179" name="Rectangle 123"/>
            <p:cNvSpPr>
              <a:spLocks noChangeArrowheads="1"/>
            </p:cNvSpPr>
            <p:nvPr/>
          </p:nvSpPr>
          <p:spPr bwMode="auto">
            <a:xfrm>
              <a:off x="1089" y="3002"/>
              <a:ext cx="221" cy="125"/>
            </a:xfrm>
            <a:prstGeom prst="rect">
              <a:avLst/>
            </a:prstGeom>
            <a:solidFill>
              <a:srgbClr val="008080"/>
            </a:solidFill>
            <a:ln w="9525" algn="ctr">
              <a:noFill/>
              <a:miter lim="800000"/>
              <a:headEnd/>
              <a:tailEnd/>
            </a:ln>
            <a:effectLst/>
          </p:spPr>
          <p:txBody>
            <a:bodyPr wrap="none" anchor="ctr"/>
            <a:lstStyle/>
            <a:p>
              <a:r>
                <a:rPr lang="en-US" sz="600">
                  <a:solidFill>
                    <a:schemeClr val="bg1"/>
                  </a:solidFill>
                </a:rPr>
                <a:t>Camera</a:t>
              </a:r>
            </a:p>
          </p:txBody>
        </p:sp>
        <p:sp>
          <p:nvSpPr>
            <p:cNvPr id="3373180" name="Rectangle 124"/>
            <p:cNvSpPr>
              <a:spLocks noChangeArrowheads="1"/>
            </p:cNvSpPr>
            <p:nvPr/>
          </p:nvSpPr>
          <p:spPr bwMode="auto">
            <a:xfrm>
              <a:off x="1809" y="3316"/>
              <a:ext cx="221" cy="126"/>
            </a:xfrm>
            <a:prstGeom prst="rect">
              <a:avLst/>
            </a:prstGeom>
            <a:solidFill>
              <a:srgbClr val="008080"/>
            </a:solidFill>
            <a:ln w="9525" algn="ctr">
              <a:noFill/>
              <a:miter lim="800000"/>
              <a:headEnd/>
              <a:tailEnd/>
            </a:ln>
            <a:effectLst/>
          </p:spPr>
          <p:txBody>
            <a:bodyPr wrap="none" anchor="ctr"/>
            <a:lstStyle/>
            <a:p>
              <a:r>
                <a:rPr lang="en-US" sz="600">
                  <a:solidFill>
                    <a:schemeClr val="bg1"/>
                  </a:solidFill>
                </a:rPr>
                <a:t>Mem</a:t>
              </a:r>
            </a:p>
            <a:p>
              <a:r>
                <a:rPr lang="en-US" sz="600">
                  <a:solidFill>
                    <a:schemeClr val="bg1"/>
                  </a:solidFill>
                </a:rPr>
                <a:t>Ctrl</a:t>
              </a:r>
            </a:p>
          </p:txBody>
        </p:sp>
        <p:sp>
          <p:nvSpPr>
            <p:cNvPr id="3373181" name="Rectangle 125"/>
            <p:cNvSpPr>
              <a:spLocks noChangeArrowheads="1"/>
            </p:cNvSpPr>
            <p:nvPr/>
          </p:nvSpPr>
          <p:spPr bwMode="auto">
            <a:xfrm>
              <a:off x="529" y="3890"/>
              <a:ext cx="222" cy="126"/>
            </a:xfrm>
            <a:prstGeom prst="rect">
              <a:avLst/>
            </a:prstGeom>
            <a:solidFill>
              <a:srgbClr val="008080"/>
            </a:solidFill>
            <a:ln w="9525" algn="ctr">
              <a:noFill/>
              <a:miter lim="800000"/>
              <a:headEnd/>
              <a:tailEnd/>
            </a:ln>
            <a:effectLst/>
          </p:spPr>
          <p:txBody>
            <a:bodyPr wrap="none" anchor="ctr"/>
            <a:lstStyle/>
            <a:p>
              <a:r>
                <a:rPr lang="en-US" sz="600">
                  <a:solidFill>
                    <a:schemeClr val="bg1"/>
                  </a:solidFill>
                </a:rPr>
                <a:t>Flash</a:t>
              </a:r>
            </a:p>
            <a:p>
              <a:r>
                <a:rPr lang="en-US" sz="600">
                  <a:solidFill>
                    <a:schemeClr val="bg1"/>
                  </a:solidFill>
                </a:rPr>
                <a:t>Memory</a:t>
              </a:r>
            </a:p>
          </p:txBody>
        </p:sp>
        <p:sp>
          <p:nvSpPr>
            <p:cNvPr id="3373182" name="Line 126"/>
            <p:cNvSpPr>
              <a:spLocks noChangeShapeType="1"/>
            </p:cNvSpPr>
            <p:nvPr/>
          </p:nvSpPr>
          <p:spPr bwMode="auto">
            <a:xfrm>
              <a:off x="640" y="3772"/>
              <a:ext cx="2" cy="115"/>
            </a:xfrm>
            <a:prstGeom prst="line">
              <a:avLst/>
            </a:prstGeom>
            <a:noFill/>
            <a:ln w="9525">
              <a:solidFill>
                <a:schemeClr val="tx1"/>
              </a:solidFill>
              <a:round/>
              <a:headEnd/>
              <a:tailEnd type="diamond" w="med" len="med"/>
            </a:ln>
            <a:effectLst/>
          </p:spPr>
          <p:txBody>
            <a:bodyPr wrap="none"/>
            <a:lstStyle/>
            <a:p>
              <a:endParaRPr lang="en-US"/>
            </a:p>
          </p:txBody>
        </p:sp>
        <p:sp>
          <p:nvSpPr>
            <p:cNvPr id="3373183" name="Line 127"/>
            <p:cNvSpPr>
              <a:spLocks noChangeShapeType="1"/>
            </p:cNvSpPr>
            <p:nvPr/>
          </p:nvSpPr>
          <p:spPr bwMode="auto">
            <a:xfrm flipV="1">
              <a:off x="640" y="3772"/>
              <a:ext cx="459" cy="0"/>
            </a:xfrm>
            <a:prstGeom prst="line">
              <a:avLst/>
            </a:prstGeom>
            <a:noFill/>
            <a:ln w="9525">
              <a:solidFill>
                <a:schemeClr val="tx1"/>
              </a:solidFill>
              <a:round/>
              <a:headEnd/>
              <a:tailEnd type="diamond" w="med" len="med"/>
            </a:ln>
            <a:effectLst/>
          </p:spPr>
          <p:txBody>
            <a:bodyPr wrap="none"/>
            <a:lstStyle/>
            <a:p>
              <a:endParaRPr lang="en-US"/>
            </a:p>
          </p:txBody>
        </p:sp>
        <p:sp>
          <p:nvSpPr>
            <p:cNvPr id="3373184" name="Rectangle 128"/>
            <p:cNvSpPr>
              <a:spLocks noChangeArrowheads="1"/>
            </p:cNvSpPr>
            <p:nvPr/>
          </p:nvSpPr>
          <p:spPr bwMode="auto">
            <a:xfrm>
              <a:off x="1086" y="3173"/>
              <a:ext cx="222" cy="125"/>
            </a:xfrm>
            <a:prstGeom prst="rect">
              <a:avLst/>
            </a:prstGeom>
            <a:solidFill>
              <a:srgbClr val="008080"/>
            </a:solidFill>
            <a:ln w="9525" algn="ctr">
              <a:noFill/>
              <a:miter lim="800000"/>
              <a:headEnd/>
              <a:tailEnd/>
            </a:ln>
            <a:effectLst/>
          </p:spPr>
          <p:txBody>
            <a:bodyPr wrap="none" anchor="ctr"/>
            <a:lstStyle/>
            <a:p>
              <a:r>
                <a:rPr lang="en-US" sz="600">
                  <a:solidFill>
                    <a:schemeClr val="bg1"/>
                  </a:solidFill>
                </a:rPr>
                <a:t>System</a:t>
              </a:r>
              <a:br>
                <a:rPr lang="en-US" sz="600">
                  <a:solidFill>
                    <a:schemeClr val="bg1"/>
                  </a:solidFill>
                </a:rPr>
              </a:br>
              <a:r>
                <a:rPr lang="en-US" sz="600">
                  <a:solidFill>
                    <a:schemeClr val="bg1"/>
                  </a:solidFill>
                </a:rPr>
                <a:t>I/O</a:t>
              </a:r>
            </a:p>
          </p:txBody>
        </p:sp>
        <p:sp>
          <p:nvSpPr>
            <p:cNvPr id="3373185" name="Line 129"/>
            <p:cNvSpPr>
              <a:spLocks noChangeShapeType="1"/>
            </p:cNvSpPr>
            <p:nvPr/>
          </p:nvSpPr>
          <p:spPr bwMode="auto">
            <a:xfrm flipH="1">
              <a:off x="1194" y="3298"/>
              <a:ext cx="0" cy="51"/>
            </a:xfrm>
            <a:prstGeom prst="line">
              <a:avLst/>
            </a:prstGeom>
            <a:noFill/>
            <a:ln w="9525">
              <a:solidFill>
                <a:schemeClr val="tx1"/>
              </a:solidFill>
              <a:round/>
              <a:headEnd type="diamond" w="med" len="med"/>
              <a:tailEnd type="diamond" w="med" len="med"/>
            </a:ln>
            <a:effectLst/>
          </p:spPr>
          <p:txBody>
            <a:bodyPr wrap="none"/>
            <a:lstStyle/>
            <a:p>
              <a:endParaRPr lang="en-US"/>
            </a:p>
          </p:txBody>
        </p:sp>
        <p:sp>
          <p:nvSpPr>
            <p:cNvPr id="3373186" name="Text Box 130"/>
            <p:cNvSpPr txBox="1">
              <a:spLocks noChangeArrowheads="1"/>
            </p:cNvSpPr>
            <p:nvPr/>
          </p:nvSpPr>
          <p:spPr bwMode="auto">
            <a:xfrm>
              <a:off x="1728" y="3880"/>
              <a:ext cx="674" cy="154"/>
            </a:xfrm>
            <a:prstGeom prst="rect">
              <a:avLst/>
            </a:prstGeom>
            <a:noFill/>
            <a:ln w="9525">
              <a:noFill/>
              <a:miter lim="800000"/>
              <a:headEnd/>
              <a:tailEnd/>
            </a:ln>
            <a:effectLst/>
          </p:spPr>
          <p:txBody>
            <a:bodyPr wrap="none" lIns="91435" tIns="45718" rIns="91435" bIns="45718">
              <a:spAutoFit/>
            </a:bodyPr>
            <a:lstStyle/>
            <a:p>
              <a:pPr algn="r"/>
              <a:r>
                <a:rPr lang="en-US" sz="1000">
                  <a:solidFill>
                    <a:srgbClr val="000000"/>
                  </a:solidFill>
                  <a:latin typeface="Eurostile" pitchFamily="34" charset="0"/>
                  <a:cs typeface="Times New Roman" pitchFamily="18" charset="0"/>
                </a:rPr>
                <a:t>System/Device</a:t>
              </a:r>
            </a:p>
          </p:txBody>
        </p:sp>
        <p:sp>
          <p:nvSpPr>
            <p:cNvPr id="3373187" name="Rectangle 131"/>
            <p:cNvSpPr>
              <a:spLocks noChangeArrowheads="1"/>
            </p:cNvSpPr>
            <p:nvPr/>
          </p:nvSpPr>
          <p:spPr bwMode="auto">
            <a:xfrm>
              <a:off x="1304" y="3638"/>
              <a:ext cx="221" cy="125"/>
            </a:xfrm>
            <a:prstGeom prst="rect">
              <a:avLst/>
            </a:prstGeom>
            <a:solidFill>
              <a:srgbClr val="008080"/>
            </a:solidFill>
            <a:ln w="9525" algn="ctr">
              <a:noFill/>
              <a:miter lim="800000"/>
              <a:headEnd/>
              <a:tailEnd/>
            </a:ln>
            <a:effectLst/>
          </p:spPr>
          <p:txBody>
            <a:bodyPr wrap="none" anchor="ctr"/>
            <a:lstStyle/>
            <a:p>
              <a:r>
                <a:rPr lang="en-US" sz="600">
                  <a:solidFill>
                    <a:schemeClr val="bg1"/>
                  </a:solidFill>
                </a:rPr>
                <a:t>Slave</a:t>
              </a:r>
              <a:br>
                <a:rPr lang="en-US" sz="600">
                  <a:solidFill>
                    <a:schemeClr val="bg1"/>
                  </a:solidFill>
                </a:rPr>
              </a:br>
              <a:r>
                <a:rPr lang="en-US" sz="600">
                  <a:solidFill>
                    <a:schemeClr val="bg1"/>
                  </a:solidFill>
                </a:rPr>
                <a:t>Periph</a:t>
              </a:r>
            </a:p>
          </p:txBody>
        </p:sp>
        <p:sp>
          <p:nvSpPr>
            <p:cNvPr id="3373188" name="Line 132"/>
            <p:cNvSpPr>
              <a:spLocks noChangeShapeType="1"/>
            </p:cNvSpPr>
            <p:nvPr/>
          </p:nvSpPr>
          <p:spPr bwMode="auto">
            <a:xfrm>
              <a:off x="1197" y="3699"/>
              <a:ext cx="108" cy="0"/>
            </a:xfrm>
            <a:prstGeom prst="line">
              <a:avLst/>
            </a:prstGeom>
            <a:noFill/>
            <a:ln w="9525">
              <a:solidFill>
                <a:schemeClr val="tx1"/>
              </a:solidFill>
              <a:round/>
              <a:headEnd type="diamond" w="med" len="med"/>
              <a:tailEnd type="diamond" w="med" len="med"/>
            </a:ln>
            <a:effectLst/>
          </p:spPr>
          <p:txBody>
            <a:bodyPr wrap="none"/>
            <a:lstStyle/>
            <a:p>
              <a:endParaRPr lang="en-US"/>
            </a:p>
          </p:txBody>
        </p:sp>
        <p:sp>
          <p:nvSpPr>
            <p:cNvPr id="3373189" name="Line 133"/>
            <p:cNvSpPr>
              <a:spLocks noChangeShapeType="1"/>
            </p:cNvSpPr>
            <p:nvPr/>
          </p:nvSpPr>
          <p:spPr bwMode="auto">
            <a:xfrm flipH="1">
              <a:off x="1196" y="3126"/>
              <a:ext cx="0" cy="48"/>
            </a:xfrm>
            <a:prstGeom prst="line">
              <a:avLst/>
            </a:prstGeom>
            <a:noFill/>
            <a:ln w="9525">
              <a:solidFill>
                <a:schemeClr val="tx1"/>
              </a:solidFill>
              <a:round/>
              <a:headEnd type="diamond" w="med" len="med"/>
              <a:tailEnd type="diamond" w="med" len="med"/>
            </a:ln>
            <a:effectLst/>
          </p:spPr>
          <p:txBody>
            <a:bodyPr wrap="none"/>
            <a:lstStyle/>
            <a:p>
              <a:endParaRPr lang="en-US"/>
            </a:p>
          </p:txBody>
        </p:sp>
        <p:sp>
          <p:nvSpPr>
            <p:cNvPr id="3373190" name="Rectangle 134"/>
            <p:cNvSpPr>
              <a:spLocks noChangeArrowheads="1"/>
            </p:cNvSpPr>
            <p:nvPr/>
          </p:nvSpPr>
          <p:spPr bwMode="auto">
            <a:xfrm>
              <a:off x="1400" y="3005"/>
              <a:ext cx="222" cy="125"/>
            </a:xfrm>
            <a:prstGeom prst="rect">
              <a:avLst/>
            </a:prstGeom>
            <a:solidFill>
              <a:srgbClr val="008080"/>
            </a:solidFill>
            <a:ln w="9525" algn="ctr">
              <a:noFill/>
              <a:miter lim="800000"/>
              <a:headEnd/>
              <a:tailEnd/>
            </a:ln>
            <a:effectLst/>
          </p:spPr>
          <p:txBody>
            <a:bodyPr wrap="none" anchor="ctr"/>
            <a:lstStyle/>
            <a:p>
              <a:r>
                <a:rPr lang="en-US" sz="600">
                  <a:solidFill>
                    <a:schemeClr val="bg1"/>
                  </a:solidFill>
                </a:rPr>
                <a:t>USB</a:t>
              </a:r>
            </a:p>
          </p:txBody>
        </p:sp>
        <p:sp>
          <p:nvSpPr>
            <p:cNvPr id="3373191" name="Line 135"/>
            <p:cNvSpPr>
              <a:spLocks noChangeShapeType="1"/>
            </p:cNvSpPr>
            <p:nvPr/>
          </p:nvSpPr>
          <p:spPr bwMode="auto">
            <a:xfrm flipH="1">
              <a:off x="1508" y="3129"/>
              <a:ext cx="0" cy="48"/>
            </a:xfrm>
            <a:prstGeom prst="line">
              <a:avLst/>
            </a:prstGeom>
            <a:noFill/>
            <a:ln w="9525">
              <a:solidFill>
                <a:schemeClr val="tx1"/>
              </a:solidFill>
              <a:round/>
              <a:headEnd type="diamond" w="med" len="med"/>
              <a:tailEnd type="diamond" w="med" len="med"/>
            </a:ln>
            <a:effectLst/>
          </p:spPr>
          <p:txBody>
            <a:bodyPr wrap="none"/>
            <a:lstStyle/>
            <a:p>
              <a:endParaRPr lang="en-US"/>
            </a:p>
          </p:txBody>
        </p:sp>
        <p:sp>
          <p:nvSpPr>
            <p:cNvPr id="3373192" name="Line 136"/>
            <p:cNvSpPr>
              <a:spLocks noChangeShapeType="1"/>
            </p:cNvSpPr>
            <p:nvPr/>
          </p:nvSpPr>
          <p:spPr bwMode="auto">
            <a:xfrm>
              <a:off x="1746" y="3382"/>
              <a:ext cx="69" cy="0"/>
            </a:xfrm>
            <a:prstGeom prst="line">
              <a:avLst/>
            </a:prstGeom>
            <a:noFill/>
            <a:ln w="9525">
              <a:solidFill>
                <a:schemeClr val="tx1"/>
              </a:solidFill>
              <a:round/>
              <a:headEnd type="diamond" w="med" len="med"/>
              <a:tailEnd type="diamond" w="med" len="med"/>
            </a:ln>
            <a:effectLst/>
          </p:spPr>
          <p:txBody>
            <a:bodyPr wrap="none"/>
            <a:lstStyle/>
            <a:p>
              <a:endParaRPr lang="en-US"/>
            </a:p>
          </p:txBody>
        </p:sp>
        <p:sp>
          <p:nvSpPr>
            <p:cNvPr id="3373193" name="Rectangle 137"/>
            <p:cNvSpPr>
              <a:spLocks noChangeArrowheads="1"/>
            </p:cNvSpPr>
            <p:nvPr/>
          </p:nvSpPr>
          <p:spPr bwMode="auto">
            <a:xfrm>
              <a:off x="2136" y="3329"/>
              <a:ext cx="222" cy="47"/>
            </a:xfrm>
            <a:prstGeom prst="rect">
              <a:avLst/>
            </a:prstGeom>
            <a:solidFill>
              <a:srgbClr val="008080"/>
            </a:solidFill>
            <a:ln w="3175" algn="ctr">
              <a:solidFill>
                <a:schemeClr val="bg1"/>
              </a:solidFill>
              <a:miter lim="800000"/>
              <a:headEnd/>
              <a:tailEnd/>
            </a:ln>
            <a:effectLst/>
          </p:spPr>
          <p:txBody>
            <a:bodyPr wrap="none" anchor="ctr"/>
            <a:lstStyle/>
            <a:p>
              <a:endParaRPr lang="en-US" sz="600">
                <a:solidFill>
                  <a:schemeClr val="bg1"/>
                </a:solidFill>
              </a:endParaRPr>
            </a:p>
          </p:txBody>
        </p:sp>
        <p:sp>
          <p:nvSpPr>
            <p:cNvPr id="3373194" name="Rectangle 138"/>
            <p:cNvSpPr>
              <a:spLocks noChangeArrowheads="1"/>
            </p:cNvSpPr>
            <p:nvPr/>
          </p:nvSpPr>
          <p:spPr bwMode="auto">
            <a:xfrm>
              <a:off x="2116" y="3341"/>
              <a:ext cx="221" cy="47"/>
            </a:xfrm>
            <a:prstGeom prst="rect">
              <a:avLst/>
            </a:prstGeom>
            <a:solidFill>
              <a:srgbClr val="008080"/>
            </a:solidFill>
            <a:ln w="3175" algn="ctr">
              <a:solidFill>
                <a:schemeClr val="bg1"/>
              </a:solidFill>
              <a:miter lim="800000"/>
              <a:headEnd/>
              <a:tailEnd/>
            </a:ln>
            <a:effectLst/>
          </p:spPr>
          <p:txBody>
            <a:bodyPr wrap="none" anchor="ctr"/>
            <a:lstStyle/>
            <a:p>
              <a:endParaRPr lang="en-US" sz="600">
                <a:solidFill>
                  <a:schemeClr val="bg1"/>
                </a:solidFill>
              </a:endParaRPr>
            </a:p>
          </p:txBody>
        </p:sp>
        <p:sp>
          <p:nvSpPr>
            <p:cNvPr id="3373195" name="Rectangle 139"/>
            <p:cNvSpPr>
              <a:spLocks noChangeArrowheads="1"/>
            </p:cNvSpPr>
            <p:nvPr/>
          </p:nvSpPr>
          <p:spPr bwMode="auto">
            <a:xfrm>
              <a:off x="2096" y="3352"/>
              <a:ext cx="221" cy="47"/>
            </a:xfrm>
            <a:prstGeom prst="rect">
              <a:avLst/>
            </a:prstGeom>
            <a:solidFill>
              <a:srgbClr val="008080"/>
            </a:solidFill>
            <a:ln w="3175" algn="ctr">
              <a:solidFill>
                <a:schemeClr val="bg1"/>
              </a:solidFill>
              <a:miter lim="800000"/>
              <a:headEnd/>
              <a:tailEnd/>
            </a:ln>
            <a:effectLst/>
          </p:spPr>
          <p:txBody>
            <a:bodyPr wrap="none" anchor="ctr"/>
            <a:lstStyle/>
            <a:p>
              <a:r>
                <a:rPr lang="en-US" sz="600">
                  <a:solidFill>
                    <a:schemeClr val="bg1"/>
                  </a:solidFill>
                </a:rPr>
                <a:t>Mem</a:t>
              </a:r>
            </a:p>
          </p:txBody>
        </p:sp>
        <p:sp>
          <p:nvSpPr>
            <p:cNvPr id="3373196" name="Line 140"/>
            <p:cNvSpPr>
              <a:spLocks noChangeShapeType="1"/>
            </p:cNvSpPr>
            <p:nvPr/>
          </p:nvSpPr>
          <p:spPr bwMode="auto">
            <a:xfrm>
              <a:off x="2022" y="3373"/>
              <a:ext cx="69" cy="0"/>
            </a:xfrm>
            <a:prstGeom prst="line">
              <a:avLst/>
            </a:prstGeom>
            <a:noFill/>
            <a:ln w="9525">
              <a:solidFill>
                <a:schemeClr val="tx1"/>
              </a:solidFill>
              <a:round/>
              <a:headEnd type="diamond" w="med" len="med"/>
              <a:tailEnd type="diamond" w="med" len="med"/>
            </a:ln>
            <a:effectLst/>
          </p:spPr>
          <p:txBody>
            <a:bodyPr wrap="none"/>
            <a:lstStyle/>
            <a:p>
              <a:endParaRPr lang="en-US"/>
            </a:p>
          </p:txBody>
        </p:sp>
        <p:sp>
          <p:nvSpPr>
            <p:cNvPr id="3373197" name="Line 141"/>
            <p:cNvSpPr>
              <a:spLocks noChangeShapeType="1"/>
            </p:cNvSpPr>
            <p:nvPr/>
          </p:nvSpPr>
          <p:spPr bwMode="auto">
            <a:xfrm flipH="1">
              <a:off x="1508" y="3294"/>
              <a:ext cx="0" cy="51"/>
            </a:xfrm>
            <a:prstGeom prst="line">
              <a:avLst/>
            </a:prstGeom>
            <a:noFill/>
            <a:ln w="9525">
              <a:solidFill>
                <a:schemeClr val="tx1"/>
              </a:solidFill>
              <a:round/>
              <a:headEnd type="diamond" w="med" len="med"/>
              <a:tailEnd type="diamond" w="med" len="med"/>
            </a:ln>
            <a:effectLst/>
          </p:spPr>
          <p:txBody>
            <a:bodyPr wrap="none"/>
            <a:lstStyle/>
            <a:p>
              <a:endParaRPr lang="en-US"/>
            </a:p>
          </p:txBody>
        </p:sp>
        <p:sp>
          <p:nvSpPr>
            <p:cNvPr id="3373198" name="Rectangle 142"/>
            <p:cNvSpPr>
              <a:spLocks noChangeArrowheads="1"/>
            </p:cNvSpPr>
            <p:nvPr/>
          </p:nvSpPr>
          <p:spPr bwMode="auto">
            <a:xfrm>
              <a:off x="597" y="3502"/>
              <a:ext cx="153" cy="62"/>
            </a:xfrm>
            <a:prstGeom prst="rect">
              <a:avLst/>
            </a:prstGeom>
            <a:solidFill>
              <a:srgbClr val="006666"/>
            </a:solidFill>
            <a:ln w="9525" algn="ctr">
              <a:solidFill>
                <a:schemeClr val="bg2"/>
              </a:solidFill>
              <a:miter lim="800000"/>
              <a:headEnd/>
              <a:tailEnd/>
            </a:ln>
            <a:effectLst/>
          </p:spPr>
          <p:txBody>
            <a:bodyPr wrap="none" anchor="ctr"/>
            <a:lstStyle/>
            <a:p>
              <a:r>
                <a:rPr lang="en-US" sz="900">
                  <a:solidFill>
                    <a:schemeClr val="bg1"/>
                  </a:solidFill>
                </a:rPr>
                <a:t>$I</a:t>
              </a:r>
            </a:p>
          </p:txBody>
        </p:sp>
        <p:sp>
          <p:nvSpPr>
            <p:cNvPr id="3373199" name="Rectangle 143"/>
            <p:cNvSpPr>
              <a:spLocks noChangeArrowheads="1"/>
            </p:cNvSpPr>
            <p:nvPr/>
          </p:nvSpPr>
          <p:spPr bwMode="auto">
            <a:xfrm>
              <a:off x="761" y="3502"/>
              <a:ext cx="153" cy="62"/>
            </a:xfrm>
            <a:prstGeom prst="rect">
              <a:avLst/>
            </a:prstGeom>
            <a:solidFill>
              <a:srgbClr val="006666"/>
            </a:solidFill>
            <a:ln w="9525" algn="ctr">
              <a:solidFill>
                <a:schemeClr val="bg2"/>
              </a:solidFill>
              <a:miter lim="800000"/>
              <a:headEnd/>
              <a:tailEnd/>
            </a:ln>
            <a:effectLst/>
          </p:spPr>
          <p:txBody>
            <a:bodyPr wrap="none" anchor="ctr"/>
            <a:lstStyle/>
            <a:p>
              <a:r>
                <a:rPr lang="en-US" sz="900">
                  <a:solidFill>
                    <a:schemeClr val="bg1"/>
                  </a:solidFill>
                </a:rPr>
                <a:t>$D</a:t>
              </a:r>
            </a:p>
          </p:txBody>
        </p:sp>
        <p:sp>
          <p:nvSpPr>
            <p:cNvPr id="3373200" name="AutoShape 144"/>
            <p:cNvSpPr>
              <a:spLocks noChangeArrowheads="1"/>
            </p:cNvSpPr>
            <p:nvPr/>
          </p:nvSpPr>
          <p:spPr bwMode="auto">
            <a:xfrm>
              <a:off x="553" y="2976"/>
              <a:ext cx="465" cy="223"/>
            </a:xfrm>
            <a:prstGeom prst="wedgeRectCallout">
              <a:avLst>
                <a:gd name="adj1" fmla="val 68065"/>
                <a:gd name="adj2" fmla="val 128477"/>
              </a:avLst>
            </a:prstGeom>
            <a:solidFill>
              <a:srgbClr val="FFFF99"/>
            </a:solidFill>
            <a:ln w="9525" algn="ctr">
              <a:solidFill>
                <a:schemeClr val="tx1"/>
              </a:solidFill>
              <a:miter lim="800000"/>
              <a:headEnd/>
              <a:tailEnd/>
            </a:ln>
            <a:effectLst/>
          </p:spPr>
          <p:txBody>
            <a:bodyPr anchor="ctr"/>
            <a:lstStyle/>
            <a:p>
              <a:r>
                <a:rPr lang="en-US" sz="1000"/>
                <a:t>PVT Bus Models</a:t>
              </a:r>
            </a:p>
          </p:txBody>
        </p:sp>
        <p:sp>
          <p:nvSpPr>
            <p:cNvPr id="3373201" name="AutoShape 145"/>
            <p:cNvSpPr>
              <a:spLocks noChangeArrowheads="1"/>
            </p:cNvSpPr>
            <p:nvPr/>
          </p:nvSpPr>
          <p:spPr bwMode="auto">
            <a:xfrm>
              <a:off x="432" y="3580"/>
              <a:ext cx="582" cy="212"/>
            </a:xfrm>
            <a:prstGeom prst="wedgeRectCallout">
              <a:avLst>
                <a:gd name="adj1" fmla="val 15806"/>
                <a:gd name="adj2" fmla="val -100472"/>
              </a:avLst>
            </a:prstGeom>
            <a:solidFill>
              <a:srgbClr val="FFFF99"/>
            </a:solidFill>
            <a:ln w="9525" algn="ctr">
              <a:solidFill>
                <a:schemeClr val="tx1"/>
              </a:solidFill>
              <a:miter lim="800000"/>
              <a:headEnd/>
              <a:tailEnd/>
            </a:ln>
            <a:effectLst/>
          </p:spPr>
          <p:txBody>
            <a:bodyPr anchor="ctr"/>
            <a:lstStyle/>
            <a:p>
              <a:r>
                <a:rPr lang="en-US" sz="1000"/>
                <a:t>Cycle-Approx ISS</a:t>
              </a:r>
            </a:p>
          </p:txBody>
        </p:sp>
        <p:sp>
          <p:nvSpPr>
            <p:cNvPr id="3373202" name="AutoShape 146"/>
            <p:cNvSpPr>
              <a:spLocks noChangeArrowheads="1"/>
            </p:cNvSpPr>
            <p:nvPr/>
          </p:nvSpPr>
          <p:spPr bwMode="auto">
            <a:xfrm>
              <a:off x="1296" y="3821"/>
              <a:ext cx="443" cy="211"/>
            </a:xfrm>
            <a:prstGeom prst="wedgeRectCallout">
              <a:avLst>
                <a:gd name="adj1" fmla="val -36454"/>
                <a:gd name="adj2" fmla="val -81755"/>
              </a:avLst>
            </a:prstGeom>
            <a:solidFill>
              <a:srgbClr val="FFFF99"/>
            </a:solidFill>
            <a:ln w="9525" algn="ctr">
              <a:solidFill>
                <a:schemeClr val="tx1"/>
              </a:solidFill>
              <a:miter lim="800000"/>
              <a:headEnd/>
              <a:tailEnd/>
            </a:ln>
            <a:effectLst/>
          </p:spPr>
          <p:txBody>
            <a:bodyPr anchor="ctr"/>
            <a:lstStyle/>
            <a:p>
              <a:r>
                <a:rPr lang="en-US" sz="1000"/>
                <a:t>Access</a:t>
              </a:r>
            </a:p>
            <a:p>
              <a:r>
                <a:rPr lang="en-US" sz="1000"/>
                <a:t>Timing</a:t>
              </a:r>
            </a:p>
          </p:txBody>
        </p:sp>
        <p:sp>
          <p:nvSpPr>
            <p:cNvPr id="3373203" name="AutoShape 147"/>
            <p:cNvSpPr>
              <a:spLocks noChangeArrowheads="1"/>
            </p:cNvSpPr>
            <p:nvPr/>
          </p:nvSpPr>
          <p:spPr bwMode="auto">
            <a:xfrm>
              <a:off x="1847" y="2976"/>
              <a:ext cx="649" cy="200"/>
            </a:xfrm>
            <a:prstGeom prst="wedgeRectCallout">
              <a:avLst>
                <a:gd name="adj1" fmla="val -41065"/>
                <a:gd name="adj2" fmla="val 124500"/>
              </a:avLst>
            </a:prstGeom>
            <a:solidFill>
              <a:srgbClr val="FFFF99"/>
            </a:solidFill>
            <a:ln w="9525" algn="ctr">
              <a:solidFill>
                <a:schemeClr val="tx1"/>
              </a:solidFill>
              <a:miter lim="800000"/>
              <a:headEnd/>
              <a:tailEnd/>
            </a:ln>
            <a:effectLst/>
          </p:spPr>
          <p:txBody>
            <a:bodyPr anchor="ctr"/>
            <a:lstStyle/>
            <a:p>
              <a:r>
                <a:rPr lang="en-US" sz="1000"/>
                <a:t>Page tracking / re-ordering</a:t>
              </a:r>
            </a:p>
          </p:txBody>
        </p:sp>
        <p:sp>
          <p:nvSpPr>
            <p:cNvPr id="3373204" name="AutoShape 148"/>
            <p:cNvSpPr>
              <a:spLocks noChangeArrowheads="1"/>
            </p:cNvSpPr>
            <p:nvPr/>
          </p:nvSpPr>
          <p:spPr bwMode="auto">
            <a:xfrm>
              <a:off x="1998" y="3483"/>
              <a:ext cx="443" cy="213"/>
            </a:xfrm>
            <a:prstGeom prst="wedgeRectCallout">
              <a:avLst>
                <a:gd name="adj1" fmla="val 18171"/>
                <a:gd name="adj2" fmla="val -103051"/>
              </a:avLst>
            </a:prstGeom>
            <a:solidFill>
              <a:srgbClr val="FFFF99"/>
            </a:solidFill>
            <a:ln w="9525" algn="ctr">
              <a:solidFill>
                <a:schemeClr val="tx1"/>
              </a:solidFill>
              <a:miter lim="800000"/>
              <a:headEnd/>
              <a:tailEnd/>
            </a:ln>
            <a:effectLst/>
          </p:spPr>
          <p:txBody>
            <a:bodyPr anchor="ctr"/>
            <a:lstStyle/>
            <a:p>
              <a:r>
                <a:rPr lang="en-US" sz="1000"/>
                <a:t>Wait</a:t>
              </a:r>
              <a:br>
                <a:rPr lang="en-US" sz="1000"/>
              </a:br>
              <a:r>
                <a:rPr lang="en-US" sz="1000"/>
                <a:t>States</a:t>
              </a:r>
            </a:p>
          </p:txBody>
        </p:sp>
      </p:grpSp>
      <p:grpSp>
        <p:nvGrpSpPr>
          <p:cNvPr id="3373205" name="Group 149"/>
          <p:cNvGrpSpPr>
            <a:grpSpLocks/>
          </p:cNvGrpSpPr>
          <p:nvPr/>
        </p:nvGrpSpPr>
        <p:grpSpPr bwMode="auto">
          <a:xfrm>
            <a:off x="38100" y="701675"/>
            <a:ext cx="4610100" cy="2408238"/>
            <a:chOff x="24" y="467"/>
            <a:chExt cx="2904" cy="1517"/>
          </a:xfrm>
        </p:grpSpPr>
        <p:pic>
          <p:nvPicPr>
            <p:cNvPr id="3373206" name="Picture 150" descr="swhw helix clean"/>
            <p:cNvPicPr>
              <a:picLocks noChangeAspect="1" noChangeArrowheads="1"/>
            </p:cNvPicPr>
            <p:nvPr/>
          </p:nvPicPr>
          <p:blipFill>
            <a:blip r:embed="rId5" cstate="print"/>
            <a:srcRect/>
            <a:stretch>
              <a:fillRect/>
            </a:stretch>
          </p:blipFill>
          <p:spPr bwMode="auto">
            <a:xfrm>
              <a:off x="678" y="975"/>
              <a:ext cx="2122" cy="1006"/>
            </a:xfrm>
            <a:prstGeom prst="rect">
              <a:avLst/>
            </a:prstGeom>
            <a:noFill/>
          </p:spPr>
        </p:pic>
        <p:sp>
          <p:nvSpPr>
            <p:cNvPr id="3373207" name="Text Box 151"/>
            <p:cNvSpPr txBox="1">
              <a:spLocks noChangeArrowheads="1"/>
            </p:cNvSpPr>
            <p:nvPr/>
          </p:nvSpPr>
          <p:spPr bwMode="auto">
            <a:xfrm>
              <a:off x="24" y="467"/>
              <a:ext cx="2904" cy="442"/>
            </a:xfrm>
            <a:prstGeom prst="rect">
              <a:avLst/>
            </a:prstGeom>
            <a:noFill/>
            <a:ln w="9525" algn="ctr">
              <a:noFill/>
              <a:miter lim="800000"/>
              <a:headEnd/>
              <a:tailEnd/>
            </a:ln>
            <a:effectLst/>
          </p:spPr>
          <p:txBody>
            <a:bodyPr>
              <a:spAutoFit/>
            </a:bodyPr>
            <a:lstStyle/>
            <a:p>
              <a:r>
                <a:rPr lang="en-US" sz="2000"/>
                <a:t>SW Development &amp; Continuous</a:t>
              </a:r>
              <a:br>
                <a:rPr lang="en-US" sz="2000"/>
              </a:br>
              <a:r>
                <a:rPr lang="en-US" sz="2000"/>
                <a:t>Integration with HW</a:t>
              </a:r>
              <a:endParaRPr lang="en-US" sz="2000" b="0"/>
            </a:p>
          </p:txBody>
        </p:sp>
        <p:pic>
          <p:nvPicPr>
            <p:cNvPr id="3373208" name="Picture 152" descr="VPOM2420-Linux-Lauterbach"/>
            <p:cNvPicPr>
              <a:picLocks noChangeAspect="1" noChangeArrowheads="1"/>
            </p:cNvPicPr>
            <p:nvPr/>
          </p:nvPicPr>
          <p:blipFill>
            <a:blip r:embed="rId6" cstate="print"/>
            <a:srcRect/>
            <a:stretch>
              <a:fillRect/>
            </a:stretch>
          </p:blipFill>
          <p:spPr bwMode="auto">
            <a:xfrm>
              <a:off x="242" y="1230"/>
              <a:ext cx="1211" cy="754"/>
            </a:xfrm>
            <a:prstGeom prst="rect">
              <a:avLst/>
            </a:prstGeom>
            <a:noFill/>
            <a:ln w="9525">
              <a:noFill/>
              <a:miter lim="800000"/>
              <a:headEnd/>
              <a:tailEnd/>
            </a:ln>
          </p:spPr>
        </p:pic>
      </p:grpSp>
    </p:spTree>
  </p:cSld>
  <p:clrMapOvr>
    <a:masterClrMapping/>
  </p:clrMapOvr>
  <p:transition spd="med">
    <p:pull dir="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8242" name="Rectangle 2"/>
          <p:cNvSpPr>
            <a:spLocks noChangeArrowheads="1"/>
          </p:cNvSpPr>
          <p:nvPr/>
        </p:nvSpPr>
        <p:spPr bwMode="auto">
          <a:xfrm>
            <a:off x="4775200" y="868363"/>
            <a:ext cx="4041775" cy="5281612"/>
          </a:xfrm>
          <a:prstGeom prst="rect">
            <a:avLst/>
          </a:prstGeom>
          <a:solidFill>
            <a:srgbClr val="DD7031">
              <a:alpha val="78999"/>
            </a:srgbClr>
          </a:solidFill>
          <a:ln w="9525" algn="ctr">
            <a:noFill/>
            <a:miter lim="800000"/>
            <a:headEnd/>
            <a:tailEnd/>
          </a:ln>
          <a:effectLst/>
        </p:spPr>
        <p:txBody>
          <a:bodyPr wrap="none" anchor="ctr"/>
          <a:lstStyle/>
          <a:p>
            <a:endParaRPr lang="en-US"/>
          </a:p>
        </p:txBody>
      </p:sp>
      <p:sp>
        <p:nvSpPr>
          <p:cNvPr id="3338243" name="AutoShape 3"/>
          <p:cNvSpPr>
            <a:spLocks noChangeArrowheads="1"/>
          </p:cNvSpPr>
          <p:nvPr/>
        </p:nvSpPr>
        <p:spPr bwMode="auto">
          <a:xfrm>
            <a:off x="4951413" y="3509963"/>
            <a:ext cx="3671887" cy="2154237"/>
          </a:xfrm>
          <a:prstGeom prst="roundRect">
            <a:avLst>
              <a:gd name="adj" fmla="val 6125"/>
            </a:avLst>
          </a:prstGeom>
          <a:solidFill>
            <a:schemeClr val="bg1"/>
          </a:solidFill>
          <a:ln w="9525" algn="ctr">
            <a:solidFill>
              <a:schemeClr val="tx1"/>
            </a:solidFill>
            <a:round/>
            <a:headEnd/>
            <a:tailEnd/>
          </a:ln>
          <a:effectLst/>
        </p:spPr>
        <p:txBody>
          <a:bodyPr wrap="none" anchor="ctr"/>
          <a:lstStyle/>
          <a:p>
            <a:endParaRPr lang="en-US"/>
          </a:p>
        </p:txBody>
      </p:sp>
      <p:sp>
        <p:nvSpPr>
          <p:cNvPr id="3338244" name="Rectangle 4"/>
          <p:cNvSpPr>
            <a:spLocks noGrp="1" noChangeArrowheads="1"/>
          </p:cNvSpPr>
          <p:nvPr>
            <p:ph type="title"/>
          </p:nvPr>
        </p:nvSpPr>
        <p:spPr>
          <a:xfrm>
            <a:off x="438150" y="-88900"/>
            <a:ext cx="7772400" cy="1143000"/>
          </a:xfrm>
        </p:spPr>
        <p:txBody>
          <a:bodyPr/>
          <a:lstStyle/>
          <a:p>
            <a:r>
              <a:rPr lang="en-US">
                <a:solidFill>
                  <a:schemeClr val="accent1"/>
                </a:solidFill>
              </a:rPr>
              <a:t>Verification Integration</a:t>
            </a:r>
          </a:p>
        </p:txBody>
      </p:sp>
      <p:grpSp>
        <p:nvGrpSpPr>
          <p:cNvPr id="3338245" name="Group 5"/>
          <p:cNvGrpSpPr>
            <a:grpSpLocks/>
          </p:cNvGrpSpPr>
          <p:nvPr/>
        </p:nvGrpSpPr>
        <p:grpSpPr bwMode="auto">
          <a:xfrm>
            <a:off x="3033713" y="3690938"/>
            <a:ext cx="249237" cy="690562"/>
            <a:chOff x="3393" y="2538"/>
            <a:chExt cx="261" cy="522"/>
          </a:xfrm>
        </p:grpSpPr>
        <p:sp>
          <p:nvSpPr>
            <p:cNvPr id="3338246" name="Line 6"/>
            <p:cNvSpPr>
              <a:spLocks noChangeShapeType="1"/>
            </p:cNvSpPr>
            <p:nvPr/>
          </p:nvSpPr>
          <p:spPr bwMode="auto">
            <a:xfrm>
              <a:off x="3393" y="2538"/>
              <a:ext cx="0" cy="513"/>
            </a:xfrm>
            <a:prstGeom prst="line">
              <a:avLst/>
            </a:prstGeom>
            <a:noFill/>
            <a:ln w="19050">
              <a:noFill/>
              <a:round/>
              <a:headEnd type="triangle" w="med" len="med"/>
              <a:tailEnd/>
            </a:ln>
            <a:effectLst/>
          </p:spPr>
          <p:txBody>
            <a:bodyPr anchor="ctr"/>
            <a:lstStyle/>
            <a:p>
              <a:endParaRPr lang="en-US"/>
            </a:p>
          </p:txBody>
        </p:sp>
        <p:sp>
          <p:nvSpPr>
            <p:cNvPr id="3338247" name="Line 7"/>
            <p:cNvSpPr>
              <a:spLocks noChangeShapeType="1"/>
            </p:cNvSpPr>
            <p:nvPr/>
          </p:nvSpPr>
          <p:spPr bwMode="auto">
            <a:xfrm>
              <a:off x="3393" y="3060"/>
              <a:ext cx="261" cy="0"/>
            </a:xfrm>
            <a:prstGeom prst="line">
              <a:avLst/>
            </a:prstGeom>
            <a:noFill/>
            <a:ln w="19050">
              <a:noFill/>
              <a:round/>
              <a:headEnd/>
              <a:tailEnd type="triangle" w="med" len="med"/>
            </a:ln>
            <a:effectLst/>
          </p:spPr>
          <p:txBody>
            <a:bodyPr anchor="ctr"/>
            <a:lstStyle/>
            <a:p>
              <a:endParaRPr lang="en-US"/>
            </a:p>
          </p:txBody>
        </p:sp>
      </p:grpSp>
      <p:grpSp>
        <p:nvGrpSpPr>
          <p:cNvPr id="3338248" name="Group 8"/>
          <p:cNvGrpSpPr>
            <a:grpSpLocks/>
          </p:cNvGrpSpPr>
          <p:nvPr/>
        </p:nvGrpSpPr>
        <p:grpSpPr bwMode="auto">
          <a:xfrm>
            <a:off x="2782888" y="3714750"/>
            <a:ext cx="500062" cy="1023938"/>
            <a:chOff x="3393" y="2538"/>
            <a:chExt cx="261" cy="522"/>
          </a:xfrm>
        </p:grpSpPr>
        <p:sp>
          <p:nvSpPr>
            <p:cNvPr id="3338249" name="Line 9"/>
            <p:cNvSpPr>
              <a:spLocks noChangeShapeType="1"/>
            </p:cNvSpPr>
            <p:nvPr/>
          </p:nvSpPr>
          <p:spPr bwMode="auto">
            <a:xfrm>
              <a:off x="3393" y="2538"/>
              <a:ext cx="0" cy="513"/>
            </a:xfrm>
            <a:prstGeom prst="line">
              <a:avLst/>
            </a:prstGeom>
            <a:noFill/>
            <a:ln w="19050">
              <a:noFill/>
              <a:round/>
              <a:headEnd type="triangle" w="med" len="med"/>
              <a:tailEnd/>
            </a:ln>
            <a:effectLst/>
          </p:spPr>
          <p:txBody>
            <a:bodyPr anchor="ctr"/>
            <a:lstStyle/>
            <a:p>
              <a:endParaRPr lang="en-US"/>
            </a:p>
          </p:txBody>
        </p:sp>
        <p:sp>
          <p:nvSpPr>
            <p:cNvPr id="3338250" name="Line 10"/>
            <p:cNvSpPr>
              <a:spLocks noChangeShapeType="1"/>
            </p:cNvSpPr>
            <p:nvPr/>
          </p:nvSpPr>
          <p:spPr bwMode="auto">
            <a:xfrm>
              <a:off x="3393" y="3060"/>
              <a:ext cx="261" cy="0"/>
            </a:xfrm>
            <a:prstGeom prst="line">
              <a:avLst/>
            </a:prstGeom>
            <a:noFill/>
            <a:ln w="19050">
              <a:noFill/>
              <a:round/>
              <a:headEnd/>
              <a:tailEnd type="triangle" w="med" len="med"/>
            </a:ln>
            <a:effectLst/>
          </p:spPr>
          <p:txBody>
            <a:bodyPr anchor="ctr"/>
            <a:lstStyle/>
            <a:p>
              <a:endParaRPr lang="en-US"/>
            </a:p>
          </p:txBody>
        </p:sp>
      </p:grpSp>
      <p:sp>
        <p:nvSpPr>
          <p:cNvPr id="3338251" name="Rectangle 11"/>
          <p:cNvSpPr>
            <a:spLocks noChangeArrowheads="1"/>
          </p:cNvSpPr>
          <p:nvPr/>
        </p:nvSpPr>
        <p:spPr bwMode="auto">
          <a:xfrm>
            <a:off x="5030788" y="957263"/>
            <a:ext cx="3786187" cy="701675"/>
          </a:xfrm>
          <a:prstGeom prst="rect">
            <a:avLst/>
          </a:prstGeom>
          <a:noFill/>
          <a:ln w="9525" algn="ctr">
            <a:noFill/>
            <a:miter lim="800000"/>
            <a:headEnd/>
            <a:tailEnd/>
          </a:ln>
          <a:effectLst/>
        </p:spPr>
        <p:txBody>
          <a:bodyPr>
            <a:spAutoFit/>
          </a:bodyPr>
          <a:lstStyle/>
          <a:p>
            <a:pPr algn="l"/>
            <a:r>
              <a:rPr lang="en-US" sz="2000" i="1">
                <a:solidFill>
                  <a:srgbClr val="B63039"/>
                </a:solidFill>
              </a:rPr>
              <a:t>VCS® - High-Performance Mixed SC-SV Environment</a:t>
            </a:r>
          </a:p>
        </p:txBody>
      </p:sp>
      <p:sp>
        <p:nvSpPr>
          <p:cNvPr id="3338252" name="Rectangle 12"/>
          <p:cNvSpPr>
            <a:spLocks noChangeArrowheads="1"/>
          </p:cNvSpPr>
          <p:nvPr/>
        </p:nvSpPr>
        <p:spPr bwMode="auto">
          <a:xfrm>
            <a:off x="4991100" y="1662113"/>
            <a:ext cx="3594100" cy="1355725"/>
          </a:xfrm>
          <a:prstGeom prst="rect">
            <a:avLst/>
          </a:prstGeom>
          <a:noFill/>
          <a:ln w="9525">
            <a:noFill/>
            <a:miter lim="800000"/>
            <a:headEnd/>
            <a:tailEnd/>
          </a:ln>
          <a:effectLst/>
        </p:spPr>
        <p:txBody>
          <a:bodyPr/>
          <a:lstStyle/>
          <a:p>
            <a:pPr marL="231775" indent="-231775" algn="l" eaLnBrk="1" hangingPunct="1">
              <a:spcBef>
                <a:spcPct val="15000"/>
              </a:spcBef>
              <a:spcAft>
                <a:spcPct val="20000"/>
              </a:spcAft>
              <a:buClr>
                <a:srgbClr val="7900A4"/>
              </a:buClr>
              <a:buSzPct val="125000"/>
              <a:buFontTx/>
              <a:buChar char="•"/>
            </a:pPr>
            <a:r>
              <a:rPr lang="en-US" sz="1600">
                <a:solidFill>
                  <a:srgbClr val="000000"/>
                </a:solidFill>
              </a:rPr>
              <a:t>Transaction-level Interface (TLI)</a:t>
            </a:r>
          </a:p>
          <a:p>
            <a:pPr marL="231775" indent="-231775" algn="l" eaLnBrk="1" hangingPunct="1">
              <a:lnSpc>
                <a:spcPct val="85000"/>
              </a:lnSpc>
              <a:spcBef>
                <a:spcPct val="15000"/>
              </a:spcBef>
              <a:spcAft>
                <a:spcPct val="20000"/>
              </a:spcAft>
              <a:buClr>
                <a:srgbClr val="7900A4"/>
              </a:buClr>
              <a:buSzPct val="125000"/>
              <a:buFontTx/>
              <a:buChar char="•"/>
            </a:pPr>
            <a:r>
              <a:rPr lang="en-US" sz="1600">
                <a:solidFill>
                  <a:srgbClr val="000000"/>
                </a:solidFill>
              </a:rPr>
              <a:t>Layered VMM Methodology</a:t>
            </a:r>
          </a:p>
          <a:p>
            <a:pPr marL="231775" indent="-231775" algn="l" eaLnBrk="1" hangingPunct="1">
              <a:lnSpc>
                <a:spcPct val="85000"/>
              </a:lnSpc>
              <a:spcBef>
                <a:spcPct val="15000"/>
              </a:spcBef>
              <a:spcAft>
                <a:spcPct val="20000"/>
              </a:spcAft>
              <a:buClr>
                <a:srgbClr val="7900A4"/>
              </a:buClr>
              <a:buSzPct val="125000"/>
              <a:buFontTx/>
              <a:buChar char="•"/>
            </a:pPr>
            <a:r>
              <a:rPr lang="en-US" sz="1600">
                <a:solidFill>
                  <a:srgbClr val="000000"/>
                </a:solidFill>
              </a:rPr>
              <a:t>Transaction-level models in SystemC or SystemVerilog</a:t>
            </a:r>
          </a:p>
          <a:p>
            <a:pPr marL="231775" indent="-231775" algn="l" eaLnBrk="1" hangingPunct="1">
              <a:lnSpc>
                <a:spcPct val="85000"/>
              </a:lnSpc>
              <a:spcBef>
                <a:spcPct val="15000"/>
              </a:spcBef>
              <a:spcAft>
                <a:spcPct val="20000"/>
              </a:spcAft>
              <a:buClr>
                <a:srgbClr val="7900A4"/>
              </a:buClr>
              <a:buSzPct val="125000"/>
              <a:buFontTx/>
              <a:buChar char="•"/>
            </a:pPr>
            <a:endParaRPr lang="en-US" sz="1600">
              <a:solidFill>
                <a:srgbClr val="000000"/>
              </a:solidFill>
            </a:endParaRPr>
          </a:p>
        </p:txBody>
      </p:sp>
      <p:grpSp>
        <p:nvGrpSpPr>
          <p:cNvPr id="3338253" name="Group 13"/>
          <p:cNvGrpSpPr>
            <a:grpSpLocks/>
          </p:cNvGrpSpPr>
          <p:nvPr/>
        </p:nvGrpSpPr>
        <p:grpSpPr bwMode="auto">
          <a:xfrm>
            <a:off x="5259388" y="3805238"/>
            <a:ext cx="3043237" cy="2078037"/>
            <a:chOff x="5141" y="944"/>
            <a:chExt cx="3067" cy="1571"/>
          </a:xfrm>
        </p:grpSpPr>
        <p:sp>
          <p:nvSpPr>
            <p:cNvPr id="3338254" name="Text Box 14"/>
            <p:cNvSpPr txBox="1">
              <a:spLocks noChangeArrowheads="1"/>
            </p:cNvSpPr>
            <p:nvPr/>
          </p:nvSpPr>
          <p:spPr bwMode="auto">
            <a:xfrm>
              <a:off x="6583" y="2285"/>
              <a:ext cx="185" cy="230"/>
            </a:xfrm>
            <a:prstGeom prst="rect">
              <a:avLst/>
            </a:prstGeom>
            <a:noFill/>
            <a:ln w="9525" algn="ctr">
              <a:noFill/>
              <a:miter lim="800000"/>
              <a:headEnd/>
              <a:tailEnd/>
            </a:ln>
            <a:effectLst/>
          </p:spPr>
          <p:txBody>
            <a:bodyPr wrap="none" lIns="91403" tIns="45702" rIns="91403" bIns="45702">
              <a:spAutoFit/>
            </a:bodyPr>
            <a:lstStyle/>
            <a:p>
              <a:endParaRPr lang="en-US" sz="1400"/>
            </a:p>
          </p:txBody>
        </p:sp>
        <p:grpSp>
          <p:nvGrpSpPr>
            <p:cNvPr id="3338255" name="Group 15"/>
            <p:cNvGrpSpPr>
              <a:grpSpLocks/>
            </p:cNvGrpSpPr>
            <p:nvPr/>
          </p:nvGrpSpPr>
          <p:grpSpPr bwMode="auto">
            <a:xfrm>
              <a:off x="5141" y="944"/>
              <a:ext cx="3067" cy="1258"/>
              <a:chOff x="1086" y="939"/>
              <a:chExt cx="3067" cy="1258"/>
            </a:xfrm>
          </p:grpSpPr>
          <p:sp>
            <p:nvSpPr>
              <p:cNvPr id="3338256" name="Rectangle 16"/>
              <p:cNvSpPr>
                <a:spLocks noChangeArrowheads="1"/>
              </p:cNvSpPr>
              <p:nvPr/>
            </p:nvSpPr>
            <p:spPr bwMode="auto">
              <a:xfrm>
                <a:off x="1086" y="939"/>
                <a:ext cx="3067" cy="1258"/>
              </a:xfrm>
              <a:prstGeom prst="rect">
                <a:avLst/>
              </a:prstGeom>
              <a:solidFill>
                <a:schemeClr val="bg2"/>
              </a:solidFill>
              <a:ln w="9525" algn="ctr">
                <a:solidFill>
                  <a:schemeClr val="tx1"/>
                </a:solidFill>
                <a:miter lim="800000"/>
                <a:headEnd/>
                <a:tailEnd/>
              </a:ln>
              <a:effectLst/>
            </p:spPr>
            <p:txBody>
              <a:bodyPr wrap="none" lIns="91403" tIns="45702" rIns="91403" bIns="45702" anchor="b"/>
              <a:lstStyle/>
              <a:p>
                <a:pPr algn="r"/>
                <a:r>
                  <a:rPr lang="en-US" sz="1500"/>
                  <a:t>VCS</a:t>
                </a:r>
              </a:p>
            </p:txBody>
          </p:sp>
          <p:sp>
            <p:nvSpPr>
              <p:cNvPr id="3338257" name="Rectangle 17"/>
              <p:cNvSpPr>
                <a:spLocks noChangeArrowheads="1"/>
              </p:cNvSpPr>
              <p:nvPr/>
            </p:nvSpPr>
            <p:spPr bwMode="auto">
              <a:xfrm>
                <a:off x="1154" y="994"/>
                <a:ext cx="2873" cy="955"/>
              </a:xfrm>
              <a:prstGeom prst="rect">
                <a:avLst/>
              </a:prstGeom>
              <a:solidFill>
                <a:srgbClr val="CC6600"/>
              </a:solidFill>
              <a:ln w="9525">
                <a:noFill/>
                <a:miter lim="800000"/>
                <a:headEnd/>
                <a:tailEnd/>
              </a:ln>
              <a:effectLst/>
            </p:spPr>
            <p:txBody>
              <a:bodyPr wrap="none" lIns="91403" tIns="45702" rIns="91403" bIns="45702" anchor="ctr"/>
              <a:lstStyle/>
              <a:p>
                <a:endParaRPr lang="en-US" sz="600" b="0"/>
              </a:p>
            </p:txBody>
          </p:sp>
          <p:sp>
            <p:nvSpPr>
              <p:cNvPr id="3338258" name="Rectangle 18"/>
              <p:cNvSpPr>
                <a:spLocks noChangeArrowheads="1"/>
              </p:cNvSpPr>
              <p:nvPr/>
            </p:nvSpPr>
            <p:spPr bwMode="auto">
              <a:xfrm>
                <a:off x="1926" y="991"/>
                <a:ext cx="1321" cy="540"/>
              </a:xfrm>
              <a:prstGeom prst="rect">
                <a:avLst/>
              </a:prstGeom>
              <a:solidFill>
                <a:schemeClr val="bg2"/>
              </a:solidFill>
              <a:ln w="9525" algn="ctr">
                <a:noFill/>
                <a:miter lim="800000"/>
                <a:headEnd/>
                <a:tailEnd/>
              </a:ln>
              <a:effectLst/>
            </p:spPr>
            <p:txBody>
              <a:bodyPr wrap="none" anchor="ctr"/>
              <a:lstStyle/>
              <a:p>
                <a:endParaRPr lang="en-US"/>
              </a:p>
            </p:txBody>
          </p:sp>
          <p:sp>
            <p:nvSpPr>
              <p:cNvPr id="3338259" name="Text Box 19"/>
              <p:cNvSpPr txBox="1">
                <a:spLocks noChangeArrowheads="1"/>
              </p:cNvSpPr>
              <p:nvPr/>
            </p:nvSpPr>
            <p:spPr bwMode="auto">
              <a:xfrm>
                <a:off x="2041" y="1746"/>
                <a:ext cx="1062" cy="201"/>
              </a:xfrm>
              <a:prstGeom prst="rect">
                <a:avLst/>
              </a:prstGeom>
              <a:noFill/>
              <a:ln w="9525">
                <a:noFill/>
                <a:miter lim="800000"/>
                <a:headEnd/>
                <a:tailEnd/>
              </a:ln>
              <a:effectLst/>
            </p:spPr>
            <p:txBody>
              <a:bodyPr wrap="none" lIns="130568" tIns="65283" rIns="130568" bIns="65283">
                <a:spAutoFit/>
              </a:bodyPr>
              <a:lstStyle/>
              <a:p>
                <a:pPr algn="l" defTabSz="1306513" eaLnBrk="1" hangingPunct="1"/>
                <a:r>
                  <a:rPr lang="en-US" sz="900">
                    <a:solidFill>
                      <a:schemeClr val="bg1"/>
                    </a:solidFill>
                  </a:rPr>
                  <a:t>SystemVerilog</a:t>
                </a:r>
              </a:p>
            </p:txBody>
          </p:sp>
          <p:sp>
            <p:nvSpPr>
              <p:cNvPr id="3338260" name="Rectangle 20"/>
              <p:cNvSpPr>
                <a:spLocks noChangeArrowheads="1"/>
              </p:cNvSpPr>
              <p:nvPr/>
            </p:nvSpPr>
            <p:spPr bwMode="auto">
              <a:xfrm>
                <a:off x="1986" y="1037"/>
                <a:ext cx="1202" cy="454"/>
              </a:xfrm>
              <a:prstGeom prst="rect">
                <a:avLst/>
              </a:prstGeom>
              <a:solidFill>
                <a:srgbClr val="0033CC"/>
              </a:solidFill>
              <a:ln w="9525">
                <a:noFill/>
                <a:miter lim="800000"/>
                <a:headEnd/>
                <a:tailEnd/>
              </a:ln>
              <a:effectLst/>
            </p:spPr>
            <p:txBody>
              <a:bodyPr wrap="none" anchor="ctr"/>
              <a:lstStyle/>
              <a:p>
                <a:endParaRPr lang="en-US"/>
              </a:p>
            </p:txBody>
          </p:sp>
          <p:sp>
            <p:nvSpPr>
              <p:cNvPr id="3338261" name="Text Box 21"/>
              <p:cNvSpPr txBox="1">
                <a:spLocks noChangeArrowheads="1"/>
              </p:cNvSpPr>
              <p:nvPr/>
            </p:nvSpPr>
            <p:spPr bwMode="auto">
              <a:xfrm>
                <a:off x="2214" y="1090"/>
                <a:ext cx="755" cy="202"/>
              </a:xfrm>
              <a:prstGeom prst="rect">
                <a:avLst/>
              </a:prstGeom>
              <a:noFill/>
              <a:ln w="9525">
                <a:noFill/>
                <a:miter lim="800000"/>
                <a:headEnd/>
                <a:tailEnd/>
              </a:ln>
              <a:effectLst/>
            </p:spPr>
            <p:txBody>
              <a:bodyPr wrap="none" lIns="130568" tIns="65283" rIns="130568" bIns="65283">
                <a:spAutoFit/>
              </a:bodyPr>
              <a:lstStyle/>
              <a:p>
                <a:pPr algn="l" defTabSz="1306513" eaLnBrk="1" hangingPunct="1"/>
                <a:r>
                  <a:rPr lang="en-US" sz="900">
                    <a:solidFill>
                      <a:schemeClr val="bg1"/>
                    </a:solidFill>
                  </a:rPr>
                  <a:t>SystemC</a:t>
                </a:r>
              </a:p>
            </p:txBody>
          </p:sp>
          <p:sp>
            <p:nvSpPr>
              <p:cNvPr id="3338262" name="Rectangle 22"/>
              <p:cNvSpPr>
                <a:spLocks noChangeArrowheads="1"/>
              </p:cNvSpPr>
              <p:nvPr/>
            </p:nvSpPr>
            <p:spPr bwMode="auto">
              <a:xfrm>
                <a:off x="3333" y="1322"/>
                <a:ext cx="466" cy="394"/>
              </a:xfrm>
              <a:prstGeom prst="rect">
                <a:avLst/>
              </a:prstGeom>
              <a:solidFill>
                <a:srgbClr val="3399FF"/>
              </a:solidFill>
              <a:ln w="9525">
                <a:solidFill>
                  <a:schemeClr val="tx1"/>
                </a:solidFill>
                <a:miter lim="800000"/>
                <a:headEnd/>
                <a:tailEnd/>
              </a:ln>
              <a:effectLst/>
            </p:spPr>
            <p:txBody>
              <a:bodyPr wrap="none" anchor="ctr"/>
              <a:lstStyle/>
              <a:p>
                <a:endParaRPr lang="en-US"/>
              </a:p>
            </p:txBody>
          </p:sp>
          <p:sp>
            <p:nvSpPr>
              <p:cNvPr id="3338263" name="Rectangle 23"/>
              <p:cNvSpPr>
                <a:spLocks noChangeArrowheads="1"/>
              </p:cNvSpPr>
              <p:nvPr/>
            </p:nvSpPr>
            <p:spPr bwMode="auto">
              <a:xfrm>
                <a:off x="1306" y="1322"/>
                <a:ext cx="507" cy="154"/>
              </a:xfrm>
              <a:prstGeom prst="rect">
                <a:avLst/>
              </a:prstGeom>
              <a:solidFill>
                <a:srgbClr val="3399FF"/>
              </a:solidFill>
              <a:ln w="9525">
                <a:solidFill>
                  <a:schemeClr val="tx1"/>
                </a:solidFill>
                <a:miter lim="800000"/>
                <a:headEnd/>
                <a:tailEnd/>
              </a:ln>
              <a:effectLst/>
            </p:spPr>
            <p:txBody>
              <a:bodyPr wrap="none" lIns="130568" tIns="65283" rIns="130568" bIns="65283" anchor="ctr"/>
              <a:lstStyle/>
              <a:p>
                <a:pPr defTabSz="1306513" eaLnBrk="1" hangingPunct="1"/>
                <a:endParaRPr lang="en-US" sz="700" b="0"/>
              </a:p>
            </p:txBody>
          </p:sp>
          <p:grpSp>
            <p:nvGrpSpPr>
              <p:cNvPr id="3338264" name="Group 24"/>
              <p:cNvGrpSpPr>
                <a:grpSpLocks/>
              </p:cNvGrpSpPr>
              <p:nvPr/>
            </p:nvGrpSpPr>
            <p:grpSpPr bwMode="auto">
              <a:xfrm>
                <a:off x="2787" y="1607"/>
                <a:ext cx="156" cy="65"/>
                <a:chOff x="3264" y="1368"/>
                <a:chExt cx="192" cy="144"/>
              </a:xfrm>
            </p:grpSpPr>
            <p:sp>
              <p:nvSpPr>
                <p:cNvPr id="3338265" name="Line 25"/>
                <p:cNvSpPr>
                  <a:spLocks noChangeShapeType="1"/>
                </p:cNvSpPr>
                <p:nvPr/>
              </p:nvSpPr>
              <p:spPr bwMode="auto">
                <a:xfrm>
                  <a:off x="3264" y="1368"/>
                  <a:ext cx="192" cy="0"/>
                </a:xfrm>
                <a:prstGeom prst="line">
                  <a:avLst/>
                </a:prstGeom>
                <a:noFill/>
                <a:ln w="9525">
                  <a:solidFill>
                    <a:schemeClr val="tx1"/>
                  </a:solidFill>
                  <a:round/>
                  <a:headEnd/>
                  <a:tailEnd type="triangle" w="med" len="med"/>
                </a:ln>
                <a:effectLst/>
              </p:spPr>
              <p:txBody>
                <a:bodyPr/>
                <a:lstStyle/>
                <a:p>
                  <a:endParaRPr lang="en-US"/>
                </a:p>
              </p:txBody>
            </p:sp>
            <p:sp>
              <p:nvSpPr>
                <p:cNvPr id="3338266" name="Line 26"/>
                <p:cNvSpPr>
                  <a:spLocks noChangeShapeType="1"/>
                </p:cNvSpPr>
                <p:nvPr/>
              </p:nvSpPr>
              <p:spPr bwMode="auto">
                <a:xfrm flipH="1">
                  <a:off x="3264" y="1440"/>
                  <a:ext cx="192" cy="0"/>
                </a:xfrm>
                <a:prstGeom prst="line">
                  <a:avLst/>
                </a:prstGeom>
                <a:noFill/>
                <a:ln w="9525">
                  <a:solidFill>
                    <a:schemeClr val="tx1"/>
                  </a:solidFill>
                  <a:round/>
                  <a:headEnd/>
                  <a:tailEnd type="triangle" w="med" len="med"/>
                </a:ln>
                <a:effectLst/>
              </p:spPr>
              <p:txBody>
                <a:bodyPr/>
                <a:lstStyle/>
                <a:p>
                  <a:endParaRPr lang="en-US"/>
                </a:p>
              </p:txBody>
            </p:sp>
            <p:sp>
              <p:nvSpPr>
                <p:cNvPr id="3338267" name="Line 27"/>
                <p:cNvSpPr>
                  <a:spLocks noChangeShapeType="1"/>
                </p:cNvSpPr>
                <p:nvPr/>
              </p:nvSpPr>
              <p:spPr bwMode="auto">
                <a:xfrm>
                  <a:off x="3264" y="1512"/>
                  <a:ext cx="192" cy="0"/>
                </a:xfrm>
                <a:prstGeom prst="line">
                  <a:avLst/>
                </a:prstGeom>
                <a:noFill/>
                <a:ln w="9525">
                  <a:solidFill>
                    <a:schemeClr val="tx1"/>
                  </a:solidFill>
                  <a:round/>
                  <a:headEnd type="triangle" w="med" len="med"/>
                  <a:tailEnd type="triangle" w="med" len="med"/>
                </a:ln>
                <a:effectLst/>
              </p:spPr>
              <p:txBody>
                <a:bodyPr/>
                <a:lstStyle/>
                <a:p>
                  <a:endParaRPr lang="en-US"/>
                </a:p>
              </p:txBody>
            </p:sp>
          </p:grpSp>
          <p:grpSp>
            <p:nvGrpSpPr>
              <p:cNvPr id="3338268" name="Group 28"/>
              <p:cNvGrpSpPr>
                <a:grpSpLocks/>
              </p:cNvGrpSpPr>
              <p:nvPr/>
            </p:nvGrpSpPr>
            <p:grpSpPr bwMode="auto">
              <a:xfrm>
                <a:off x="1813" y="1607"/>
                <a:ext cx="506" cy="65"/>
                <a:chOff x="3264" y="1368"/>
                <a:chExt cx="192" cy="144"/>
              </a:xfrm>
            </p:grpSpPr>
            <p:sp>
              <p:nvSpPr>
                <p:cNvPr id="3338269" name="Line 29"/>
                <p:cNvSpPr>
                  <a:spLocks noChangeShapeType="1"/>
                </p:cNvSpPr>
                <p:nvPr/>
              </p:nvSpPr>
              <p:spPr bwMode="auto">
                <a:xfrm>
                  <a:off x="3264" y="1368"/>
                  <a:ext cx="192" cy="0"/>
                </a:xfrm>
                <a:prstGeom prst="line">
                  <a:avLst/>
                </a:prstGeom>
                <a:noFill/>
                <a:ln w="9525">
                  <a:solidFill>
                    <a:schemeClr val="tx1"/>
                  </a:solidFill>
                  <a:round/>
                  <a:headEnd/>
                  <a:tailEnd type="triangle" w="med" len="med"/>
                </a:ln>
                <a:effectLst/>
              </p:spPr>
              <p:txBody>
                <a:bodyPr/>
                <a:lstStyle/>
                <a:p>
                  <a:endParaRPr lang="en-US"/>
                </a:p>
              </p:txBody>
            </p:sp>
            <p:sp>
              <p:nvSpPr>
                <p:cNvPr id="3338270" name="Line 30"/>
                <p:cNvSpPr>
                  <a:spLocks noChangeShapeType="1"/>
                </p:cNvSpPr>
                <p:nvPr/>
              </p:nvSpPr>
              <p:spPr bwMode="auto">
                <a:xfrm flipH="1">
                  <a:off x="3264" y="1440"/>
                  <a:ext cx="192" cy="0"/>
                </a:xfrm>
                <a:prstGeom prst="line">
                  <a:avLst/>
                </a:prstGeom>
                <a:noFill/>
                <a:ln w="9525">
                  <a:solidFill>
                    <a:schemeClr val="tx1"/>
                  </a:solidFill>
                  <a:round/>
                  <a:headEnd/>
                  <a:tailEnd type="triangle" w="med" len="med"/>
                </a:ln>
                <a:effectLst/>
              </p:spPr>
              <p:txBody>
                <a:bodyPr/>
                <a:lstStyle/>
                <a:p>
                  <a:endParaRPr lang="en-US"/>
                </a:p>
              </p:txBody>
            </p:sp>
            <p:sp>
              <p:nvSpPr>
                <p:cNvPr id="3338271" name="Line 31"/>
                <p:cNvSpPr>
                  <a:spLocks noChangeShapeType="1"/>
                </p:cNvSpPr>
                <p:nvPr/>
              </p:nvSpPr>
              <p:spPr bwMode="auto">
                <a:xfrm>
                  <a:off x="3264" y="1512"/>
                  <a:ext cx="192" cy="0"/>
                </a:xfrm>
                <a:prstGeom prst="line">
                  <a:avLst/>
                </a:prstGeom>
                <a:noFill/>
                <a:ln w="9525">
                  <a:solidFill>
                    <a:schemeClr val="tx1"/>
                  </a:solidFill>
                  <a:round/>
                  <a:headEnd type="triangle" w="med" len="med"/>
                  <a:tailEnd type="triangle" w="med" len="med"/>
                </a:ln>
                <a:effectLst/>
              </p:spPr>
              <p:txBody>
                <a:bodyPr/>
                <a:lstStyle/>
                <a:p>
                  <a:endParaRPr lang="en-US"/>
                </a:p>
              </p:txBody>
            </p:sp>
          </p:grpSp>
          <p:sp>
            <p:nvSpPr>
              <p:cNvPr id="3338272" name="Rectangle 32"/>
              <p:cNvSpPr>
                <a:spLocks noChangeArrowheads="1"/>
              </p:cNvSpPr>
              <p:nvPr/>
            </p:nvSpPr>
            <p:spPr bwMode="auto">
              <a:xfrm>
                <a:off x="2943" y="1563"/>
                <a:ext cx="272" cy="153"/>
              </a:xfrm>
              <a:prstGeom prst="rect">
                <a:avLst/>
              </a:prstGeom>
              <a:gradFill rotWithShape="1">
                <a:gsLst>
                  <a:gs pos="0">
                    <a:srgbClr val="FF9900"/>
                  </a:gs>
                  <a:gs pos="100000">
                    <a:schemeClr val="accent2"/>
                  </a:gs>
                </a:gsLst>
                <a:lin ang="0" scaled="1"/>
              </a:gradFill>
              <a:ln w="9525" algn="ctr">
                <a:solidFill>
                  <a:schemeClr val="tx1"/>
                </a:solidFill>
                <a:miter lim="800000"/>
                <a:headEnd/>
                <a:tailEnd/>
              </a:ln>
              <a:effectLst/>
            </p:spPr>
            <p:txBody>
              <a:bodyPr wrap="none" anchor="ctr"/>
              <a:lstStyle/>
              <a:p>
                <a:endParaRPr lang="en-US"/>
              </a:p>
            </p:txBody>
          </p:sp>
          <p:sp>
            <p:nvSpPr>
              <p:cNvPr id="3338273" name="Rectangle 33"/>
              <p:cNvSpPr>
                <a:spLocks noChangeArrowheads="1"/>
              </p:cNvSpPr>
              <p:nvPr/>
            </p:nvSpPr>
            <p:spPr bwMode="auto">
              <a:xfrm>
                <a:off x="1306" y="1563"/>
                <a:ext cx="507" cy="153"/>
              </a:xfrm>
              <a:prstGeom prst="rect">
                <a:avLst/>
              </a:prstGeom>
              <a:solidFill>
                <a:srgbClr val="FF9900"/>
              </a:solidFill>
              <a:ln w="9525">
                <a:solidFill>
                  <a:schemeClr val="tx1"/>
                </a:solidFill>
                <a:miter lim="800000"/>
                <a:headEnd/>
                <a:tailEnd/>
              </a:ln>
              <a:effectLst/>
            </p:spPr>
            <p:txBody>
              <a:bodyPr wrap="none" lIns="130568" tIns="65283" rIns="130568" bIns="65283" anchor="ctr"/>
              <a:lstStyle/>
              <a:p>
                <a:pPr defTabSz="1306513" eaLnBrk="1" hangingPunct="1"/>
                <a:endParaRPr lang="en-US" sz="700" b="0"/>
              </a:p>
            </p:txBody>
          </p:sp>
          <p:sp>
            <p:nvSpPr>
              <p:cNvPr id="3338274" name="Text Box 34"/>
              <p:cNvSpPr txBox="1">
                <a:spLocks noChangeArrowheads="1"/>
              </p:cNvSpPr>
              <p:nvPr/>
            </p:nvSpPr>
            <p:spPr bwMode="auto">
              <a:xfrm>
                <a:off x="2332" y="1564"/>
                <a:ext cx="432" cy="209"/>
              </a:xfrm>
              <a:prstGeom prst="rect">
                <a:avLst/>
              </a:prstGeom>
              <a:solidFill>
                <a:srgbClr val="FF9900"/>
              </a:solidFill>
              <a:ln w="9525">
                <a:solidFill>
                  <a:schemeClr val="tx1"/>
                </a:solidFill>
                <a:miter lim="800000"/>
                <a:headEnd/>
                <a:tailEnd/>
              </a:ln>
              <a:effectLst/>
            </p:spPr>
            <p:txBody>
              <a:bodyPr lIns="130568" tIns="65283" rIns="130568" bIns="65283">
                <a:spAutoFit/>
              </a:bodyPr>
              <a:lstStyle/>
              <a:p>
                <a:pPr algn="l" defTabSz="1306513" eaLnBrk="1" hangingPunct="1"/>
                <a:endParaRPr lang="en-US" sz="900" b="0"/>
              </a:p>
            </p:txBody>
          </p:sp>
          <p:sp>
            <p:nvSpPr>
              <p:cNvPr id="3338275" name="Rectangle 35"/>
              <p:cNvSpPr>
                <a:spLocks noChangeArrowheads="1"/>
              </p:cNvSpPr>
              <p:nvPr/>
            </p:nvSpPr>
            <p:spPr bwMode="auto">
              <a:xfrm>
                <a:off x="1521" y="1432"/>
                <a:ext cx="78" cy="175"/>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3338276" name="Rectangle 36"/>
              <p:cNvSpPr>
                <a:spLocks noChangeArrowheads="1"/>
              </p:cNvSpPr>
              <p:nvPr/>
            </p:nvSpPr>
            <p:spPr bwMode="auto">
              <a:xfrm>
                <a:off x="2475" y="1278"/>
                <a:ext cx="506" cy="154"/>
              </a:xfrm>
              <a:prstGeom prst="rect">
                <a:avLst/>
              </a:prstGeom>
              <a:solidFill>
                <a:srgbClr val="3399FF"/>
              </a:solidFill>
              <a:ln w="9525">
                <a:solidFill>
                  <a:schemeClr val="tx1"/>
                </a:solidFill>
                <a:miter lim="800000"/>
                <a:headEnd/>
                <a:tailEnd/>
              </a:ln>
              <a:effectLst/>
            </p:spPr>
            <p:txBody>
              <a:bodyPr wrap="none" lIns="130568" tIns="65283" rIns="130568" bIns="65283" anchor="ctr"/>
              <a:lstStyle/>
              <a:p>
                <a:pPr defTabSz="1306513" eaLnBrk="1" hangingPunct="1"/>
                <a:endParaRPr lang="en-US" sz="900" b="0"/>
              </a:p>
            </p:txBody>
          </p:sp>
          <p:sp>
            <p:nvSpPr>
              <p:cNvPr id="3338277" name="Rectangle 37"/>
              <p:cNvSpPr>
                <a:spLocks noChangeArrowheads="1"/>
              </p:cNvSpPr>
              <p:nvPr/>
            </p:nvSpPr>
            <p:spPr bwMode="auto">
              <a:xfrm>
                <a:off x="2903" y="1337"/>
                <a:ext cx="507" cy="44"/>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3338278" name="Rectangle 38"/>
              <p:cNvSpPr>
                <a:spLocks noChangeArrowheads="1"/>
              </p:cNvSpPr>
              <p:nvPr/>
            </p:nvSpPr>
            <p:spPr bwMode="auto">
              <a:xfrm>
                <a:off x="3138" y="1614"/>
                <a:ext cx="272" cy="43"/>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3338279" name="Rectangle 39"/>
              <p:cNvSpPr>
                <a:spLocks noChangeArrowheads="1"/>
              </p:cNvSpPr>
              <p:nvPr/>
            </p:nvSpPr>
            <p:spPr bwMode="auto">
              <a:xfrm>
                <a:off x="1306" y="1082"/>
                <a:ext cx="507" cy="152"/>
              </a:xfrm>
              <a:prstGeom prst="rect">
                <a:avLst/>
              </a:prstGeom>
              <a:solidFill>
                <a:schemeClr val="hlink"/>
              </a:solidFill>
              <a:ln w="9525">
                <a:solidFill>
                  <a:schemeClr val="tx1"/>
                </a:solidFill>
                <a:miter lim="800000"/>
                <a:headEnd/>
                <a:tailEnd/>
              </a:ln>
              <a:effectLst/>
            </p:spPr>
            <p:txBody>
              <a:bodyPr wrap="none" lIns="130568" tIns="65283" rIns="130568" bIns="65283" anchor="ctr"/>
              <a:lstStyle/>
              <a:p>
                <a:pPr defTabSz="1306513" eaLnBrk="1" hangingPunct="1"/>
                <a:endParaRPr lang="en-US" sz="700" b="0"/>
              </a:p>
            </p:txBody>
          </p:sp>
          <p:sp>
            <p:nvSpPr>
              <p:cNvPr id="3338280" name="Rectangle 40"/>
              <p:cNvSpPr>
                <a:spLocks noChangeArrowheads="1"/>
              </p:cNvSpPr>
              <p:nvPr/>
            </p:nvSpPr>
            <p:spPr bwMode="auto">
              <a:xfrm>
                <a:off x="1521" y="1191"/>
                <a:ext cx="78" cy="174"/>
              </a:xfrm>
              <a:prstGeom prst="rect">
                <a:avLst/>
              </a:prstGeom>
              <a:solidFill>
                <a:schemeClr val="accent1"/>
              </a:solidFill>
              <a:ln w="9525">
                <a:solidFill>
                  <a:schemeClr val="tx1"/>
                </a:solidFill>
                <a:miter lim="800000"/>
                <a:headEnd/>
                <a:tailEnd/>
              </a:ln>
              <a:effectLst/>
            </p:spPr>
            <p:txBody>
              <a:bodyPr wrap="none" anchor="ctr"/>
              <a:lstStyle/>
              <a:p>
                <a:endParaRPr lang="en-US"/>
              </a:p>
            </p:txBody>
          </p:sp>
          <p:grpSp>
            <p:nvGrpSpPr>
              <p:cNvPr id="3338281" name="Group 41"/>
              <p:cNvGrpSpPr>
                <a:grpSpLocks/>
              </p:cNvGrpSpPr>
              <p:nvPr/>
            </p:nvGrpSpPr>
            <p:grpSpPr bwMode="auto">
              <a:xfrm>
                <a:off x="2113" y="1432"/>
                <a:ext cx="89" cy="240"/>
                <a:chOff x="2336" y="2592"/>
                <a:chExt cx="112" cy="432"/>
              </a:xfrm>
            </p:grpSpPr>
            <p:sp>
              <p:nvSpPr>
                <p:cNvPr id="3338282" name="Line 42"/>
                <p:cNvSpPr>
                  <a:spLocks noChangeShapeType="1"/>
                </p:cNvSpPr>
                <p:nvPr/>
              </p:nvSpPr>
              <p:spPr bwMode="auto">
                <a:xfrm flipV="1">
                  <a:off x="2448" y="2592"/>
                  <a:ext cx="0" cy="288"/>
                </a:xfrm>
                <a:prstGeom prst="line">
                  <a:avLst/>
                </a:prstGeom>
                <a:noFill/>
                <a:ln w="9525">
                  <a:solidFill>
                    <a:schemeClr val="tx1"/>
                  </a:solidFill>
                  <a:round/>
                  <a:headEnd/>
                  <a:tailEnd type="triangle" w="med" len="med"/>
                </a:ln>
                <a:effectLst/>
              </p:spPr>
              <p:txBody>
                <a:bodyPr/>
                <a:lstStyle/>
                <a:p>
                  <a:endParaRPr lang="en-US"/>
                </a:p>
              </p:txBody>
            </p:sp>
            <p:sp>
              <p:nvSpPr>
                <p:cNvPr id="3338283" name="Line 43"/>
                <p:cNvSpPr>
                  <a:spLocks noChangeShapeType="1"/>
                </p:cNvSpPr>
                <p:nvPr/>
              </p:nvSpPr>
              <p:spPr bwMode="auto">
                <a:xfrm flipV="1">
                  <a:off x="2392" y="2592"/>
                  <a:ext cx="0" cy="360"/>
                </a:xfrm>
                <a:prstGeom prst="line">
                  <a:avLst/>
                </a:prstGeom>
                <a:noFill/>
                <a:ln w="9525">
                  <a:solidFill>
                    <a:schemeClr val="tx1"/>
                  </a:solidFill>
                  <a:round/>
                  <a:headEnd/>
                  <a:tailEnd type="triangle" w="med" len="med"/>
                </a:ln>
                <a:effectLst/>
              </p:spPr>
              <p:txBody>
                <a:bodyPr/>
                <a:lstStyle/>
                <a:p>
                  <a:endParaRPr lang="en-US"/>
                </a:p>
              </p:txBody>
            </p:sp>
            <p:sp>
              <p:nvSpPr>
                <p:cNvPr id="3338284" name="Line 44"/>
                <p:cNvSpPr>
                  <a:spLocks noChangeShapeType="1"/>
                </p:cNvSpPr>
                <p:nvPr/>
              </p:nvSpPr>
              <p:spPr bwMode="auto">
                <a:xfrm flipV="1">
                  <a:off x="2336" y="2592"/>
                  <a:ext cx="0" cy="432"/>
                </a:xfrm>
                <a:prstGeom prst="line">
                  <a:avLst/>
                </a:prstGeom>
                <a:noFill/>
                <a:ln w="9525">
                  <a:solidFill>
                    <a:schemeClr val="tx1"/>
                  </a:solidFill>
                  <a:round/>
                  <a:headEnd/>
                  <a:tailEnd type="triangle" w="med" len="med"/>
                </a:ln>
                <a:effectLst/>
              </p:spPr>
              <p:txBody>
                <a:bodyPr/>
                <a:lstStyle/>
                <a:p>
                  <a:endParaRPr lang="en-US"/>
                </a:p>
              </p:txBody>
            </p:sp>
          </p:grpSp>
          <p:sp>
            <p:nvSpPr>
              <p:cNvPr id="3338285" name="Rectangle 45"/>
              <p:cNvSpPr>
                <a:spLocks noChangeArrowheads="1"/>
              </p:cNvSpPr>
              <p:nvPr/>
            </p:nvSpPr>
            <p:spPr bwMode="auto">
              <a:xfrm>
                <a:off x="2047" y="1278"/>
                <a:ext cx="233" cy="154"/>
              </a:xfrm>
              <a:prstGeom prst="rect">
                <a:avLst/>
              </a:prstGeom>
              <a:gradFill rotWithShape="1">
                <a:gsLst>
                  <a:gs pos="0">
                    <a:srgbClr val="FF9900"/>
                  </a:gs>
                  <a:gs pos="100000">
                    <a:schemeClr val="accent2"/>
                  </a:gs>
                </a:gsLst>
                <a:lin ang="0" scaled="1"/>
              </a:gradFill>
              <a:ln w="9525">
                <a:solidFill>
                  <a:schemeClr val="tx1"/>
                </a:solidFill>
                <a:miter lim="800000"/>
                <a:headEnd/>
                <a:tailEnd/>
              </a:ln>
              <a:effectLst/>
            </p:spPr>
            <p:txBody>
              <a:bodyPr wrap="none" anchor="ctr"/>
              <a:lstStyle/>
              <a:p>
                <a:endParaRPr lang="en-US"/>
              </a:p>
            </p:txBody>
          </p:sp>
          <p:sp>
            <p:nvSpPr>
              <p:cNvPr id="3338286" name="Rectangle 46"/>
              <p:cNvSpPr>
                <a:spLocks noChangeArrowheads="1"/>
              </p:cNvSpPr>
              <p:nvPr/>
            </p:nvSpPr>
            <p:spPr bwMode="auto">
              <a:xfrm>
                <a:off x="2208" y="1333"/>
                <a:ext cx="352" cy="44"/>
              </a:xfrm>
              <a:prstGeom prst="rect">
                <a:avLst/>
              </a:prstGeom>
              <a:solidFill>
                <a:schemeClr val="accent1"/>
              </a:solidFill>
              <a:ln w="9525">
                <a:solidFill>
                  <a:schemeClr val="tx1"/>
                </a:solidFill>
                <a:miter lim="800000"/>
                <a:headEnd/>
                <a:tailEnd/>
              </a:ln>
              <a:effectLst/>
            </p:spPr>
            <p:txBody>
              <a:bodyPr wrap="none" anchor="ctr"/>
              <a:lstStyle/>
              <a:p>
                <a:endParaRPr lang="en-US"/>
              </a:p>
            </p:txBody>
          </p:sp>
        </p:grpSp>
      </p:grpSp>
      <p:sp>
        <p:nvSpPr>
          <p:cNvPr id="3338287" name="Rectangle 47"/>
          <p:cNvSpPr>
            <a:spLocks noChangeArrowheads="1"/>
          </p:cNvSpPr>
          <p:nvPr/>
        </p:nvSpPr>
        <p:spPr bwMode="auto">
          <a:xfrm>
            <a:off x="277813" y="868363"/>
            <a:ext cx="4167187" cy="5281612"/>
          </a:xfrm>
          <a:prstGeom prst="rect">
            <a:avLst/>
          </a:prstGeom>
          <a:solidFill>
            <a:srgbClr val="008080">
              <a:alpha val="70000"/>
            </a:srgbClr>
          </a:solidFill>
          <a:ln w="9525" algn="ctr">
            <a:noFill/>
            <a:miter lim="800000"/>
            <a:headEnd/>
            <a:tailEnd/>
          </a:ln>
          <a:effectLst/>
        </p:spPr>
        <p:txBody>
          <a:bodyPr wrap="none" anchor="ctr"/>
          <a:lstStyle/>
          <a:p>
            <a:endParaRPr lang="en-US"/>
          </a:p>
        </p:txBody>
      </p:sp>
      <p:sp>
        <p:nvSpPr>
          <p:cNvPr id="3338288" name="Rectangle 48"/>
          <p:cNvSpPr>
            <a:spLocks noChangeArrowheads="1"/>
          </p:cNvSpPr>
          <p:nvPr/>
        </p:nvSpPr>
        <p:spPr bwMode="auto">
          <a:xfrm>
            <a:off x="468313" y="957263"/>
            <a:ext cx="3786187" cy="701675"/>
          </a:xfrm>
          <a:prstGeom prst="rect">
            <a:avLst/>
          </a:prstGeom>
          <a:noFill/>
          <a:ln w="9525" algn="ctr">
            <a:noFill/>
            <a:miter lim="800000"/>
            <a:headEnd/>
            <a:tailEnd/>
          </a:ln>
          <a:effectLst/>
        </p:spPr>
        <p:txBody>
          <a:bodyPr>
            <a:spAutoFit/>
          </a:bodyPr>
          <a:lstStyle/>
          <a:p>
            <a:pPr algn="l"/>
            <a:r>
              <a:rPr lang="en-US" sz="2000" i="1">
                <a:solidFill>
                  <a:schemeClr val="bg1"/>
                </a:solidFill>
              </a:rPr>
              <a:t>DesignWare</a:t>
            </a:r>
            <a:r>
              <a:rPr lang="en-US" sz="2000" i="1">
                <a:solidFill>
                  <a:schemeClr val="bg1"/>
                </a:solidFill>
                <a:cs typeface="Arial" charset="0"/>
              </a:rPr>
              <a:t>®</a:t>
            </a:r>
            <a:r>
              <a:rPr lang="en-US" sz="2000" i="1">
                <a:solidFill>
                  <a:schemeClr val="bg1"/>
                </a:solidFill>
              </a:rPr>
              <a:t> Virtual Platforms</a:t>
            </a:r>
            <a:endParaRPr lang="en-US" sz="1400" i="1">
              <a:solidFill>
                <a:schemeClr val="bg1"/>
              </a:solidFill>
            </a:endParaRPr>
          </a:p>
        </p:txBody>
      </p:sp>
      <p:sp>
        <p:nvSpPr>
          <p:cNvPr id="3338289" name="Rectangle 49"/>
          <p:cNvSpPr>
            <a:spLocks noChangeArrowheads="1"/>
          </p:cNvSpPr>
          <p:nvPr/>
        </p:nvSpPr>
        <p:spPr bwMode="auto">
          <a:xfrm>
            <a:off x="468313" y="1585913"/>
            <a:ext cx="3894137" cy="1355725"/>
          </a:xfrm>
          <a:prstGeom prst="rect">
            <a:avLst/>
          </a:prstGeom>
          <a:noFill/>
          <a:ln w="9525">
            <a:noFill/>
            <a:miter lim="800000"/>
            <a:headEnd/>
            <a:tailEnd/>
          </a:ln>
          <a:effectLst/>
        </p:spPr>
        <p:txBody>
          <a:bodyPr/>
          <a:lstStyle/>
          <a:p>
            <a:pPr marL="231775" indent="-231775" algn="l" eaLnBrk="1" hangingPunct="1">
              <a:spcBef>
                <a:spcPct val="15000"/>
              </a:spcBef>
              <a:spcAft>
                <a:spcPct val="20000"/>
              </a:spcAft>
              <a:buClr>
                <a:srgbClr val="7900A4"/>
              </a:buClr>
              <a:buSzPct val="125000"/>
              <a:buFontTx/>
              <a:buChar char="•"/>
            </a:pPr>
            <a:r>
              <a:rPr lang="en-US" sz="1600">
                <a:solidFill>
                  <a:srgbClr val="000000"/>
                </a:solidFill>
              </a:rPr>
              <a:t>Early availability through fast modeling</a:t>
            </a:r>
          </a:p>
          <a:p>
            <a:pPr marL="231775" indent="-231775" algn="l" eaLnBrk="1" hangingPunct="1">
              <a:spcBef>
                <a:spcPct val="15000"/>
              </a:spcBef>
              <a:spcAft>
                <a:spcPct val="20000"/>
              </a:spcAft>
              <a:buClr>
                <a:srgbClr val="7900A4"/>
              </a:buClr>
              <a:buSzPct val="125000"/>
              <a:buFontTx/>
              <a:buChar char="•"/>
            </a:pPr>
            <a:r>
              <a:rPr lang="en-US" sz="1600">
                <a:solidFill>
                  <a:srgbClr val="000000"/>
                </a:solidFill>
              </a:rPr>
              <a:t>Complete system model</a:t>
            </a:r>
          </a:p>
          <a:p>
            <a:pPr marL="231775" indent="-231775" algn="l" eaLnBrk="1" hangingPunct="1">
              <a:spcBef>
                <a:spcPct val="15000"/>
              </a:spcBef>
              <a:spcAft>
                <a:spcPct val="20000"/>
              </a:spcAft>
              <a:buClr>
                <a:srgbClr val="7900A4"/>
              </a:buClr>
              <a:buSzPct val="125000"/>
              <a:buFontTx/>
              <a:buChar char="•"/>
            </a:pPr>
            <a:r>
              <a:rPr lang="en-US" sz="1600">
                <a:solidFill>
                  <a:srgbClr val="000000"/>
                </a:solidFill>
              </a:rPr>
              <a:t>Extreme simulation performance</a:t>
            </a:r>
          </a:p>
          <a:p>
            <a:pPr marL="231775" indent="-231775" algn="l" eaLnBrk="1" hangingPunct="1">
              <a:spcBef>
                <a:spcPct val="15000"/>
              </a:spcBef>
              <a:spcAft>
                <a:spcPct val="20000"/>
              </a:spcAft>
              <a:buClr>
                <a:srgbClr val="7900A4"/>
              </a:buClr>
              <a:buSzPct val="125000"/>
              <a:buFontTx/>
              <a:buChar char="•"/>
            </a:pPr>
            <a:r>
              <a:rPr lang="en-US" sz="1600">
                <a:solidFill>
                  <a:srgbClr val="000000"/>
                </a:solidFill>
              </a:rPr>
              <a:t>Large Transaction-level model library</a:t>
            </a:r>
          </a:p>
        </p:txBody>
      </p:sp>
      <p:sp>
        <p:nvSpPr>
          <p:cNvPr id="3338290" name="AutoShape 50"/>
          <p:cNvSpPr>
            <a:spLocks noChangeArrowheads="1"/>
          </p:cNvSpPr>
          <p:nvPr/>
        </p:nvSpPr>
        <p:spPr bwMode="auto">
          <a:xfrm>
            <a:off x="387350" y="3509963"/>
            <a:ext cx="3873500" cy="2174875"/>
          </a:xfrm>
          <a:prstGeom prst="roundRect">
            <a:avLst>
              <a:gd name="adj" fmla="val 6125"/>
            </a:avLst>
          </a:prstGeom>
          <a:solidFill>
            <a:schemeClr val="bg1"/>
          </a:solidFill>
          <a:ln w="9525" algn="ctr">
            <a:solidFill>
              <a:schemeClr val="tx1"/>
            </a:solidFill>
            <a:round/>
            <a:headEnd/>
            <a:tailEnd/>
          </a:ln>
          <a:effectLst/>
        </p:spPr>
        <p:txBody>
          <a:bodyPr wrap="none" anchor="ctr"/>
          <a:lstStyle/>
          <a:p>
            <a:endParaRPr lang="en-US"/>
          </a:p>
        </p:txBody>
      </p:sp>
      <p:pic>
        <p:nvPicPr>
          <p:cNvPr id="3338291" name="Picture 51" descr="briefsection563_1">
            <a:hlinkClick r:id="rId3"/>
          </p:cNvPr>
          <p:cNvPicPr>
            <a:picLocks noChangeAspect="1" noChangeArrowheads="1"/>
          </p:cNvPicPr>
          <p:nvPr/>
        </p:nvPicPr>
        <p:blipFill>
          <a:blip r:embed="rId4" cstate="print"/>
          <a:srcRect/>
          <a:stretch>
            <a:fillRect/>
          </a:stretch>
        </p:blipFill>
        <p:spPr bwMode="auto">
          <a:xfrm>
            <a:off x="974725" y="3675063"/>
            <a:ext cx="2271713" cy="1927225"/>
          </a:xfrm>
          <a:prstGeom prst="rect">
            <a:avLst/>
          </a:prstGeom>
          <a:noFill/>
        </p:spPr>
      </p:pic>
      <p:grpSp>
        <p:nvGrpSpPr>
          <p:cNvPr id="3338292" name="Group 52"/>
          <p:cNvGrpSpPr>
            <a:grpSpLocks/>
          </p:cNvGrpSpPr>
          <p:nvPr/>
        </p:nvGrpSpPr>
        <p:grpSpPr bwMode="auto">
          <a:xfrm>
            <a:off x="169863" y="5740400"/>
            <a:ext cx="6673850" cy="419100"/>
            <a:chOff x="1035" y="2768"/>
            <a:chExt cx="4204" cy="264"/>
          </a:xfrm>
        </p:grpSpPr>
        <p:sp>
          <p:nvSpPr>
            <p:cNvPr id="3338293" name="Rectangle 53"/>
            <p:cNvSpPr>
              <a:spLocks noChangeArrowheads="1"/>
            </p:cNvSpPr>
            <p:nvPr/>
          </p:nvSpPr>
          <p:spPr bwMode="auto">
            <a:xfrm>
              <a:off x="1035" y="2768"/>
              <a:ext cx="2844" cy="264"/>
            </a:xfrm>
            <a:prstGeom prst="rect">
              <a:avLst/>
            </a:prstGeom>
            <a:solidFill>
              <a:srgbClr val="006666"/>
            </a:solidFill>
            <a:ln w="9525" algn="ctr">
              <a:noFill/>
              <a:miter lim="800000"/>
              <a:headEnd/>
              <a:tailEnd/>
            </a:ln>
            <a:effectLst/>
          </p:spPr>
          <p:txBody>
            <a:bodyPr wrap="none" anchor="ctr"/>
            <a:lstStyle/>
            <a:p>
              <a:r>
                <a:rPr lang="en-US" sz="1800">
                  <a:solidFill>
                    <a:schemeClr val="bg1"/>
                  </a:solidFill>
                </a:rPr>
                <a:t>Virtual Platform Run-time / SystemC</a:t>
              </a:r>
            </a:p>
          </p:txBody>
        </p:sp>
        <p:sp>
          <p:nvSpPr>
            <p:cNvPr id="3338294" name="Rectangle 54"/>
            <p:cNvSpPr>
              <a:spLocks noChangeArrowheads="1"/>
            </p:cNvSpPr>
            <p:nvPr/>
          </p:nvSpPr>
          <p:spPr bwMode="auto">
            <a:xfrm>
              <a:off x="3951" y="2768"/>
              <a:ext cx="1288" cy="264"/>
            </a:xfrm>
            <a:prstGeom prst="rect">
              <a:avLst/>
            </a:prstGeom>
            <a:solidFill>
              <a:schemeClr val="hlink"/>
            </a:solidFill>
            <a:ln w="9525" algn="ctr">
              <a:noFill/>
              <a:miter lim="800000"/>
              <a:headEnd/>
              <a:tailEnd/>
            </a:ln>
            <a:effectLst/>
          </p:spPr>
          <p:txBody>
            <a:bodyPr wrap="none" anchor="ctr"/>
            <a:lstStyle/>
            <a:p>
              <a:r>
                <a:rPr lang="en-US" sz="2000">
                  <a:solidFill>
                    <a:schemeClr val="bg1"/>
                  </a:solidFill>
                </a:rPr>
                <a:t>VCS MX</a:t>
              </a:r>
              <a:r>
                <a:rPr lang="en-US" sz="2000">
                  <a:solidFill>
                    <a:schemeClr val="bg1"/>
                  </a:solidFill>
                  <a:cs typeface="Arial" charset="0"/>
                </a:rPr>
                <a:t>™</a:t>
              </a:r>
            </a:p>
          </p:txBody>
        </p:sp>
        <p:grpSp>
          <p:nvGrpSpPr>
            <p:cNvPr id="3338295" name="Group 55"/>
            <p:cNvGrpSpPr>
              <a:grpSpLocks/>
            </p:cNvGrpSpPr>
            <p:nvPr/>
          </p:nvGrpSpPr>
          <p:grpSpPr bwMode="auto">
            <a:xfrm>
              <a:off x="3722" y="2786"/>
              <a:ext cx="314" cy="224"/>
              <a:chOff x="3326" y="2030"/>
              <a:chExt cx="314" cy="224"/>
            </a:xfrm>
          </p:grpSpPr>
          <p:sp>
            <p:nvSpPr>
              <p:cNvPr id="3338296" name="Freeform 56"/>
              <p:cNvSpPr>
                <a:spLocks/>
              </p:cNvSpPr>
              <p:nvPr/>
            </p:nvSpPr>
            <p:spPr bwMode="auto">
              <a:xfrm rot="16200000">
                <a:off x="3402" y="2016"/>
                <a:ext cx="213" cy="263"/>
              </a:xfrm>
              <a:custGeom>
                <a:avLst/>
                <a:gdLst/>
                <a:ahLst/>
                <a:cxnLst>
                  <a:cxn ang="0">
                    <a:pos x="0" y="751"/>
                  </a:cxn>
                  <a:cxn ang="0">
                    <a:pos x="189" y="748"/>
                  </a:cxn>
                  <a:cxn ang="0">
                    <a:pos x="188" y="605"/>
                  </a:cxn>
                  <a:cxn ang="0">
                    <a:pos x="414" y="601"/>
                  </a:cxn>
                  <a:cxn ang="0">
                    <a:pos x="414" y="745"/>
                  </a:cxn>
                  <a:cxn ang="0">
                    <a:pos x="633" y="745"/>
                  </a:cxn>
                  <a:cxn ang="0">
                    <a:pos x="636" y="604"/>
                  </a:cxn>
                  <a:cxn ang="0">
                    <a:pos x="852" y="604"/>
                  </a:cxn>
                  <a:cxn ang="0">
                    <a:pos x="852" y="751"/>
                  </a:cxn>
                  <a:cxn ang="0">
                    <a:pos x="1052" y="749"/>
                  </a:cxn>
                  <a:cxn ang="0">
                    <a:pos x="1050" y="0"/>
                  </a:cxn>
                  <a:cxn ang="0">
                    <a:pos x="2" y="0"/>
                  </a:cxn>
                  <a:cxn ang="0">
                    <a:pos x="0" y="751"/>
                  </a:cxn>
                </a:cxnLst>
                <a:rect l="0" t="0" r="r" b="b"/>
                <a:pathLst>
                  <a:path w="1052" h="751">
                    <a:moveTo>
                      <a:pt x="0" y="751"/>
                    </a:moveTo>
                    <a:lnTo>
                      <a:pt x="189" y="748"/>
                    </a:lnTo>
                    <a:lnTo>
                      <a:pt x="188" y="605"/>
                    </a:lnTo>
                    <a:lnTo>
                      <a:pt x="414" y="601"/>
                    </a:lnTo>
                    <a:lnTo>
                      <a:pt x="414" y="745"/>
                    </a:lnTo>
                    <a:lnTo>
                      <a:pt x="633" y="745"/>
                    </a:lnTo>
                    <a:lnTo>
                      <a:pt x="636" y="604"/>
                    </a:lnTo>
                    <a:lnTo>
                      <a:pt x="852" y="604"/>
                    </a:lnTo>
                    <a:lnTo>
                      <a:pt x="852" y="751"/>
                    </a:lnTo>
                    <a:lnTo>
                      <a:pt x="1052" y="749"/>
                    </a:lnTo>
                    <a:lnTo>
                      <a:pt x="1050" y="0"/>
                    </a:lnTo>
                    <a:lnTo>
                      <a:pt x="2" y="0"/>
                    </a:lnTo>
                    <a:lnTo>
                      <a:pt x="0" y="751"/>
                    </a:lnTo>
                    <a:close/>
                  </a:path>
                </a:pathLst>
              </a:custGeom>
              <a:solidFill>
                <a:schemeClr val="accent2"/>
              </a:solidFill>
              <a:ln w="9525" cap="flat" cmpd="sng">
                <a:noFill/>
                <a:prstDash val="solid"/>
                <a:round/>
                <a:headEnd/>
                <a:tailEnd/>
              </a:ln>
              <a:effectLst/>
            </p:spPr>
            <p:txBody>
              <a:bodyPr wrap="none"/>
              <a:lstStyle/>
              <a:p>
                <a:endParaRPr lang="en-US"/>
              </a:p>
            </p:txBody>
          </p:sp>
          <p:sp>
            <p:nvSpPr>
              <p:cNvPr id="3338297" name="Text Box 57"/>
              <p:cNvSpPr txBox="1">
                <a:spLocks noChangeArrowheads="1"/>
              </p:cNvSpPr>
              <p:nvPr/>
            </p:nvSpPr>
            <p:spPr bwMode="auto">
              <a:xfrm>
                <a:off x="3326" y="2030"/>
                <a:ext cx="308" cy="212"/>
              </a:xfrm>
              <a:prstGeom prst="rect">
                <a:avLst/>
              </a:prstGeom>
              <a:noFill/>
              <a:ln w="9525" algn="ctr">
                <a:noFill/>
                <a:miter lim="800000"/>
                <a:headEnd/>
                <a:tailEnd/>
              </a:ln>
              <a:effectLst/>
            </p:spPr>
            <p:txBody>
              <a:bodyPr wrap="none">
                <a:spAutoFit/>
              </a:bodyPr>
              <a:lstStyle/>
              <a:p>
                <a:pPr algn="l"/>
                <a:r>
                  <a:rPr lang="en-US" sz="1600">
                    <a:solidFill>
                      <a:schemeClr val="bg1"/>
                    </a:solidFill>
                  </a:rPr>
                  <a:t>TLI</a:t>
                </a:r>
              </a:p>
            </p:txBody>
          </p:sp>
        </p:grpSp>
      </p:grpSp>
    </p:spTree>
  </p:cSld>
  <p:clrMapOvr>
    <a:masterClrMapping/>
  </p:clrMapOvr>
  <p:transition spd="med">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33829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7330" name="Rectangle 2"/>
          <p:cNvSpPr>
            <a:spLocks noChangeArrowheads="1"/>
          </p:cNvSpPr>
          <p:nvPr/>
        </p:nvSpPr>
        <p:spPr bwMode="auto">
          <a:xfrm>
            <a:off x="287338" y="1293813"/>
            <a:ext cx="4127500" cy="4211637"/>
          </a:xfrm>
          <a:prstGeom prst="rect">
            <a:avLst/>
          </a:prstGeom>
          <a:solidFill>
            <a:schemeClr val="bg2"/>
          </a:solidFill>
          <a:ln w="9525" algn="ctr">
            <a:solidFill>
              <a:schemeClr val="bg2"/>
            </a:solidFill>
            <a:miter lim="800000"/>
            <a:headEnd/>
            <a:tailEnd/>
          </a:ln>
          <a:effectLst/>
        </p:spPr>
        <p:txBody>
          <a:bodyPr wrap="none" anchor="ctr"/>
          <a:lstStyle/>
          <a:p>
            <a:endParaRPr lang="en-US"/>
          </a:p>
        </p:txBody>
      </p:sp>
      <p:sp>
        <p:nvSpPr>
          <p:cNvPr id="3427331" name="Rectangle 3"/>
          <p:cNvSpPr>
            <a:spLocks noGrp="1" noChangeArrowheads="1"/>
          </p:cNvSpPr>
          <p:nvPr>
            <p:ph type="body" sz="half" idx="2"/>
          </p:nvPr>
        </p:nvSpPr>
        <p:spPr>
          <a:xfrm>
            <a:off x="4625975" y="1390650"/>
            <a:ext cx="4289425" cy="4783138"/>
          </a:xfrm>
        </p:spPr>
        <p:txBody>
          <a:bodyPr/>
          <a:lstStyle/>
          <a:p>
            <a:pPr marL="0" indent="0">
              <a:lnSpc>
                <a:spcPct val="80000"/>
              </a:lnSpc>
            </a:pPr>
            <a:r>
              <a:rPr lang="en-US" sz="1800"/>
              <a:t> </a:t>
            </a:r>
            <a:r>
              <a:rPr lang="en-US" sz="1800" b="1"/>
              <a:t>Key</a:t>
            </a:r>
            <a:r>
              <a:rPr lang="en-US" sz="1800"/>
              <a:t> </a:t>
            </a:r>
            <a:r>
              <a:rPr lang="en-US" sz="1800" b="1"/>
              <a:t>Values &amp; Usage</a:t>
            </a:r>
          </a:p>
          <a:p>
            <a:pPr lvl="1">
              <a:lnSpc>
                <a:spcPct val="80000"/>
              </a:lnSpc>
            </a:pPr>
            <a:r>
              <a:rPr lang="en-US" sz="1800" b="1">
                <a:solidFill>
                  <a:schemeClr val="accent1"/>
                </a:solidFill>
              </a:rPr>
              <a:t>Software Validation</a:t>
            </a:r>
          </a:p>
          <a:p>
            <a:pPr lvl="2">
              <a:lnSpc>
                <a:spcPct val="80000"/>
              </a:lnSpc>
            </a:pPr>
            <a:r>
              <a:rPr lang="en-US" sz="1600"/>
              <a:t>Validate HW/SW integration on actual hardware (RTL)</a:t>
            </a:r>
          </a:p>
          <a:p>
            <a:pPr lvl="1">
              <a:lnSpc>
                <a:spcPct val="80000"/>
              </a:lnSpc>
            </a:pPr>
            <a:r>
              <a:rPr lang="en-US" sz="1800" b="1">
                <a:solidFill>
                  <a:schemeClr val="accent1"/>
                </a:solidFill>
              </a:rPr>
              <a:t>System Validation</a:t>
            </a:r>
            <a:r>
              <a:rPr lang="en-US" sz="1600"/>
              <a:t> </a:t>
            </a:r>
          </a:p>
          <a:p>
            <a:pPr lvl="2">
              <a:lnSpc>
                <a:spcPct val="80000"/>
              </a:lnSpc>
            </a:pPr>
            <a:r>
              <a:rPr lang="en-US" sz="1600"/>
              <a:t>Scale verification to system context</a:t>
            </a:r>
          </a:p>
          <a:p>
            <a:pPr lvl="2">
              <a:lnSpc>
                <a:spcPct val="80000"/>
              </a:lnSpc>
            </a:pPr>
            <a:r>
              <a:rPr lang="en-US" sz="1600"/>
              <a:t>Software becomes part of the verification setup </a:t>
            </a:r>
          </a:p>
          <a:p>
            <a:pPr lvl="2">
              <a:lnSpc>
                <a:spcPct val="80000"/>
              </a:lnSpc>
            </a:pPr>
            <a:r>
              <a:rPr lang="en-US" sz="1600"/>
              <a:t>Verification confidence increases with “real” </a:t>
            </a:r>
            <a:r>
              <a:rPr lang="en-US" sz="1600" u="sng"/>
              <a:t>system</a:t>
            </a:r>
            <a:r>
              <a:rPr lang="en-US" sz="1600"/>
              <a:t> scenarios</a:t>
            </a:r>
          </a:p>
          <a:p>
            <a:pPr lvl="1">
              <a:lnSpc>
                <a:spcPct val="80000"/>
              </a:lnSpc>
            </a:pPr>
            <a:r>
              <a:rPr lang="en-US" sz="1800" b="1">
                <a:solidFill>
                  <a:schemeClr val="accent1"/>
                </a:solidFill>
              </a:rPr>
              <a:t>RTL Simulation Speed-up</a:t>
            </a:r>
          </a:p>
          <a:p>
            <a:pPr lvl="2">
              <a:lnSpc>
                <a:spcPct val="80000"/>
              </a:lnSpc>
            </a:pPr>
            <a:r>
              <a:rPr lang="en-US" sz="1600"/>
              <a:t>Maintain TLM level where possible</a:t>
            </a:r>
            <a:br>
              <a:rPr lang="en-US" sz="1600"/>
            </a:br>
            <a:endParaRPr lang="en-US" sz="1600"/>
          </a:p>
          <a:p>
            <a:pPr marL="0" indent="0">
              <a:lnSpc>
                <a:spcPct val="80000"/>
              </a:lnSpc>
            </a:pPr>
            <a:r>
              <a:rPr lang="en-US" sz="1800"/>
              <a:t> </a:t>
            </a:r>
            <a:r>
              <a:rPr lang="en-US" sz="1800" b="1"/>
              <a:t>Technology / Methodology</a:t>
            </a:r>
          </a:p>
          <a:p>
            <a:pPr lvl="1">
              <a:lnSpc>
                <a:spcPct val="80000"/>
              </a:lnSpc>
            </a:pPr>
            <a:r>
              <a:rPr lang="en-US" sz="1600"/>
              <a:t>VCS TLI</a:t>
            </a:r>
          </a:p>
          <a:p>
            <a:pPr lvl="1">
              <a:lnSpc>
                <a:spcPct val="80000"/>
              </a:lnSpc>
            </a:pPr>
            <a:r>
              <a:rPr lang="en-US" sz="1600"/>
              <a:t>Verification transactors (VIP)</a:t>
            </a:r>
          </a:p>
          <a:p>
            <a:pPr lvl="1">
              <a:lnSpc>
                <a:spcPct val="80000"/>
              </a:lnSpc>
            </a:pPr>
            <a:endParaRPr lang="en-US" sz="1600"/>
          </a:p>
          <a:p>
            <a:pPr marL="0" indent="0">
              <a:lnSpc>
                <a:spcPct val="80000"/>
              </a:lnSpc>
            </a:pPr>
            <a:endParaRPr lang="en-US" sz="1800"/>
          </a:p>
        </p:txBody>
      </p:sp>
      <p:sp>
        <p:nvSpPr>
          <p:cNvPr id="3427332" name="Rectangle 4"/>
          <p:cNvSpPr>
            <a:spLocks noChangeArrowheads="1"/>
          </p:cNvSpPr>
          <p:nvPr/>
        </p:nvSpPr>
        <p:spPr bwMode="auto">
          <a:xfrm>
            <a:off x="512763" y="1462088"/>
            <a:ext cx="3546475" cy="3281362"/>
          </a:xfrm>
          <a:prstGeom prst="rect">
            <a:avLst/>
          </a:prstGeom>
          <a:solidFill>
            <a:srgbClr val="FFFFCC"/>
          </a:solidFill>
          <a:ln w="9525">
            <a:noFill/>
            <a:miter lim="800000"/>
            <a:headEnd/>
            <a:tailEnd/>
          </a:ln>
          <a:effectLst/>
        </p:spPr>
        <p:txBody>
          <a:bodyPr wrap="none" lIns="64000" tIns="32000" rIns="64000" bIns="32000" anchor="ctr"/>
          <a:lstStyle/>
          <a:p>
            <a:endParaRPr lang="en-US" sz="1500" b="0"/>
          </a:p>
        </p:txBody>
      </p:sp>
      <p:sp>
        <p:nvSpPr>
          <p:cNvPr id="3427333" name="Text Box 5"/>
          <p:cNvSpPr txBox="1">
            <a:spLocks noChangeArrowheads="1"/>
          </p:cNvSpPr>
          <p:nvPr/>
        </p:nvSpPr>
        <p:spPr bwMode="auto">
          <a:xfrm>
            <a:off x="2941638" y="1462088"/>
            <a:ext cx="1081087" cy="274637"/>
          </a:xfrm>
          <a:prstGeom prst="rect">
            <a:avLst/>
          </a:prstGeom>
          <a:noFill/>
          <a:ln w="9525">
            <a:noFill/>
            <a:miter lim="800000"/>
            <a:headEnd/>
            <a:tailEnd/>
          </a:ln>
          <a:effectLst/>
        </p:spPr>
        <p:txBody>
          <a:bodyPr wrap="none" lIns="91424" tIns="45712" rIns="91424" bIns="45712">
            <a:spAutoFit/>
          </a:bodyPr>
          <a:lstStyle/>
          <a:p>
            <a:pPr algn="l"/>
            <a:r>
              <a:rPr lang="en-US" sz="1000">
                <a:solidFill>
                  <a:srgbClr val="000000"/>
                </a:solidFill>
                <a:effectLst>
                  <a:outerShdw blurRad="38100" dist="38100" dir="2700000" algn="tl">
                    <a:srgbClr val="C0C0C0"/>
                  </a:outerShdw>
                </a:effectLst>
                <a:latin typeface="Eurostile" pitchFamily="34" charset="0"/>
                <a:cs typeface="Times New Roman" pitchFamily="18" charset="0"/>
              </a:rPr>
              <a:t>System-on-Chip</a:t>
            </a:r>
          </a:p>
        </p:txBody>
      </p:sp>
      <p:sp>
        <p:nvSpPr>
          <p:cNvPr id="3427334" name="Rectangle 6"/>
          <p:cNvSpPr>
            <a:spLocks noChangeArrowheads="1"/>
          </p:cNvSpPr>
          <p:nvPr/>
        </p:nvSpPr>
        <p:spPr bwMode="auto">
          <a:xfrm>
            <a:off x="2427288" y="3067050"/>
            <a:ext cx="1327150" cy="1524000"/>
          </a:xfrm>
          <a:prstGeom prst="rect">
            <a:avLst/>
          </a:prstGeom>
          <a:solidFill>
            <a:schemeClr val="bg2"/>
          </a:solidFill>
          <a:ln w="9525" algn="ctr">
            <a:noFill/>
            <a:miter lim="800000"/>
            <a:headEnd/>
            <a:tailEnd/>
          </a:ln>
          <a:effectLst/>
        </p:spPr>
        <p:txBody>
          <a:bodyPr wrap="none" anchor="ctr"/>
          <a:lstStyle/>
          <a:p>
            <a:endParaRPr lang="en-US"/>
          </a:p>
        </p:txBody>
      </p:sp>
      <p:sp>
        <p:nvSpPr>
          <p:cNvPr id="3427335" name="Rectangle 7"/>
          <p:cNvSpPr>
            <a:spLocks noChangeArrowheads="1"/>
          </p:cNvSpPr>
          <p:nvPr/>
        </p:nvSpPr>
        <p:spPr bwMode="auto">
          <a:xfrm>
            <a:off x="304800" y="5353050"/>
            <a:ext cx="4033838" cy="941388"/>
          </a:xfrm>
          <a:prstGeom prst="rect">
            <a:avLst/>
          </a:prstGeom>
          <a:noFill/>
          <a:ln w="9525">
            <a:noFill/>
            <a:miter lim="800000"/>
            <a:headEnd/>
            <a:tailEnd/>
          </a:ln>
          <a:effectLst/>
        </p:spPr>
        <p:txBody>
          <a:bodyPr lIns="91428" tIns="45714" rIns="91428" bIns="45714" anchor="ctr"/>
          <a:lstStyle/>
          <a:p>
            <a:pPr algn="l" eaLnBrk="1" hangingPunct="1"/>
            <a:r>
              <a:rPr lang="en-US" sz="1800" i="1">
                <a:solidFill>
                  <a:schemeClr val="folHlink"/>
                </a:solidFill>
                <a:effectLst>
                  <a:outerShdw blurRad="38100" dist="38100" dir="2700000" algn="tl">
                    <a:srgbClr val="C0C0C0"/>
                  </a:outerShdw>
                </a:effectLst>
              </a:rPr>
              <a:t>TLM model used to generate system stimuli</a:t>
            </a:r>
          </a:p>
        </p:txBody>
      </p:sp>
      <p:sp>
        <p:nvSpPr>
          <p:cNvPr id="3427336" name="Rectangle 8"/>
          <p:cNvSpPr>
            <a:spLocks noChangeArrowheads="1"/>
          </p:cNvSpPr>
          <p:nvPr/>
        </p:nvSpPr>
        <p:spPr bwMode="auto">
          <a:xfrm>
            <a:off x="700088" y="2027238"/>
            <a:ext cx="806450" cy="933450"/>
          </a:xfrm>
          <a:prstGeom prst="rect">
            <a:avLst/>
          </a:prstGeom>
          <a:solidFill>
            <a:srgbClr val="008080"/>
          </a:solidFill>
          <a:ln w="9525" algn="ctr">
            <a:solidFill>
              <a:schemeClr val="bg2"/>
            </a:solidFill>
            <a:miter lim="800000"/>
            <a:headEnd/>
            <a:tailEnd/>
          </a:ln>
          <a:effectLst/>
        </p:spPr>
        <p:txBody>
          <a:bodyPr wrap="none" lIns="91428" tIns="45714" rIns="91428" bIns="45714" anchor="ctr"/>
          <a:lstStyle/>
          <a:p>
            <a:r>
              <a:rPr lang="en-US" sz="1400">
                <a:solidFill>
                  <a:schemeClr val="bg1"/>
                </a:solidFill>
                <a:effectLst>
                  <a:outerShdw blurRad="38100" dist="38100" dir="2700000" algn="tl">
                    <a:srgbClr val="000000"/>
                  </a:outerShdw>
                </a:effectLst>
              </a:rPr>
              <a:t>CPU(s)</a:t>
            </a:r>
          </a:p>
        </p:txBody>
      </p:sp>
      <p:sp>
        <p:nvSpPr>
          <p:cNvPr id="3427337" name="Text Box 9"/>
          <p:cNvSpPr txBox="1">
            <a:spLocks noChangeArrowheads="1"/>
          </p:cNvSpPr>
          <p:nvPr/>
        </p:nvSpPr>
        <p:spPr bwMode="auto">
          <a:xfrm>
            <a:off x="654050" y="2644775"/>
            <a:ext cx="742950" cy="376238"/>
          </a:xfrm>
          <a:prstGeom prst="rect">
            <a:avLst/>
          </a:prstGeom>
          <a:noFill/>
          <a:ln w="9525">
            <a:noFill/>
            <a:miter lim="800000"/>
            <a:headEnd/>
            <a:tailEnd/>
          </a:ln>
          <a:effectLst/>
        </p:spPr>
        <p:txBody>
          <a:bodyPr wrap="none" lIns="91424" tIns="45712" rIns="91424" bIns="45712">
            <a:spAutoFit/>
          </a:bodyPr>
          <a:lstStyle/>
          <a:p>
            <a:pPr algn="l"/>
            <a:r>
              <a:rPr lang="en-US" sz="800" b="0">
                <a:solidFill>
                  <a:schemeClr val="bg1"/>
                </a:solidFill>
                <a:latin typeface="Eurostile" pitchFamily="34" charset="0"/>
                <a:cs typeface="Times New Roman" pitchFamily="18" charset="0"/>
              </a:rPr>
              <a:t>Instruction</a:t>
            </a:r>
            <a:br>
              <a:rPr lang="en-US" sz="800" b="0">
                <a:solidFill>
                  <a:schemeClr val="bg1"/>
                </a:solidFill>
                <a:latin typeface="Eurostile" pitchFamily="34" charset="0"/>
                <a:cs typeface="Times New Roman" pitchFamily="18" charset="0"/>
              </a:rPr>
            </a:br>
            <a:r>
              <a:rPr lang="en-US" sz="800" b="0">
                <a:solidFill>
                  <a:schemeClr val="bg1"/>
                </a:solidFill>
                <a:latin typeface="Eurostile" pitchFamily="34" charset="0"/>
                <a:cs typeface="Times New Roman" pitchFamily="18" charset="0"/>
              </a:rPr>
              <a:t>Set Simulator</a:t>
            </a:r>
          </a:p>
        </p:txBody>
      </p:sp>
      <p:sp>
        <p:nvSpPr>
          <p:cNvPr id="3427338" name="Rectangle 10"/>
          <p:cNvSpPr>
            <a:spLocks noChangeArrowheads="1"/>
          </p:cNvSpPr>
          <p:nvPr/>
        </p:nvSpPr>
        <p:spPr bwMode="auto">
          <a:xfrm>
            <a:off x="1725613" y="2403475"/>
            <a:ext cx="1468437" cy="211138"/>
          </a:xfrm>
          <a:prstGeom prst="rect">
            <a:avLst/>
          </a:prstGeom>
          <a:solidFill>
            <a:srgbClr val="008080"/>
          </a:solidFill>
          <a:ln w="9525" algn="ctr">
            <a:noFill/>
            <a:miter lim="800000"/>
            <a:headEnd/>
            <a:tailEnd/>
          </a:ln>
          <a:effectLst/>
        </p:spPr>
        <p:txBody>
          <a:bodyPr wrap="none" lIns="91428" tIns="45714" rIns="91428" bIns="45714" anchor="ctr"/>
          <a:lstStyle/>
          <a:p>
            <a:r>
              <a:rPr lang="en-US" sz="800">
                <a:solidFill>
                  <a:schemeClr val="bg1"/>
                </a:solidFill>
                <a:effectLst>
                  <a:outerShdw blurRad="38100" dist="38100" dir="2700000" algn="tl">
                    <a:srgbClr val="000000"/>
                  </a:outerShdw>
                </a:effectLst>
              </a:rPr>
              <a:t>TLM Bus</a:t>
            </a:r>
          </a:p>
        </p:txBody>
      </p:sp>
      <p:sp>
        <p:nvSpPr>
          <p:cNvPr id="3427339" name="Rectangle 11"/>
          <p:cNvSpPr>
            <a:spLocks noChangeArrowheads="1"/>
          </p:cNvSpPr>
          <p:nvPr/>
        </p:nvSpPr>
        <p:spPr bwMode="auto">
          <a:xfrm>
            <a:off x="1843088" y="1703388"/>
            <a:ext cx="469900" cy="419100"/>
          </a:xfrm>
          <a:prstGeom prst="rect">
            <a:avLst/>
          </a:prstGeom>
          <a:solidFill>
            <a:srgbClr val="008080"/>
          </a:solidFill>
          <a:ln w="9525" algn="ctr">
            <a:noFill/>
            <a:miter lim="800000"/>
            <a:headEnd/>
            <a:tailEnd/>
          </a:ln>
          <a:effectLst/>
        </p:spPr>
        <p:txBody>
          <a:bodyPr wrap="none" lIns="91428" tIns="45714" rIns="91428" bIns="45714" anchor="ctr"/>
          <a:lstStyle/>
          <a:p>
            <a:r>
              <a:rPr lang="en-US" sz="800">
                <a:solidFill>
                  <a:schemeClr val="bg1"/>
                </a:solidFill>
                <a:effectLst>
                  <a:outerShdw blurRad="38100" dist="38100" dir="2700000" algn="tl">
                    <a:srgbClr val="000000"/>
                  </a:outerShdw>
                </a:effectLst>
              </a:rPr>
              <a:t>Periph</a:t>
            </a:r>
          </a:p>
        </p:txBody>
      </p:sp>
      <p:sp>
        <p:nvSpPr>
          <p:cNvPr id="3427340" name="Rectangle 12"/>
          <p:cNvSpPr>
            <a:spLocks noChangeArrowheads="1"/>
          </p:cNvSpPr>
          <p:nvPr/>
        </p:nvSpPr>
        <p:spPr bwMode="auto">
          <a:xfrm>
            <a:off x="1725613" y="4105275"/>
            <a:ext cx="469900" cy="419100"/>
          </a:xfrm>
          <a:prstGeom prst="rect">
            <a:avLst/>
          </a:prstGeom>
          <a:solidFill>
            <a:srgbClr val="008080"/>
          </a:solidFill>
          <a:ln w="9525" algn="ctr">
            <a:noFill/>
            <a:miter lim="800000"/>
            <a:headEnd/>
            <a:tailEnd/>
          </a:ln>
          <a:effectLst/>
        </p:spPr>
        <p:txBody>
          <a:bodyPr wrap="none" lIns="91428" tIns="45714" rIns="91428" bIns="45714" anchor="ctr"/>
          <a:lstStyle/>
          <a:p>
            <a:r>
              <a:rPr lang="en-US" sz="800">
                <a:solidFill>
                  <a:schemeClr val="bg1"/>
                </a:solidFill>
                <a:effectLst>
                  <a:outerShdw blurRad="38100" dist="38100" dir="2700000" algn="tl">
                    <a:srgbClr val="000000"/>
                  </a:outerShdw>
                </a:effectLst>
              </a:rPr>
              <a:t>System</a:t>
            </a:r>
            <a:br>
              <a:rPr lang="en-US" sz="800">
                <a:solidFill>
                  <a:schemeClr val="bg1"/>
                </a:solidFill>
                <a:effectLst>
                  <a:outerShdw blurRad="38100" dist="38100" dir="2700000" algn="tl">
                    <a:srgbClr val="000000"/>
                  </a:outerShdw>
                </a:effectLst>
              </a:rPr>
            </a:br>
            <a:r>
              <a:rPr lang="en-US" sz="800">
                <a:solidFill>
                  <a:schemeClr val="bg1"/>
                </a:solidFill>
                <a:effectLst>
                  <a:outerShdw blurRad="38100" dist="38100" dir="2700000" algn="tl">
                    <a:srgbClr val="000000"/>
                  </a:outerShdw>
                </a:effectLst>
              </a:rPr>
              <a:t>I/O</a:t>
            </a:r>
          </a:p>
        </p:txBody>
      </p:sp>
      <p:sp>
        <p:nvSpPr>
          <p:cNvPr id="3427341" name="Line 13"/>
          <p:cNvSpPr>
            <a:spLocks noChangeShapeType="1"/>
          </p:cNvSpPr>
          <p:nvPr/>
        </p:nvSpPr>
        <p:spPr bwMode="auto">
          <a:xfrm flipH="1">
            <a:off x="2078038" y="2122488"/>
            <a:ext cx="0" cy="266700"/>
          </a:xfrm>
          <a:prstGeom prst="line">
            <a:avLst/>
          </a:prstGeom>
          <a:noFill/>
          <a:ln w="9525">
            <a:solidFill>
              <a:schemeClr val="tx1"/>
            </a:solidFill>
            <a:round/>
            <a:headEnd type="diamond" w="med" len="med"/>
            <a:tailEnd type="diamond" w="med" len="med"/>
          </a:ln>
          <a:effectLst/>
        </p:spPr>
        <p:txBody>
          <a:bodyPr wrap="none"/>
          <a:lstStyle/>
          <a:p>
            <a:endParaRPr lang="en-US"/>
          </a:p>
        </p:txBody>
      </p:sp>
      <p:sp>
        <p:nvSpPr>
          <p:cNvPr id="3427342" name="Rectangle 14"/>
          <p:cNvSpPr>
            <a:spLocks noChangeArrowheads="1"/>
          </p:cNvSpPr>
          <p:nvPr/>
        </p:nvSpPr>
        <p:spPr bwMode="auto">
          <a:xfrm>
            <a:off x="2428875" y="1703388"/>
            <a:ext cx="469900" cy="419100"/>
          </a:xfrm>
          <a:prstGeom prst="rect">
            <a:avLst/>
          </a:prstGeom>
          <a:solidFill>
            <a:srgbClr val="008080"/>
          </a:solidFill>
          <a:ln w="9525" algn="ctr">
            <a:noFill/>
            <a:miter lim="800000"/>
            <a:headEnd/>
            <a:tailEnd/>
          </a:ln>
          <a:effectLst/>
        </p:spPr>
        <p:txBody>
          <a:bodyPr wrap="none" lIns="91428" tIns="45714" rIns="91428" bIns="45714" anchor="ctr"/>
          <a:lstStyle/>
          <a:p>
            <a:r>
              <a:rPr lang="en-US" sz="800">
                <a:solidFill>
                  <a:schemeClr val="bg1"/>
                </a:solidFill>
                <a:effectLst>
                  <a:outerShdw blurRad="38100" dist="38100" dir="2700000" algn="tl">
                    <a:srgbClr val="000000"/>
                  </a:outerShdw>
                </a:effectLst>
              </a:rPr>
              <a:t>Periph</a:t>
            </a:r>
          </a:p>
        </p:txBody>
      </p:sp>
      <p:sp>
        <p:nvSpPr>
          <p:cNvPr id="3427343" name="Line 15"/>
          <p:cNvSpPr>
            <a:spLocks noChangeShapeType="1"/>
          </p:cNvSpPr>
          <p:nvPr/>
        </p:nvSpPr>
        <p:spPr bwMode="auto">
          <a:xfrm flipH="1">
            <a:off x="2611438" y="2122488"/>
            <a:ext cx="0" cy="266700"/>
          </a:xfrm>
          <a:prstGeom prst="line">
            <a:avLst/>
          </a:prstGeom>
          <a:noFill/>
          <a:ln w="9525">
            <a:solidFill>
              <a:schemeClr val="tx1"/>
            </a:solidFill>
            <a:round/>
            <a:headEnd type="diamond" w="med" len="med"/>
            <a:tailEnd type="diamond" w="med" len="med"/>
          </a:ln>
          <a:effectLst/>
        </p:spPr>
        <p:txBody>
          <a:bodyPr wrap="none"/>
          <a:lstStyle/>
          <a:p>
            <a:endParaRPr lang="en-US"/>
          </a:p>
        </p:txBody>
      </p:sp>
      <p:grpSp>
        <p:nvGrpSpPr>
          <p:cNvPr id="3427344" name="Group 16"/>
          <p:cNvGrpSpPr>
            <a:grpSpLocks/>
          </p:cNvGrpSpPr>
          <p:nvPr/>
        </p:nvGrpSpPr>
        <p:grpSpPr bwMode="auto">
          <a:xfrm>
            <a:off x="2595563" y="3448050"/>
            <a:ext cx="990600" cy="876300"/>
            <a:chOff x="1635" y="2064"/>
            <a:chExt cx="624" cy="552"/>
          </a:xfrm>
        </p:grpSpPr>
        <p:sp>
          <p:nvSpPr>
            <p:cNvPr id="3427345" name="Rectangle 17"/>
            <p:cNvSpPr>
              <a:spLocks noChangeArrowheads="1"/>
            </p:cNvSpPr>
            <p:nvPr/>
          </p:nvSpPr>
          <p:spPr bwMode="auto">
            <a:xfrm>
              <a:off x="1635" y="2064"/>
              <a:ext cx="624" cy="552"/>
            </a:xfrm>
            <a:prstGeom prst="rect">
              <a:avLst/>
            </a:prstGeom>
            <a:solidFill>
              <a:schemeClr val="hlink"/>
            </a:solidFill>
            <a:ln w="9525" algn="ctr">
              <a:noFill/>
              <a:miter lim="800000"/>
              <a:headEnd/>
              <a:tailEnd/>
            </a:ln>
            <a:effectLst/>
          </p:spPr>
          <p:txBody>
            <a:bodyPr wrap="none" lIns="91428" tIns="45714" rIns="91428" bIns="45714" anchor="ctr"/>
            <a:lstStyle/>
            <a:p>
              <a:endParaRPr lang="en-US" sz="1000">
                <a:solidFill>
                  <a:schemeClr val="bg1"/>
                </a:solidFill>
                <a:effectLst>
                  <a:outerShdw blurRad="38100" dist="38100" dir="2700000" algn="tl">
                    <a:srgbClr val="000000"/>
                  </a:outerShdw>
                </a:effectLst>
              </a:endParaRPr>
            </a:p>
          </p:txBody>
        </p:sp>
        <p:sp>
          <p:nvSpPr>
            <p:cNvPr id="3427346" name="Rectangle 18"/>
            <p:cNvSpPr>
              <a:spLocks noChangeArrowheads="1"/>
            </p:cNvSpPr>
            <p:nvPr/>
          </p:nvSpPr>
          <p:spPr bwMode="auto">
            <a:xfrm>
              <a:off x="1685" y="2112"/>
              <a:ext cx="168" cy="192"/>
            </a:xfrm>
            <a:prstGeom prst="rect">
              <a:avLst/>
            </a:prstGeom>
            <a:solidFill>
              <a:srgbClr val="C25A20"/>
            </a:solidFill>
            <a:ln w="9525" algn="ctr">
              <a:noFill/>
              <a:miter lim="800000"/>
              <a:headEnd/>
              <a:tailEnd/>
            </a:ln>
            <a:effectLst/>
          </p:spPr>
          <p:txBody>
            <a:bodyPr wrap="none" anchor="ctr"/>
            <a:lstStyle/>
            <a:p>
              <a:endParaRPr lang="en-US"/>
            </a:p>
          </p:txBody>
        </p:sp>
        <p:sp>
          <p:nvSpPr>
            <p:cNvPr id="3427347" name="Rectangle 19"/>
            <p:cNvSpPr>
              <a:spLocks noChangeArrowheads="1"/>
            </p:cNvSpPr>
            <p:nvPr/>
          </p:nvSpPr>
          <p:spPr bwMode="auto">
            <a:xfrm>
              <a:off x="2009" y="2232"/>
              <a:ext cx="168" cy="144"/>
            </a:xfrm>
            <a:prstGeom prst="rect">
              <a:avLst/>
            </a:prstGeom>
            <a:solidFill>
              <a:srgbClr val="C25A20"/>
            </a:solidFill>
            <a:ln w="9525" algn="ctr">
              <a:noFill/>
              <a:miter lim="800000"/>
              <a:headEnd/>
              <a:tailEnd/>
            </a:ln>
            <a:effectLst/>
          </p:spPr>
          <p:txBody>
            <a:bodyPr wrap="none" anchor="ctr"/>
            <a:lstStyle/>
            <a:p>
              <a:endParaRPr lang="en-US"/>
            </a:p>
          </p:txBody>
        </p:sp>
        <p:sp>
          <p:nvSpPr>
            <p:cNvPr id="3427348" name="Rectangle 20"/>
            <p:cNvSpPr>
              <a:spLocks noChangeArrowheads="1"/>
            </p:cNvSpPr>
            <p:nvPr/>
          </p:nvSpPr>
          <p:spPr bwMode="auto">
            <a:xfrm>
              <a:off x="1786" y="2448"/>
              <a:ext cx="243" cy="144"/>
            </a:xfrm>
            <a:prstGeom prst="rect">
              <a:avLst/>
            </a:prstGeom>
            <a:solidFill>
              <a:srgbClr val="C25A20"/>
            </a:solidFill>
            <a:ln w="9525" algn="ctr">
              <a:noFill/>
              <a:miter lim="800000"/>
              <a:headEnd/>
              <a:tailEnd/>
            </a:ln>
            <a:effectLst/>
          </p:spPr>
          <p:txBody>
            <a:bodyPr wrap="none" anchor="ctr"/>
            <a:lstStyle/>
            <a:p>
              <a:endParaRPr lang="en-US"/>
            </a:p>
          </p:txBody>
        </p:sp>
        <p:sp>
          <p:nvSpPr>
            <p:cNvPr id="3427349" name="Rectangle 21"/>
            <p:cNvSpPr>
              <a:spLocks noChangeArrowheads="1"/>
            </p:cNvSpPr>
            <p:nvPr/>
          </p:nvSpPr>
          <p:spPr bwMode="auto">
            <a:xfrm>
              <a:off x="1635" y="2064"/>
              <a:ext cx="624" cy="552"/>
            </a:xfrm>
            <a:prstGeom prst="rect">
              <a:avLst/>
            </a:prstGeom>
            <a:noFill/>
            <a:ln w="9525" algn="ctr">
              <a:noFill/>
              <a:miter lim="800000"/>
              <a:headEnd/>
              <a:tailEnd/>
            </a:ln>
            <a:effectLst/>
          </p:spPr>
          <p:txBody>
            <a:bodyPr wrap="none" lIns="91428" tIns="45714" rIns="91428" bIns="45714" anchor="ctr"/>
            <a:lstStyle/>
            <a:p>
              <a:r>
                <a:rPr lang="en-US" sz="1400">
                  <a:solidFill>
                    <a:schemeClr val="bg1"/>
                  </a:solidFill>
                  <a:effectLst>
                    <a:outerShdw blurRad="38100" dist="38100" dir="2700000" algn="tl">
                      <a:srgbClr val="C0C0C0"/>
                    </a:outerShdw>
                  </a:effectLst>
                </a:rPr>
                <a:t>RTL</a:t>
              </a:r>
            </a:p>
            <a:p>
              <a:r>
                <a:rPr lang="en-US" sz="1000">
                  <a:solidFill>
                    <a:schemeClr val="bg1"/>
                  </a:solidFill>
                  <a:effectLst>
                    <a:outerShdw blurRad="38100" dist="38100" dir="2700000" algn="tl">
                      <a:srgbClr val="C0C0C0"/>
                    </a:outerShdw>
                  </a:effectLst>
                </a:rPr>
                <a:t>(sub)system</a:t>
              </a:r>
            </a:p>
          </p:txBody>
        </p:sp>
      </p:grpSp>
      <p:sp>
        <p:nvSpPr>
          <p:cNvPr id="3427350" name="AutoShape 22"/>
          <p:cNvSpPr>
            <a:spLocks noChangeArrowheads="1"/>
          </p:cNvSpPr>
          <p:nvPr/>
        </p:nvSpPr>
        <p:spPr bwMode="auto">
          <a:xfrm>
            <a:off x="381000" y="1300163"/>
            <a:ext cx="1219200" cy="628650"/>
          </a:xfrm>
          <a:prstGeom prst="wedgeRectCallout">
            <a:avLst>
              <a:gd name="adj1" fmla="val 17861"/>
              <a:gd name="adj2" fmla="val 107009"/>
            </a:avLst>
          </a:prstGeom>
          <a:solidFill>
            <a:srgbClr val="FFFF99"/>
          </a:solidFill>
          <a:ln w="9525" algn="ctr">
            <a:solidFill>
              <a:schemeClr val="tx1"/>
            </a:solidFill>
            <a:miter lim="800000"/>
            <a:headEnd/>
            <a:tailEnd/>
          </a:ln>
          <a:effectLst/>
        </p:spPr>
        <p:txBody>
          <a:bodyPr lIns="91428" tIns="45714" rIns="91428" bIns="45714" anchor="ctr"/>
          <a:lstStyle/>
          <a:p>
            <a:r>
              <a:rPr lang="en-US" sz="1800" b="0"/>
              <a:t>(System)</a:t>
            </a:r>
          </a:p>
          <a:p>
            <a:r>
              <a:rPr lang="en-US" sz="1800" b="0"/>
              <a:t>Software</a:t>
            </a:r>
          </a:p>
        </p:txBody>
      </p:sp>
      <p:sp>
        <p:nvSpPr>
          <p:cNvPr id="3427351" name="Line 23"/>
          <p:cNvSpPr>
            <a:spLocks noChangeShapeType="1"/>
          </p:cNvSpPr>
          <p:nvPr/>
        </p:nvSpPr>
        <p:spPr bwMode="auto">
          <a:xfrm flipH="1" flipV="1">
            <a:off x="1506538" y="2497138"/>
            <a:ext cx="219075" cy="1587"/>
          </a:xfrm>
          <a:prstGeom prst="line">
            <a:avLst/>
          </a:prstGeom>
          <a:noFill/>
          <a:ln w="9525">
            <a:solidFill>
              <a:schemeClr val="tx1"/>
            </a:solidFill>
            <a:round/>
            <a:headEnd type="diamond" w="med" len="med"/>
            <a:tailEnd type="diamond" w="med" len="med"/>
          </a:ln>
          <a:effectLst/>
        </p:spPr>
        <p:txBody>
          <a:bodyPr wrap="none"/>
          <a:lstStyle/>
          <a:p>
            <a:endParaRPr lang="en-US"/>
          </a:p>
        </p:txBody>
      </p:sp>
      <p:grpSp>
        <p:nvGrpSpPr>
          <p:cNvPr id="3427352" name="Group 24"/>
          <p:cNvGrpSpPr>
            <a:grpSpLocks/>
          </p:cNvGrpSpPr>
          <p:nvPr/>
        </p:nvGrpSpPr>
        <p:grpSpPr bwMode="auto">
          <a:xfrm>
            <a:off x="2792413" y="2625725"/>
            <a:ext cx="301625" cy="822325"/>
            <a:chOff x="1759" y="1546"/>
            <a:chExt cx="190" cy="518"/>
          </a:xfrm>
        </p:grpSpPr>
        <p:sp>
          <p:nvSpPr>
            <p:cNvPr id="3427353" name="AutoShape 25"/>
            <p:cNvSpPr>
              <a:spLocks noChangeArrowheads="1"/>
            </p:cNvSpPr>
            <p:nvPr/>
          </p:nvSpPr>
          <p:spPr bwMode="auto">
            <a:xfrm>
              <a:off x="1761" y="1710"/>
              <a:ext cx="188" cy="188"/>
            </a:xfrm>
            <a:prstGeom prst="rtTriangle">
              <a:avLst/>
            </a:prstGeom>
            <a:solidFill>
              <a:schemeClr val="hlink"/>
            </a:solidFill>
            <a:ln w="9525" algn="ctr">
              <a:noFill/>
              <a:miter lim="800000"/>
              <a:headEnd/>
              <a:tailEnd/>
            </a:ln>
            <a:effectLst/>
          </p:spPr>
          <p:txBody>
            <a:bodyPr wrap="none" anchor="ctr"/>
            <a:lstStyle/>
            <a:p>
              <a:endParaRPr lang="en-US"/>
            </a:p>
          </p:txBody>
        </p:sp>
        <p:sp>
          <p:nvSpPr>
            <p:cNvPr id="3427354" name="AutoShape 26"/>
            <p:cNvSpPr>
              <a:spLocks noChangeArrowheads="1"/>
            </p:cNvSpPr>
            <p:nvPr/>
          </p:nvSpPr>
          <p:spPr bwMode="auto">
            <a:xfrm rot="10800000">
              <a:off x="1759" y="1712"/>
              <a:ext cx="188" cy="188"/>
            </a:xfrm>
            <a:prstGeom prst="rtTriangle">
              <a:avLst/>
            </a:prstGeom>
            <a:solidFill>
              <a:srgbClr val="008080"/>
            </a:solidFill>
            <a:ln w="9525" algn="ctr">
              <a:noFill/>
              <a:miter lim="800000"/>
              <a:headEnd/>
              <a:tailEnd/>
            </a:ln>
            <a:effectLst/>
          </p:spPr>
          <p:txBody>
            <a:bodyPr wrap="none" anchor="ctr"/>
            <a:lstStyle/>
            <a:p>
              <a:endParaRPr lang="en-US"/>
            </a:p>
          </p:txBody>
        </p:sp>
        <p:sp>
          <p:nvSpPr>
            <p:cNvPr id="3427355" name="Line 27"/>
            <p:cNvSpPr>
              <a:spLocks noChangeShapeType="1"/>
            </p:cNvSpPr>
            <p:nvPr/>
          </p:nvSpPr>
          <p:spPr bwMode="auto">
            <a:xfrm>
              <a:off x="1789" y="1898"/>
              <a:ext cx="0" cy="164"/>
            </a:xfrm>
            <a:prstGeom prst="line">
              <a:avLst/>
            </a:prstGeom>
            <a:noFill/>
            <a:ln w="3175">
              <a:solidFill>
                <a:schemeClr val="tx1"/>
              </a:solidFill>
              <a:round/>
              <a:headEnd type="triangle" w="med" len="med"/>
              <a:tailEnd/>
            </a:ln>
            <a:effectLst/>
          </p:spPr>
          <p:txBody>
            <a:bodyPr anchor="ctr"/>
            <a:lstStyle/>
            <a:p>
              <a:endParaRPr lang="en-US"/>
            </a:p>
          </p:txBody>
        </p:sp>
        <p:sp>
          <p:nvSpPr>
            <p:cNvPr id="3427356" name="Line 28"/>
            <p:cNvSpPr>
              <a:spLocks noChangeShapeType="1"/>
            </p:cNvSpPr>
            <p:nvPr/>
          </p:nvSpPr>
          <p:spPr bwMode="auto">
            <a:xfrm>
              <a:off x="1837" y="1898"/>
              <a:ext cx="0" cy="164"/>
            </a:xfrm>
            <a:prstGeom prst="line">
              <a:avLst/>
            </a:prstGeom>
            <a:noFill/>
            <a:ln w="3175">
              <a:solidFill>
                <a:schemeClr val="tx1"/>
              </a:solidFill>
              <a:round/>
              <a:headEnd type="triangle" w="med" len="med"/>
              <a:tailEnd/>
            </a:ln>
            <a:effectLst/>
          </p:spPr>
          <p:txBody>
            <a:bodyPr anchor="ctr"/>
            <a:lstStyle/>
            <a:p>
              <a:endParaRPr lang="en-US"/>
            </a:p>
          </p:txBody>
        </p:sp>
        <p:sp>
          <p:nvSpPr>
            <p:cNvPr id="3427357" name="Line 29"/>
            <p:cNvSpPr>
              <a:spLocks noChangeShapeType="1"/>
            </p:cNvSpPr>
            <p:nvPr/>
          </p:nvSpPr>
          <p:spPr bwMode="auto">
            <a:xfrm flipH="1">
              <a:off x="1853" y="1546"/>
              <a:ext cx="0" cy="164"/>
            </a:xfrm>
            <a:prstGeom prst="line">
              <a:avLst/>
            </a:prstGeom>
            <a:noFill/>
            <a:ln w="9525">
              <a:solidFill>
                <a:schemeClr val="tx1"/>
              </a:solidFill>
              <a:round/>
              <a:headEnd type="diamond" w="med" len="med"/>
              <a:tailEnd type="diamond" w="med" len="med"/>
            </a:ln>
            <a:effectLst/>
          </p:spPr>
          <p:txBody>
            <a:bodyPr wrap="none"/>
            <a:lstStyle/>
            <a:p>
              <a:endParaRPr lang="en-US"/>
            </a:p>
          </p:txBody>
        </p:sp>
        <p:sp>
          <p:nvSpPr>
            <p:cNvPr id="3427358" name="Line 30"/>
            <p:cNvSpPr>
              <a:spLocks noChangeShapeType="1"/>
            </p:cNvSpPr>
            <p:nvPr/>
          </p:nvSpPr>
          <p:spPr bwMode="auto">
            <a:xfrm>
              <a:off x="1885" y="1898"/>
              <a:ext cx="0" cy="164"/>
            </a:xfrm>
            <a:prstGeom prst="line">
              <a:avLst/>
            </a:prstGeom>
            <a:noFill/>
            <a:ln w="3175">
              <a:solidFill>
                <a:schemeClr val="tx1"/>
              </a:solidFill>
              <a:round/>
              <a:headEnd type="triangle" w="med" len="med"/>
              <a:tailEnd type="triangle" w="med" len="med"/>
            </a:ln>
            <a:effectLst/>
          </p:spPr>
          <p:txBody>
            <a:bodyPr anchor="ctr"/>
            <a:lstStyle/>
            <a:p>
              <a:endParaRPr lang="en-US"/>
            </a:p>
          </p:txBody>
        </p:sp>
        <p:sp>
          <p:nvSpPr>
            <p:cNvPr id="3427359" name="Line 31"/>
            <p:cNvSpPr>
              <a:spLocks noChangeShapeType="1"/>
            </p:cNvSpPr>
            <p:nvPr/>
          </p:nvSpPr>
          <p:spPr bwMode="auto">
            <a:xfrm>
              <a:off x="1933" y="1900"/>
              <a:ext cx="0" cy="164"/>
            </a:xfrm>
            <a:prstGeom prst="line">
              <a:avLst/>
            </a:prstGeom>
            <a:noFill/>
            <a:ln w="3175">
              <a:solidFill>
                <a:schemeClr val="tx1"/>
              </a:solidFill>
              <a:round/>
              <a:headEnd type="triangle" w="med" len="med"/>
              <a:tailEnd type="triangle" w="med" len="med"/>
            </a:ln>
            <a:effectLst/>
          </p:spPr>
          <p:txBody>
            <a:bodyPr anchor="ctr"/>
            <a:lstStyle/>
            <a:p>
              <a:endParaRPr lang="en-US"/>
            </a:p>
          </p:txBody>
        </p:sp>
      </p:grpSp>
      <p:sp>
        <p:nvSpPr>
          <p:cNvPr id="3427360" name="AutoShape 32"/>
          <p:cNvSpPr>
            <a:spLocks noChangeArrowheads="1"/>
          </p:cNvSpPr>
          <p:nvPr/>
        </p:nvSpPr>
        <p:spPr bwMode="auto">
          <a:xfrm>
            <a:off x="3365500" y="2574925"/>
            <a:ext cx="1387475" cy="452438"/>
          </a:xfrm>
          <a:prstGeom prst="wedgeRectCallout">
            <a:avLst>
              <a:gd name="adj1" fmla="val -77681"/>
              <a:gd name="adj2" fmla="val 70528"/>
            </a:avLst>
          </a:prstGeom>
          <a:solidFill>
            <a:srgbClr val="FFFF99"/>
          </a:solidFill>
          <a:ln w="9525" algn="ctr">
            <a:solidFill>
              <a:schemeClr val="tx1"/>
            </a:solidFill>
            <a:miter lim="800000"/>
            <a:headEnd/>
            <a:tailEnd/>
          </a:ln>
          <a:effectLst/>
        </p:spPr>
        <p:txBody>
          <a:bodyPr lIns="91428" tIns="45714" rIns="91428" bIns="45714" anchor="ctr"/>
          <a:lstStyle/>
          <a:p>
            <a:r>
              <a:rPr lang="en-US" sz="1800" b="0"/>
              <a:t>Transactor</a:t>
            </a:r>
          </a:p>
        </p:txBody>
      </p:sp>
      <p:sp>
        <p:nvSpPr>
          <p:cNvPr id="3427361" name="Rectangle 33"/>
          <p:cNvSpPr>
            <a:spLocks noChangeArrowheads="1"/>
          </p:cNvSpPr>
          <p:nvPr/>
        </p:nvSpPr>
        <p:spPr bwMode="auto">
          <a:xfrm rot="5400000">
            <a:off x="1467644" y="3296444"/>
            <a:ext cx="1054100" cy="211138"/>
          </a:xfrm>
          <a:prstGeom prst="rect">
            <a:avLst/>
          </a:prstGeom>
          <a:solidFill>
            <a:srgbClr val="008080"/>
          </a:solidFill>
          <a:ln w="9525" algn="ctr">
            <a:noFill/>
            <a:miter lim="800000"/>
            <a:headEnd/>
            <a:tailEnd/>
          </a:ln>
          <a:effectLst/>
        </p:spPr>
        <p:txBody>
          <a:bodyPr wrap="none" lIns="91428" tIns="45714" rIns="91428" bIns="45714" anchor="ctr"/>
          <a:lstStyle/>
          <a:p>
            <a:r>
              <a:rPr lang="en-US" sz="800">
                <a:solidFill>
                  <a:schemeClr val="bg1"/>
                </a:solidFill>
                <a:effectLst>
                  <a:outerShdw blurRad="38100" dist="38100" dir="2700000" algn="tl">
                    <a:srgbClr val="000000"/>
                  </a:outerShdw>
                </a:effectLst>
              </a:rPr>
              <a:t>TLM Bus</a:t>
            </a:r>
          </a:p>
        </p:txBody>
      </p:sp>
      <p:sp>
        <p:nvSpPr>
          <p:cNvPr id="3427362" name="Line 34"/>
          <p:cNvSpPr>
            <a:spLocks noChangeShapeType="1"/>
          </p:cNvSpPr>
          <p:nvPr/>
        </p:nvSpPr>
        <p:spPr bwMode="auto">
          <a:xfrm flipH="1">
            <a:off x="1995488" y="2614613"/>
            <a:ext cx="0" cy="260350"/>
          </a:xfrm>
          <a:prstGeom prst="line">
            <a:avLst/>
          </a:prstGeom>
          <a:noFill/>
          <a:ln w="9525">
            <a:solidFill>
              <a:schemeClr val="tx1"/>
            </a:solidFill>
            <a:round/>
            <a:headEnd type="diamond" w="med" len="med"/>
            <a:tailEnd type="diamond" w="med" len="med"/>
          </a:ln>
          <a:effectLst/>
        </p:spPr>
        <p:txBody>
          <a:bodyPr wrap="none"/>
          <a:lstStyle/>
          <a:p>
            <a:endParaRPr lang="en-US"/>
          </a:p>
        </p:txBody>
      </p:sp>
      <p:sp>
        <p:nvSpPr>
          <p:cNvPr id="3427363" name="Line 35"/>
          <p:cNvSpPr>
            <a:spLocks noChangeShapeType="1"/>
          </p:cNvSpPr>
          <p:nvPr/>
        </p:nvSpPr>
        <p:spPr bwMode="auto">
          <a:xfrm flipH="1">
            <a:off x="1981200" y="3929063"/>
            <a:ext cx="0" cy="185737"/>
          </a:xfrm>
          <a:prstGeom prst="line">
            <a:avLst/>
          </a:prstGeom>
          <a:noFill/>
          <a:ln w="9525">
            <a:solidFill>
              <a:schemeClr val="tx1"/>
            </a:solidFill>
            <a:round/>
            <a:headEnd type="diamond" w="med" len="med"/>
            <a:tailEnd type="diamond" w="med" len="med"/>
          </a:ln>
          <a:effectLst/>
        </p:spPr>
        <p:txBody>
          <a:bodyPr wrap="none"/>
          <a:lstStyle/>
          <a:p>
            <a:endParaRPr lang="en-US"/>
          </a:p>
        </p:txBody>
      </p:sp>
      <p:sp>
        <p:nvSpPr>
          <p:cNvPr id="3427364" name="Rectangle 36"/>
          <p:cNvSpPr>
            <a:spLocks noChangeArrowheads="1"/>
          </p:cNvSpPr>
          <p:nvPr/>
        </p:nvSpPr>
        <p:spPr bwMode="auto">
          <a:xfrm>
            <a:off x="1219200" y="4933950"/>
            <a:ext cx="469900" cy="419100"/>
          </a:xfrm>
          <a:prstGeom prst="rect">
            <a:avLst/>
          </a:prstGeom>
          <a:solidFill>
            <a:srgbClr val="008080"/>
          </a:solidFill>
          <a:ln w="9525" algn="ctr">
            <a:noFill/>
            <a:miter lim="800000"/>
            <a:headEnd/>
            <a:tailEnd/>
          </a:ln>
          <a:effectLst/>
        </p:spPr>
        <p:txBody>
          <a:bodyPr wrap="none" lIns="91428" tIns="45714" rIns="91428" bIns="45714" anchor="ctr"/>
          <a:lstStyle/>
          <a:p>
            <a:r>
              <a:rPr lang="en-US" sz="800">
                <a:solidFill>
                  <a:schemeClr val="bg1"/>
                </a:solidFill>
                <a:effectLst>
                  <a:outerShdw blurRad="38100" dist="38100" dir="2700000" algn="tl">
                    <a:srgbClr val="000000"/>
                  </a:outerShdw>
                </a:effectLst>
              </a:rPr>
              <a:t>Camera</a:t>
            </a:r>
          </a:p>
        </p:txBody>
      </p:sp>
      <p:sp>
        <p:nvSpPr>
          <p:cNvPr id="3427365" name="Rectangle 37"/>
          <p:cNvSpPr>
            <a:spLocks noChangeArrowheads="1"/>
          </p:cNvSpPr>
          <p:nvPr/>
        </p:nvSpPr>
        <p:spPr bwMode="auto">
          <a:xfrm>
            <a:off x="685800" y="4105275"/>
            <a:ext cx="469900" cy="419100"/>
          </a:xfrm>
          <a:prstGeom prst="rect">
            <a:avLst/>
          </a:prstGeom>
          <a:solidFill>
            <a:srgbClr val="008080"/>
          </a:solidFill>
          <a:ln w="9525" algn="ctr">
            <a:noFill/>
            <a:miter lim="800000"/>
            <a:headEnd/>
            <a:tailEnd/>
          </a:ln>
          <a:effectLst/>
        </p:spPr>
        <p:txBody>
          <a:bodyPr wrap="none" lIns="91428" tIns="45714" rIns="91428" bIns="45714" anchor="ctr"/>
          <a:lstStyle/>
          <a:p>
            <a:r>
              <a:rPr lang="en-US" sz="800">
                <a:solidFill>
                  <a:schemeClr val="bg1"/>
                </a:solidFill>
                <a:effectLst>
                  <a:outerShdw blurRad="38100" dist="38100" dir="2700000" algn="tl">
                    <a:srgbClr val="000000"/>
                  </a:outerShdw>
                </a:effectLst>
              </a:rPr>
              <a:t>Mem</a:t>
            </a:r>
          </a:p>
          <a:p>
            <a:r>
              <a:rPr lang="en-US" sz="800">
                <a:solidFill>
                  <a:schemeClr val="bg1"/>
                </a:solidFill>
                <a:effectLst>
                  <a:outerShdw blurRad="38100" dist="38100" dir="2700000" algn="tl">
                    <a:srgbClr val="000000"/>
                  </a:outerShdw>
                </a:effectLst>
              </a:rPr>
              <a:t>Ctrl</a:t>
            </a:r>
          </a:p>
        </p:txBody>
      </p:sp>
      <p:sp>
        <p:nvSpPr>
          <p:cNvPr id="3427366" name="Rectangle 38"/>
          <p:cNvSpPr>
            <a:spLocks noChangeArrowheads="1"/>
          </p:cNvSpPr>
          <p:nvPr/>
        </p:nvSpPr>
        <p:spPr bwMode="auto">
          <a:xfrm>
            <a:off x="679450" y="4933950"/>
            <a:ext cx="469900" cy="419100"/>
          </a:xfrm>
          <a:prstGeom prst="rect">
            <a:avLst/>
          </a:prstGeom>
          <a:solidFill>
            <a:srgbClr val="008080"/>
          </a:solidFill>
          <a:ln w="9525" algn="ctr">
            <a:noFill/>
            <a:miter lim="800000"/>
            <a:headEnd/>
            <a:tailEnd/>
          </a:ln>
          <a:effectLst/>
        </p:spPr>
        <p:txBody>
          <a:bodyPr wrap="none" lIns="91428" tIns="45714" rIns="91428" bIns="45714" anchor="ctr"/>
          <a:lstStyle/>
          <a:p>
            <a:r>
              <a:rPr lang="en-US" sz="800">
                <a:solidFill>
                  <a:schemeClr val="bg1"/>
                </a:solidFill>
                <a:effectLst>
                  <a:outerShdw blurRad="38100" dist="38100" dir="2700000" algn="tl">
                    <a:srgbClr val="000000"/>
                  </a:outerShdw>
                </a:effectLst>
              </a:rPr>
              <a:t>Flash</a:t>
            </a:r>
          </a:p>
          <a:p>
            <a:r>
              <a:rPr lang="en-US" sz="800">
                <a:solidFill>
                  <a:schemeClr val="bg1"/>
                </a:solidFill>
                <a:effectLst>
                  <a:outerShdw blurRad="38100" dist="38100" dir="2700000" algn="tl">
                    <a:srgbClr val="000000"/>
                  </a:outerShdw>
                </a:effectLst>
              </a:rPr>
              <a:t>Memory</a:t>
            </a:r>
          </a:p>
        </p:txBody>
      </p:sp>
      <p:sp>
        <p:nvSpPr>
          <p:cNvPr id="3427367" name="Line 39"/>
          <p:cNvSpPr>
            <a:spLocks noChangeShapeType="1"/>
          </p:cNvSpPr>
          <p:nvPr/>
        </p:nvSpPr>
        <p:spPr bwMode="auto">
          <a:xfrm flipH="1">
            <a:off x="914400" y="3829050"/>
            <a:ext cx="0" cy="276225"/>
          </a:xfrm>
          <a:prstGeom prst="line">
            <a:avLst/>
          </a:prstGeom>
          <a:noFill/>
          <a:ln w="9525">
            <a:solidFill>
              <a:schemeClr val="tx1"/>
            </a:solidFill>
            <a:round/>
            <a:headEnd/>
            <a:tailEnd type="diamond" w="med" len="med"/>
          </a:ln>
          <a:effectLst/>
        </p:spPr>
        <p:txBody>
          <a:bodyPr wrap="none"/>
          <a:lstStyle/>
          <a:p>
            <a:endParaRPr lang="en-US"/>
          </a:p>
        </p:txBody>
      </p:sp>
      <p:sp>
        <p:nvSpPr>
          <p:cNvPr id="3427368" name="Line 40"/>
          <p:cNvSpPr>
            <a:spLocks noChangeShapeType="1"/>
          </p:cNvSpPr>
          <p:nvPr/>
        </p:nvSpPr>
        <p:spPr bwMode="auto">
          <a:xfrm flipV="1">
            <a:off x="914400" y="3829050"/>
            <a:ext cx="974725" cy="0"/>
          </a:xfrm>
          <a:prstGeom prst="line">
            <a:avLst/>
          </a:prstGeom>
          <a:noFill/>
          <a:ln w="9525">
            <a:solidFill>
              <a:schemeClr val="tx1"/>
            </a:solidFill>
            <a:round/>
            <a:headEnd/>
            <a:tailEnd type="diamond" w="med" len="med"/>
          </a:ln>
          <a:effectLst/>
        </p:spPr>
        <p:txBody>
          <a:bodyPr wrap="none"/>
          <a:lstStyle/>
          <a:p>
            <a:endParaRPr lang="en-US"/>
          </a:p>
        </p:txBody>
      </p:sp>
      <p:sp>
        <p:nvSpPr>
          <p:cNvPr id="3427369" name="Rectangle 41"/>
          <p:cNvSpPr>
            <a:spLocks noChangeArrowheads="1"/>
          </p:cNvSpPr>
          <p:nvPr/>
        </p:nvSpPr>
        <p:spPr bwMode="auto">
          <a:xfrm>
            <a:off x="1219200" y="4105275"/>
            <a:ext cx="469900" cy="419100"/>
          </a:xfrm>
          <a:prstGeom prst="rect">
            <a:avLst/>
          </a:prstGeom>
          <a:solidFill>
            <a:srgbClr val="008080"/>
          </a:solidFill>
          <a:ln w="9525" algn="ctr">
            <a:noFill/>
            <a:miter lim="800000"/>
            <a:headEnd/>
            <a:tailEnd/>
          </a:ln>
          <a:effectLst/>
        </p:spPr>
        <p:txBody>
          <a:bodyPr wrap="none" lIns="91428" tIns="45714" rIns="91428" bIns="45714" anchor="ctr"/>
          <a:lstStyle/>
          <a:p>
            <a:r>
              <a:rPr lang="en-US" sz="800">
                <a:solidFill>
                  <a:schemeClr val="bg1"/>
                </a:solidFill>
                <a:effectLst>
                  <a:outerShdw blurRad="38100" dist="38100" dir="2700000" algn="tl">
                    <a:srgbClr val="000000"/>
                  </a:outerShdw>
                </a:effectLst>
              </a:rPr>
              <a:t>System</a:t>
            </a:r>
            <a:br>
              <a:rPr lang="en-US" sz="800">
                <a:solidFill>
                  <a:schemeClr val="bg1"/>
                </a:solidFill>
                <a:effectLst>
                  <a:outerShdw blurRad="38100" dist="38100" dir="2700000" algn="tl">
                    <a:srgbClr val="000000"/>
                  </a:outerShdw>
                </a:effectLst>
              </a:rPr>
            </a:br>
            <a:r>
              <a:rPr lang="en-US" sz="800">
                <a:solidFill>
                  <a:schemeClr val="bg1"/>
                </a:solidFill>
                <a:effectLst>
                  <a:outerShdw blurRad="38100" dist="38100" dir="2700000" algn="tl">
                    <a:srgbClr val="000000"/>
                  </a:outerShdw>
                </a:effectLst>
              </a:rPr>
              <a:t>I/O</a:t>
            </a:r>
          </a:p>
        </p:txBody>
      </p:sp>
      <p:sp>
        <p:nvSpPr>
          <p:cNvPr id="3427370" name="Line 42"/>
          <p:cNvSpPr>
            <a:spLocks noChangeShapeType="1"/>
          </p:cNvSpPr>
          <p:nvPr/>
        </p:nvSpPr>
        <p:spPr bwMode="auto">
          <a:xfrm flipH="1">
            <a:off x="914400" y="4533900"/>
            <a:ext cx="0" cy="400050"/>
          </a:xfrm>
          <a:prstGeom prst="line">
            <a:avLst/>
          </a:prstGeom>
          <a:noFill/>
          <a:ln w="9525">
            <a:solidFill>
              <a:schemeClr val="tx1"/>
            </a:solidFill>
            <a:round/>
            <a:headEnd type="diamond" w="med" len="med"/>
            <a:tailEnd type="diamond" w="med" len="med"/>
          </a:ln>
          <a:effectLst/>
        </p:spPr>
        <p:txBody>
          <a:bodyPr wrap="none"/>
          <a:lstStyle/>
          <a:p>
            <a:endParaRPr lang="en-US"/>
          </a:p>
        </p:txBody>
      </p:sp>
      <p:sp>
        <p:nvSpPr>
          <p:cNvPr id="3427371" name="Line 43"/>
          <p:cNvSpPr>
            <a:spLocks noChangeShapeType="1"/>
          </p:cNvSpPr>
          <p:nvPr/>
        </p:nvSpPr>
        <p:spPr bwMode="auto">
          <a:xfrm flipH="1">
            <a:off x="1447800" y="3843338"/>
            <a:ext cx="0" cy="276225"/>
          </a:xfrm>
          <a:prstGeom prst="line">
            <a:avLst/>
          </a:prstGeom>
          <a:noFill/>
          <a:ln w="9525">
            <a:solidFill>
              <a:schemeClr val="tx1"/>
            </a:solidFill>
            <a:round/>
            <a:headEnd/>
            <a:tailEnd type="diamond" w="med" len="med"/>
          </a:ln>
          <a:effectLst/>
        </p:spPr>
        <p:txBody>
          <a:bodyPr wrap="none"/>
          <a:lstStyle/>
          <a:p>
            <a:endParaRPr lang="en-US"/>
          </a:p>
        </p:txBody>
      </p:sp>
      <p:sp>
        <p:nvSpPr>
          <p:cNvPr id="3427372" name="Line 44"/>
          <p:cNvSpPr>
            <a:spLocks noChangeShapeType="1"/>
          </p:cNvSpPr>
          <p:nvPr/>
        </p:nvSpPr>
        <p:spPr bwMode="auto">
          <a:xfrm flipH="1">
            <a:off x="1447800" y="4533900"/>
            <a:ext cx="0" cy="400050"/>
          </a:xfrm>
          <a:prstGeom prst="line">
            <a:avLst/>
          </a:prstGeom>
          <a:noFill/>
          <a:ln w="9525">
            <a:solidFill>
              <a:schemeClr val="tx1"/>
            </a:solidFill>
            <a:round/>
            <a:headEnd type="diamond" w="med" len="med"/>
            <a:tailEnd type="diamond" w="med" len="med"/>
          </a:ln>
          <a:effectLst/>
        </p:spPr>
        <p:txBody>
          <a:bodyPr wrap="none"/>
          <a:lstStyle/>
          <a:p>
            <a:endParaRPr lang="en-US"/>
          </a:p>
        </p:txBody>
      </p:sp>
      <p:sp>
        <p:nvSpPr>
          <p:cNvPr id="3427373" name="Rectangle 45"/>
          <p:cNvSpPr>
            <a:spLocks noChangeArrowheads="1"/>
          </p:cNvSpPr>
          <p:nvPr/>
        </p:nvSpPr>
        <p:spPr bwMode="auto">
          <a:xfrm>
            <a:off x="1739900" y="4933950"/>
            <a:ext cx="469900" cy="419100"/>
          </a:xfrm>
          <a:prstGeom prst="rect">
            <a:avLst/>
          </a:prstGeom>
          <a:solidFill>
            <a:srgbClr val="008080"/>
          </a:solidFill>
          <a:ln w="9525" algn="ctr">
            <a:noFill/>
            <a:miter lim="800000"/>
            <a:headEnd/>
            <a:tailEnd/>
          </a:ln>
          <a:effectLst/>
        </p:spPr>
        <p:txBody>
          <a:bodyPr wrap="none" lIns="91428" tIns="45714" rIns="91428" bIns="45714" anchor="ctr"/>
          <a:lstStyle/>
          <a:p>
            <a:r>
              <a:rPr lang="en-US" sz="800">
                <a:solidFill>
                  <a:schemeClr val="bg1"/>
                </a:solidFill>
                <a:effectLst>
                  <a:outerShdw blurRad="38100" dist="38100" dir="2700000" algn="tl">
                    <a:srgbClr val="000000"/>
                  </a:outerShdw>
                </a:effectLst>
              </a:rPr>
              <a:t>USB</a:t>
            </a:r>
          </a:p>
        </p:txBody>
      </p:sp>
      <p:sp>
        <p:nvSpPr>
          <p:cNvPr id="3427374" name="Line 46"/>
          <p:cNvSpPr>
            <a:spLocks noChangeShapeType="1"/>
          </p:cNvSpPr>
          <p:nvPr/>
        </p:nvSpPr>
        <p:spPr bwMode="auto">
          <a:xfrm flipH="1">
            <a:off x="1968500" y="4533900"/>
            <a:ext cx="0" cy="400050"/>
          </a:xfrm>
          <a:prstGeom prst="line">
            <a:avLst/>
          </a:prstGeom>
          <a:noFill/>
          <a:ln w="9525">
            <a:solidFill>
              <a:schemeClr val="tx1"/>
            </a:solidFill>
            <a:round/>
            <a:headEnd type="diamond" w="med" len="med"/>
            <a:tailEnd type="diamond" w="med" len="med"/>
          </a:ln>
          <a:effectLst/>
        </p:spPr>
        <p:txBody>
          <a:bodyPr wrap="none"/>
          <a:lstStyle/>
          <a:p>
            <a:endParaRPr lang="en-US"/>
          </a:p>
        </p:txBody>
      </p:sp>
      <p:sp>
        <p:nvSpPr>
          <p:cNvPr id="3427375" name="Text Box 47"/>
          <p:cNvSpPr txBox="1">
            <a:spLocks noChangeArrowheads="1"/>
          </p:cNvSpPr>
          <p:nvPr/>
        </p:nvSpPr>
        <p:spPr bwMode="auto">
          <a:xfrm>
            <a:off x="3368675" y="5230813"/>
            <a:ext cx="1008063" cy="273050"/>
          </a:xfrm>
          <a:prstGeom prst="rect">
            <a:avLst/>
          </a:prstGeom>
          <a:noFill/>
          <a:ln w="9525">
            <a:noFill/>
            <a:miter lim="800000"/>
            <a:headEnd/>
            <a:tailEnd/>
          </a:ln>
          <a:effectLst/>
        </p:spPr>
        <p:txBody>
          <a:bodyPr wrap="none" lIns="91424" tIns="45712" rIns="91424" bIns="45712">
            <a:spAutoFit/>
          </a:bodyPr>
          <a:lstStyle/>
          <a:p>
            <a:pPr algn="r"/>
            <a:r>
              <a:rPr lang="en-US" sz="1000">
                <a:solidFill>
                  <a:srgbClr val="000000"/>
                </a:solidFill>
                <a:effectLst>
                  <a:outerShdw blurRad="38100" dist="38100" dir="2700000" algn="tl">
                    <a:srgbClr val="C0C0C0"/>
                  </a:outerShdw>
                </a:effectLst>
                <a:latin typeface="Eurostile" pitchFamily="34" charset="0"/>
                <a:cs typeface="Times New Roman" pitchFamily="18" charset="0"/>
              </a:rPr>
              <a:t>System/Device</a:t>
            </a:r>
          </a:p>
        </p:txBody>
      </p:sp>
      <p:sp>
        <p:nvSpPr>
          <p:cNvPr id="3427376" name="Rectangle 48"/>
          <p:cNvSpPr>
            <a:spLocks noChangeArrowheads="1"/>
          </p:cNvSpPr>
          <p:nvPr/>
        </p:nvSpPr>
        <p:spPr bwMode="auto">
          <a:xfrm>
            <a:off x="685800" y="76200"/>
            <a:ext cx="8331200" cy="1143000"/>
          </a:xfrm>
          <a:prstGeom prst="rect">
            <a:avLst/>
          </a:prstGeom>
          <a:noFill/>
          <a:ln w="9525">
            <a:noFill/>
            <a:miter lim="800000"/>
            <a:headEnd/>
            <a:tailEnd/>
          </a:ln>
          <a:effectLst/>
        </p:spPr>
        <p:txBody>
          <a:bodyPr anchor="ctr"/>
          <a:lstStyle/>
          <a:p>
            <a:pPr algn="l" eaLnBrk="1" hangingPunct="1"/>
            <a:r>
              <a:rPr lang="en-US" sz="3400"/>
              <a:t>SW-Driven System Verification </a:t>
            </a:r>
          </a:p>
        </p:txBody>
      </p:sp>
    </p:spTree>
  </p:cSld>
  <p:clrMapOvr>
    <a:masterClrMapping/>
  </p:clrMapOvr>
  <p:transition spd="med">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3427352"/>
                                        </p:tgtEl>
                                        <p:attrNameLst>
                                          <p:attrName>style.visibility</p:attrName>
                                        </p:attrNameLst>
                                      </p:cBhvr>
                                      <p:to>
                                        <p:strVal val="visible"/>
                                      </p:to>
                                    </p:set>
                                    <p:anim calcmode="lin" valueType="num">
                                      <p:cBhvr additive="base">
                                        <p:cTn id="7" dur="1000" fill="hold"/>
                                        <p:tgtEl>
                                          <p:spTgt spid="3427352"/>
                                        </p:tgtEl>
                                        <p:attrNameLst>
                                          <p:attrName>ppt_x</p:attrName>
                                        </p:attrNameLst>
                                      </p:cBhvr>
                                      <p:tavLst>
                                        <p:tav tm="0">
                                          <p:val>
                                            <p:strVal val="#ppt_x"/>
                                          </p:val>
                                        </p:tav>
                                        <p:tav tm="100000">
                                          <p:val>
                                            <p:strVal val="#ppt_x"/>
                                          </p:val>
                                        </p:tav>
                                      </p:tavLst>
                                    </p:anim>
                                    <p:anim calcmode="lin" valueType="num">
                                      <p:cBhvr additive="base">
                                        <p:cTn id="8" dur="1000" fill="hold"/>
                                        <p:tgtEl>
                                          <p:spTgt spid="3427352"/>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3427344"/>
                                        </p:tgtEl>
                                        <p:attrNameLst>
                                          <p:attrName>style.visibility</p:attrName>
                                        </p:attrNameLst>
                                      </p:cBhvr>
                                      <p:to>
                                        <p:strVal val="visible"/>
                                      </p:to>
                                    </p:set>
                                    <p:anim calcmode="lin" valueType="num">
                                      <p:cBhvr additive="base">
                                        <p:cTn id="13" dur="1000" fill="hold"/>
                                        <p:tgtEl>
                                          <p:spTgt spid="3427344"/>
                                        </p:tgtEl>
                                        <p:attrNameLst>
                                          <p:attrName>ppt_x</p:attrName>
                                        </p:attrNameLst>
                                      </p:cBhvr>
                                      <p:tavLst>
                                        <p:tav tm="0">
                                          <p:val>
                                            <p:strVal val="#ppt_x"/>
                                          </p:val>
                                        </p:tav>
                                        <p:tav tm="100000">
                                          <p:val>
                                            <p:strVal val="#ppt_x"/>
                                          </p:val>
                                        </p:tav>
                                      </p:tavLst>
                                    </p:anim>
                                    <p:anim calcmode="lin" valueType="num">
                                      <p:cBhvr additive="base">
                                        <p:cTn id="14" dur="1000" fill="hold"/>
                                        <p:tgtEl>
                                          <p:spTgt spid="3427344"/>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grpId="0" nodeType="clickEffect">
                                  <p:stCondLst>
                                    <p:cond delay="0"/>
                                  </p:stCondLst>
                                  <p:childTnLst>
                                    <p:set>
                                      <p:cBhvr>
                                        <p:cTn id="18" dur="1" fill="hold">
                                          <p:stCondLst>
                                            <p:cond delay="0"/>
                                          </p:stCondLst>
                                        </p:cTn>
                                        <p:tgtEl>
                                          <p:spTgt spid="3427350"/>
                                        </p:tgtEl>
                                        <p:attrNameLst>
                                          <p:attrName>style.visibility</p:attrName>
                                        </p:attrNameLst>
                                      </p:cBhvr>
                                      <p:to>
                                        <p:strVal val="visible"/>
                                      </p:to>
                                    </p:set>
                                    <p:anim calcmode="lin" valueType="num">
                                      <p:cBhvr additive="base">
                                        <p:cTn id="19" dur="500" fill="hold"/>
                                        <p:tgtEl>
                                          <p:spTgt spid="3427350"/>
                                        </p:tgtEl>
                                        <p:attrNameLst>
                                          <p:attrName>ppt_x</p:attrName>
                                        </p:attrNameLst>
                                      </p:cBhvr>
                                      <p:tavLst>
                                        <p:tav tm="0">
                                          <p:val>
                                            <p:strVal val="#ppt_x"/>
                                          </p:val>
                                        </p:tav>
                                        <p:tav tm="100000">
                                          <p:val>
                                            <p:strVal val="#ppt_x"/>
                                          </p:val>
                                        </p:tav>
                                      </p:tavLst>
                                    </p:anim>
                                    <p:anim calcmode="lin" valueType="num">
                                      <p:cBhvr additive="base">
                                        <p:cTn id="20" dur="500" fill="hold"/>
                                        <p:tgtEl>
                                          <p:spTgt spid="3427350"/>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 fill="hold" grpId="0" nodeType="clickEffect">
                                  <p:stCondLst>
                                    <p:cond delay="0"/>
                                  </p:stCondLst>
                                  <p:childTnLst>
                                    <p:set>
                                      <p:cBhvr>
                                        <p:cTn id="24" dur="1" fill="hold">
                                          <p:stCondLst>
                                            <p:cond delay="0"/>
                                          </p:stCondLst>
                                        </p:cTn>
                                        <p:tgtEl>
                                          <p:spTgt spid="3427360"/>
                                        </p:tgtEl>
                                        <p:attrNameLst>
                                          <p:attrName>style.visibility</p:attrName>
                                        </p:attrNameLst>
                                      </p:cBhvr>
                                      <p:to>
                                        <p:strVal val="visible"/>
                                      </p:to>
                                    </p:set>
                                    <p:anim calcmode="lin" valueType="num">
                                      <p:cBhvr additive="base">
                                        <p:cTn id="25" dur="500" fill="hold"/>
                                        <p:tgtEl>
                                          <p:spTgt spid="3427360"/>
                                        </p:tgtEl>
                                        <p:attrNameLst>
                                          <p:attrName>ppt_x</p:attrName>
                                        </p:attrNameLst>
                                      </p:cBhvr>
                                      <p:tavLst>
                                        <p:tav tm="0">
                                          <p:val>
                                            <p:strVal val="#ppt_x"/>
                                          </p:val>
                                        </p:tav>
                                        <p:tav tm="100000">
                                          <p:val>
                                            <p:strVal val="#ppt_x"/>
                                          </p:val>
                                        </p:tav>
                                      </p:tavLst>
                                    </p:anim>
                                    <p:anim calcmode="lin" valueType="num">
                                      <p:cBhvr additive="base">
                                        <p:cTn id="26" dur="500" fill="hold"/>
                                        <p:tgtEl>
                                          <p:spTgt spid="342736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27350" grpId="0" animBg="1"/>
      <p:bldP spid="342736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29378" name="Group 2"/>
          <p:cNvGrpSpPr>
            <a:grpSpLocks/>
          </p:cNvGrpSpPr>
          <p:nvPr/>
        </p:nvGrpSpPr>
        <p:grpSpPr bwMode="auto">
          <a:xfrm>
            <a:off x="1752600" y="3814763"/>
            <a:ext cx="1208088" cy="1716087"/>
            <a:chOff x="1104" y="2403"/>
            <a:chExt cx="761" cy="1081"/>
          </a:xfrm>
        </p:grpSpPr>
        <p:sp>
          <p:nvSpPr>
            <p:cNvPr id="3429379" name="Rectangle 3"/>
            <p:cNvSpPr>
              <a:spLocks noChangeArrowheads="1"/>
            </p:cNvSpPr>
            <p:nvPr/>
          </p:nvSpPr>
          <p:spPr bwMode="auto">
            <a:xfrm>
              <a:off x="1104" y="2403"/>
              <a:ext cx="761" cy="1081"/>
            </a:xfrm>
            <a:prstGeom prst="rect">
              <a:avLst/>
            </a:prstGeom>
            <a:solidFill>
              <a:srgbClr val="EBF28A"/>
            </a:solidFill>
            <a:ln w="19050">
              <a:noFill/>
              <a:miter lim="800000"/>
              <a:headEnd/>
              <a:tailEnd/>
            </a:ln>
            <a:effectLst/>
          </p:spPr>
          <p:txBody>
            <a:bodyPr wrap="none" lIns="64000" tIns="32000" rIns="64000" bIns="32000"/>
            <a:lstStyle/>
            <a:p>
              <a:pPr defTabSz="639763"/>
              <a:endParaRPr lang="en-US" sz="1400">
                <a:solidFill>
                  <a:srgbClr val="000000"/>
                </a:solidFill>
              </a:endParaRPr>
            </a:p>
          </p:txBody>
        </p:sp>
        <p:sp>
          <p:nvSpPr>
            <p:cNvPr id="3429380" name="Rectangle 4"/>
            <p:cNvSpPr>
              <a:spLocks noChangeArrowheads="1"/>
            </p:cNvSpPr>
            <p:nvPr/>
          </p:nvSpPr>
          <p:spPr bwMode="auto">
            <a:xfrm>
              <a:off x="1180" y="2477"/>
              <a:ext cx="609" cy="791"/>
            </a:xfrm>
            <a:prstGeom prst="rect">
              <a:avLst/>
            </a:prstGeom>
            <a:solidFill>
              <a:schemeClr val="hlink"/>
            </a:solidFill>
            <a:ln w="19050">
              <a:solidFill>
                <a:srgbClr val="000000"/>
              </a:solidFill>
              <a:miter lim="800000"/>
              <a:headEnd/>
              <a:tailEnd/>
            </a:ln>
            <a:effectLst/>
          </p:spPr>
          <p:txBody>
            <a:bodyPr wrap="none" lIns="64000" tIns="32000" rIns="64000" bIns="32000" anchor="ctr"/>
            <a:lstStyle/>
            <a:p>
              <a:pPr defTabSz="639763"/>
              <a:r>
                <a:rPr lang="en-US" sz="1700"/>
                <a:t>RTL </a:t>
              </a:r>
            </a:p>
          </p:txBody>
        </p:sp>
        <p:sp>
          <p:nvSpPr>
            <p:cNvPr id="3429381" name="Text Box 5"/>
            <p:cNvSpPr txBox="1">
              <a:spLocks noChangeArrowheads="1"/>
            </p:cNvSpPr>
            <p:nvPr/>
          </p:nvSpPr>
          <p:spPr bwMode="auto">
            <a:xfrm>
              <a:off x="1316" y="3276"/>
              <a:ext cx="346" cy="192"/>
            </a:xfrm>
            <a:prstGeom prst="rect">
              <a:avLst/>
            </a:prstGeom>
            <a:noFill/>
            <a:ln w="9525" algn="ctr">
              <a:noFill/>
              <a:miter lim="800000"/>
              <a:headEnd/>
              <a:tailEnd/>
            </a:ln>
            <a:effectLst/>
          </p:spPr>
          <p:txBody>
            <a:bodyPr wrap="none" lIns="91428" tIns="45714" rIns="91428" bIns="45714">
              <a:spAutoFit/>
            </a:bodyPr>
            <a:lstStyle/>
            <a:p>
              <a:pPr algn="l"/>
              <a:r>
                <a:rPr lang="en-US" sz="1400" i="1"/>
                <a:t>DUT</a:t>
              </a:r>
            </a:p>
          </p:txBody>
        </p:sp>
      </p:grpSp>
      <p:grpSp>
        <p:nvGrpSpPr>
          <p:cNvPr id="3429382" name="Group 6"/>
          <p:cNvGrpSpPr>
            <a:grpSpLocks/>
          </p:cNvGrpSpPr>
          <p:nvPr/>
        </p:nvGrpSpPr>
        <p:grpSpPr bwMode="auto">
          <a:xfrm>
            <a:off x="1752600" y="2290763"/>
            <a:ext cx="1208088" cy="1479550"/>
            <a:chOff x="1104" y="1443"/>
            <a:chExt cx="761" cy="932"/>
          </a:xfrm>
        </p:grpSpPr>
        <p:sp>
          <p:nvSpPr>
            <p:cNvPr id="3429383" name="Rectangle 7"/>
            <p:cNvSpPr>
              <a:spLocks noChangeArrowheads="1"/>
            </p:cNvSpPr>
            <p:nvPr/>
          </p:nvSpPr>
          <p:spPr bwMode="auto">
            <a:xfrm>
              <a:off x="1104" y="1443"/>
              <a:ext cx="761" cy="932"/>
            </a:xfrm>
            <a:prstGeom prst="rect">
              <a:avLst/>
            </a:prstGeom>
            <a:solidFill>
              <a:srgbClr val="EBF28A"/>
            </a:solidFill>
            <a:ln w="19050">
              <a:noFill/>
              <a:miter lim="800000"/>
              <a:headEnd/>
              <a:tailEnd/>
            </a:ln>
            <a:effectLst/>
          </p:spPr>
          <p:txBody>
            <a:bodyPr wrap="none" lIns="64000" tIns="32000" rIns="64000" bIns="32000"/>
            <a:lstStyle/>
            <a:p>
              <a:pPr defTabSz="639763"/>
              <a:r>
                <a:rPr lang="en-US" sz="1400" i="1">
                  <a:solidFill>
                    <a:srgbClr val="000000"/>
                  </a:solidFill>
                </a:rPr>
                <a:t>D</a:t>
              </a:r>
              <a:r>
                <a:rPr lang="en-US" sz="1400" i="1">
                  <a:solidFill>
                    <a:srgbClr val="000000"/>
                  </a:solidFill>
                  <a:effectLst>
                    <a:outerShdw blurRad="38100" dist="38100" dir="2700000" algn="tl">
                      <a:srgbClr val="FFFFFF"/>
                    </a:outerShdw>
                  </a:effectLst>
                </a:rPr>
                <a:t>UT</a:t>
              </a:r>
            </a:p>
          </p:txBody>
        </p:sp>
        <p:sp>
          <p:nvSpPr>
            <p:cNvPr id="3429384" name="Rectangle 8"/>
            <p:cNvSpPr>
              <a:spLocks noChangeArrowheads="1"/>
            </p:cNvSpPr>
            <p:nvPr/>
          </p:nvSpPr>
          <p:spPr bwMode="auto">
            <a:xfrm>
              <a:off x="1180" y="1744"/>
              <a:ext cx="609" cy="558"/>
            </a:xfrm>
            <a:prstGeom prst="rect">
              <a:avLst/>
            </a:prstGeom>
            <a:solidFill>
              <a:srgbClr val="006666"/>
            </a:solidFill>
            <a:ln w="19050">
              <a:solidFill>
                <a:srgbClr val="000000"/>
              </a:solidFill>
              <a:miter lim="800000"/>
              <a:headEnd/>
              <a:tailEnd/>
            </a:ln>
            <a:effectLst/>
          </p:spPr>
          <p:txBody>
            <a:bodyPr lIns="64000" tIns="32000" rIns="64000" bIns="32000" anchor="ctr"/>
            <a:lstStyle/>
            <a:p>
              <a:pPr defTabSz="639763"/>
              <a:r>
                <a:rPr lang="en-US" sz="1300">
                  <a:solidFill>
                    <a:schemeClr val="bg1"/>
                  </a:solidFill>
                </a:rPr>
                <a:t>Virtual Platform</a:t>
              </a:r>
            </a:p>
          </p:txBody>
        </p:sp>
      </p:grpSp>
      <p:sp>
        <p:nvSpPr>
          <p:cNvPr id="3429385" name="Rectangle 9"/>
          <p:cNvSpPr>
            <a:spLocks noGrp="1" noChangeArrowheads="1"/>
          </p:cNvSpPr>
          <p:nvPr>
            <p:ph type="title"/>
          </p:nvPr>
        </p:nvSpPr>
        <p:spPr>
          <a:xfrm>
            <a:off x="246063" y="76200"/>
            <a:ext cx="8818562" cy="942975"/>
          </a:xfrm>
        </p:spPr>
        <p:txBody>
          <a:bodyPr/>
          <a:lstStyle/>
          <a:p>
            <a:r>
              <a:rPr lang="en-US" sz="2600"/>
              <a:t>Early (SystemVerilog) Testbench Development &amp;</a:t>
            </a:r>
            <a:br>
              <a:rPr lang="en-US" sz="2600"/>
            </a:br>
            <a:r>
              <a:rPr lang="en-US" sz="2600"/>
              <a:t>Continuous Verification</a:t>
            </a:r>
          </a:p>
        </p:txBody>
      </p:sp>
      <p:grpSp>
        <p:nvGrpSpPr>
          <p:cNvPr id="3429386" name="Group 10"/>
          <p:cNvGrpSpPr>
            <a:grpSpLocks/>
          </p:cNvGrpSpPr>
          <p:nvPr/>
        </p:nvGrpSpPr>
        <p:grpSpPr bwMode="auto">
          <a:xfrm>
            <a:off x="423863" y="1116013"/>
            <a:ext cx="3865562" cy="4414837"/>
            <a:chOff x="267" y="703"/>
            <a:chExt cx="2435" cy="2781"/>
          </a:xfrm>
        </p:grpSpPr>
        <p:sp>
          <p:nvSpPr>
            <p:cNvPr id="3429387" name="Rectangle 11"/>
            <p:cNvSpPr>
              <a:spLocks noChangeArrowheads="1"/>
            </p:cNvSpPr>
            <p:nvPr/>
          </p:nvSpPr>
          <p:spPr bwMode="auto">
            <a:xfrm>
              <a:off x="1941" y="703"/>
              <a:ext cx="761" cy="2781"/>
            </a:xfrm>
            <a:prstGeom prst="rect">
              <a:avLst/>
            </a:prstGeom>
            <a:solidFill>
              <a:schemeClr val="bg2"/>
            </a:solidFill>
            <a:ln w="19050">
              <a:noFill/>
              <a:miter lim="800000"/>
              <a:headEnd/>
              <a:tailEnd/>
            </a:ln>
            <a:effectLst/>
          </p:spPr>
          <p:txBody>
            <a:bodyPr wrap="none" anchor="ctr"/>
            <a:lstStyle/>
            <a:p>
              <a:endParaRPr lang="en-US"/>
            </a:p>
          </p:txBody>
        </p:sp>
        <p:grpSp>
          <p:nvGrpSpPr>
            <p:cNvPr id="3429388" name="Group 12"/>
            <p:cNvGrpSpPr>
              <a:grpSpLocks/>
            </p:cNvGrpSpPr>
            <p:nvPr/>
          </p:nvGrpSpPr>
          <p:grpSpPr bwMode="auto">
            <a:xfrm>
              <a:off x="267" y="703"/>
              <a:ext cx="1674" cy="2765"/>
              <a:chOff x="3042" y="941"/>
              <a:chExt cx="1674" cy="2542"/>
            </a:xfrm>
          </p:grpSpPr>
          <p:sp>
            <p:nvSpPr>
              <p:cNvPr id="3429389" name="Rectangle 13"/>
              <p:cNvSpPr>
                <a:spLocks noChangeArrowheads="1"/>
              </p:cNvSpPr>
              <p:nvPr/>
            </p:nvSpPr>
            <p:spPr bwMode="auto">
              <a:xfrm>
                <a:off x="3042" y="941"/>
                <a:ext cx="761" cy="2542"/>
              </a:xfrm>
              <a:prstGeom prst="rect">
                <a:avLst/>
              </a:prstGeom>
              <a:solidFill>
                <a:schemeClr val="bg2"/>
              </a:solidFill>
              <a:ln w="19050">
                <a:noFill/>
                <a:miter lim="800000"/>
                <a:headEnd/>
                <a:tailEnd/>
              </a:ln>
              <a:effectLst/>
            </p:spPr>
            <p:txBody>
              <a:bodyPr wrap="none" anchor="ctr"/>
              <a:lstStyle/>
              <a:p>
                <a:endParaRPr lang="en-US"/>
              </a:p>
            </p:txBody>
          </p:sp>
          <p:sp>
            <p:nvSpPr>
              <p:cNvPr id="3429390" name="Rectangle 14"/>
              <p:cNvSpPr>
                <a:spLocks noChangeArrowheads="1"/>
              </p:cNvSpPr>
              <p:nvPr/>
            </p:nvSpPr>
            <p:spPr bwMode="auto">
              <a:xfrm>
                <a:off x="3803" y="941"/>
                <a:ext cx="913" cy="508"/>
              </a:xfrm>
              <a:prstGeom prst="rect">
                <a:avLst/>
              </a:prstGeom>
              <a:solidFill>
                <a:schemeClr val="bg2"/>
              </a:solidFill>
              <a:ln w="19050">
                <a:noFill/>
                <a:miter lim="800000"/>
                <a:headEnd/>
                <a:tailEnd/>
              </a:ln>
              <a:effectLst/>
            </p:spPr>
            <p:txBody>
              <a:bodyPr wrap="none" lIns="64000" tIns="32000" rIns="64000" bIns="32000" anchor="ctr"/>
              <a:lstStyle/>
              <a:p>
                <a:pPr defTabSz="639763">
                  <a:lnSpc>
                    <a:spcPct val="90000"/>
                  </a:lnSpc>
                </a:pPr>
                <a:r>
                  <a:rPr lang="en-US" sz="1400" i="1">
                    <a:solidFill>
                      <a:srgbClr val="000000"/>
                    </a:solidFill>
                    <a:effectLst>
                      <a:outerShdw blurRad="38100" dist="38100" dir="2700000" algn="tl">
                        <a:srgbClr val="FFFFFF"/>
                      </a:outerShdw>
                    </a:effectLst>
                  </a:rPr>
                  <a:t>Testbench</a:t>
                </a:r>
              </a:p>
            </p:txBody>
          </p:sp>
        </p:grpSp>
      </p:grpSp>
      <p:grpSp>
        <p:nvGrpSpPr>
          <p:cNvPr id="3429391" name="Group 15"/>
          <p:cNvGrpSpPr>
            <a:grpSpLocks/>
          </p:cNvGrpSpPr>
          <p:nvPr/>
        </p:nvGrpSpPr>
        <p:grpSpPr bwMode="auto">
          <a:xfrm>
            <a:off x="1020763" y="2535238"/>
            <a:ext cx="2663825" cy="2563812"/>
            <a:chOff x="643" y="1597"/>
            <a:chExt cx="1678" cy="1615"/>
          </a:xfrm>
        </p:grpSpPr>
        <p:sp>
          <p:nvSpPr>
            <p:cNvPr id="3429392" name="Rectangle 16"/>
            <p:cNvSpPr>
              <a:spLocks noChangeArrowheads="1"/>
            </p:cNvSpPr>
            <p:nvPr/>
          </p:nvSpPr>
          <p:spPr bwMode="auto">
            <a:xfrm rot="-5400000">
              <a:off x="521" y="2781"/>
              <a:ext cx="735" cy="127"/>
            </a:xfrm>
            <a:prstGeom prst="rect">
              <a:avLst/>
            </a:prstGeom>
            <a:solidFill>
              <a:schemeClr val="folHlink"/>
            </a:solidFill>
            <a:ln w="19050">
              <a:solidFill>
                <a:srgbClr val="000000"/>
              </a:solidFill>
              <a:miter lim="800000"/>
              <a:headEnd/>
              <a:tailEnd/>
            </a:ln>
            <a:effectLst/>
          </p:spPr>
          <p:txBody>
            <a:bodyPr wrap="none" lIns="64000" tIns="32000" rIns="64000" bIns="32000" anchor="ctr"/>
            <a:lstStyle/>
            <a:p>
              <a:pPr defTabSz="639763"/>
              <a:r>
                <a:rPr lang="en-US" sz="1300">
                  <a:solidFill>
                    <a:schemeClr val="bg1"/>
                  </a:solidFill>
                </a:rPr>
                <a:t>Driver</a:t>
              </a:r>
            </a:p>
          </p:txBody>
        </p:sp>
        <p:sp>
          <p:nvSpPr>
            <p:cNvPr id="3429393" name="Rectangle 17"/>
            <p:cNvSpPr>
              <a:spLocks noChangeArrowheads="1"/>
            </p:cNvSpPr>
            <p:nvPr/>
          </p:nvSpPr>
          <p:spPr bwMode="auto">
            <a:xfrm rot="-5400000">
              <a:off x="1713" y="2781"/>
              <a:ext cx="735" cy="127"/>
            </a:xfrm>
            <a:prstGeom prst="rect">
              <a:avLst/>
            </a:prstGeom>
            <a:solidFill>
              <a:schemeClr val="folHlink"/>
            </a:solidFill>
            <a:ln w="19050">
              <a:solidFill>
                <a:srgbClr val="000000"/>
              </a:solidFill>
              <a:miter lim="800000"/>
              <a:headEnd/>
              <a:tailEnd/>
            </a:ln>
            <a:effectLst/>
          </p:spPr>
          <p:txBody>
            <a:bodyPr wrap="none" lIns="64000" tIns="32000" rIns="64000" bIns="32000" anchor="ctr"/>
            <a:lstStyle/>
            <a:p>
              <a:pPr defTabSz="639763"/>
              <a:r>
                <a:rPr lang="en-US" sz="1300">
                  <a:solidFill>
                    <a:schemeClr val="bg1"/>
                  </a:solidFill>
                </a:rPr>
                <a:t>Monitor</a:t>
              </a:r>
            </a:p>
          </p:txBody>
        </p:sp>
        <p:cxnSp>
          <p:nvCxnSpPr>
            <p:cNvPr id="3429394" name="AutoShape 18"/>
            <p:cNvCxnSpPr>
              <a:cxnSpLocks noChangeShapeType="1"/>
              <a:endCxn id="3429392" idx="0"/>
            </p:cNvCxnSpPr>
            <p:nvPr/>
          </p:nvCxnSpPr>
          <p:spPr bwMode="auto">
            <a:xfrm rot="16200000" flipH="1">
              <a:off x="107" y="2133"/>
              <a:ext cx="1249" cy="177"/>
            </a:xfrm>
            <a:prstGeom prst="bentConnector2">
              <a:avLst/>
            </a:prstGeom>
            <a:noFill/>
            <a:ln w="57150">
              <a:solidFill>
                <a:schemeClr val="tx1"/>
              </a:solidFill>
              <a:miter lim="800000"/>
              <a:headEnd/>
              <a:tailEnd type="triangle" w="med" len="med"/>
            </a:ln>
            <a:effectLst/>
          </p:spPr>
        </p:cxnSp>
        <p:cxnSp>
          <p:nvCxnSpPr>
            <p:cNvPr id="3429395" name="AutoShape 19"/>
            <p:cNvCxnSpPr>
              <a:cxnSpLocks noChangeShapeType="1"/>
              <a:stCxn id="3429393" idx="2"/>
            </p:cNvCxnSpPr>
            <p:nvPr/>
          </p:nvCxnSpPr>
          <p:spPr bwMode="auto">
            <a:xfrm flipV="1">
              <a:off x="2151" y="1624"/>
              <a:ext cx="170" cy="1222"/>
            </a:xfrm>
            <a:prstGeom prst="bentConnector2">
              <a:avLst/>
            </a:prstGeom>
            <a:noFill/>
            <a:ln w="57150">
              <a:solidFill>
                <a:schemeClr val="tx1"/>
              </a:solidFill>
              <a:miter lim="800000"/>
              <a:headEnd/>
              <a:tailEnd type="triangle" w="med" len="med"/>
            </a:ln>
            <a:effectLst/>
          </p:spPr>
        </p:cxnSp>
        <p:grpSp>
          <p:nvGrpSpPr>
            <p:cNvPr id="3429396" name="Group 20"/>
            <p:cNvGrpSpPr>
              <a:grpSpLocks/>
            </p:cNvGrpSpPr>
            <p:nvPr/>
          </p:nvGrpSpPr>
          <p:grpSpPr bwMode="auto">
            <a:xfrm>
              <a:off x="952" y="2591"/>
              <a:ext cx="228" cy="508"/>
              <a:chOff x="1872" y="2352"/>
              <a:chExt cx="432" cy="432"/>
            </a:xfrm>
          </p:grpSpPr>
          <p:sp>
            <p:nvSpPr>
              <p:cNvPr id="3429397" name="Line 21"/>
              <p:cNvSpPr>
                <a:spLocks noChangeShapeType="1"/>
              </p:cNvSpPr>
              <p:nvPr/>
            </p:nvSpPr>
            <p:spPr bwMode="auto">
              <a:xfrm>
                <a:off x="1872" y="2784"/>
                <a:ext cx="432" cy="0"/>
              </a:xfrm>
              <a:prstGeom prst="line">
                <a:avLst/>
              </a:prstGeom>
              <a:noFill/>
              <a:ln w="19050">
                <a:solidFill>
                  <a:schemeClr val="tx1"/>
                </a:solidFill>
                <a:round/>
                <a:headEnd/>
                <a:tailEnd/>
              </a:ln>
              <a:effectLst/>
            </p:spPr>
            <p:txBody>
              <a:bodyPr wrap="none" anchor="ctr"/>
              <a:lstStyle/>
              <a:p>
                <a:endParaRPr lang="en-US"/>
              </a:p>
            </p:txBody>
          </p:sp>
          <p:sp>
            <p:nvSpPr>
              <p:cNvPr id="3429398" name="Line 22"/>
              <p:cNvSpPr>
                <a:spLocks noChangeShapeType="1"/>
              </p:cNvSpPr>
              <p:nvPr/>
            </p:nvSpPr>
            <p:spPr bwMode="auto">
              <a:xfrm>
                <a:off x="1872" y="2676"/>
                <a:ext cx="432" cy="0"/>
              </a:xfrm>
              <a:prstGeom prst="line">
                <a:avLst/>
              </a:prstGeom>
              <a:noFill/>
              <a:ln w="19050">
                <a:solidFill>
                  <a:schemeClr val="tx1"/>
                </a:solidFill>
                <a:round/>
                <a:headEnd/>
                <a:tailEnd/>
              </a:ln>
              <a:effectLst/>
            </p:spPr>
            <p:txBody>
              <a:bodyPr wrap="none" anchor="ctr"/>
              <a:lstStyle/>
              <a:p>
                <a:endParaRPr lang="en-US"/>
              </a:p>
            </p:txBody>
          </p:sp>
          <p:sp>
            <p:nvSpPr>
              <p:cNvPr id="3429399" name="Line 23"/>
              <p:cNvSpPr>
                <a:spLocks noChangeShapeType="1"/>
              </p:cNvSpPr>
              <p:nvPr/>
            </p:nvSpPr>
            <p:spPr bwMode="auto">
              <a:xfrm>
                <a:off x="1872" y="2568"/>
                <a:ext cx="432" cy="0"/>
              </a:xfrm>
              <a:prstGeom prst="line">
                <a:avLst/>
              </a:prstGeom>
              <a:noFill/>
              <a:ln w="19050">
                <a:solidFill>
                  <a:schemeClr val="tx1"/>
                </a:solidFill>
                <a:round/>
                <a:headEnd/>
                <a:tailEnd/>
              </a:ln>
              <a:effectLst/>
            </p:spPr>
            <p:txBody>
              <a:bodyPr wrap="none" anchor="ctr"/>
              <a:lstStyle/>
              <a:p>
                <a:endParaRPr lang="en-US"/>
              </a:p>
            </p:txBody>
          </p:sp>
          <p:sp>
            <p:nvSpPr>
              <p:cNvPr id="3429400" name="Line 24"/>
              <p:cNvSpPr>
                <a:spLocks noChangeShapeType="1"/>
              </p:cNvSpPr>
              <p:nvPr/>
            </p:nvSpPr>
            <p:spPr bwMode="auto">
              <a:xfrm>
                <a:off x="1872" y="2460"/>
                <a:ext cx="432" cy="0"/>
              </a:xfrm>
              <a:prstGeom prst="line">
                <a:avLst/>
              </a:prstGeom>
              <a:noFill/>
              <a:ln w="19050">
                <a:solidFill>
                  <a:schemeClr val="tx1"/>
                </a:solidFill>
                <a:round/>
                <a:headEnd/>
                <a:tailEnd/>
              </a:ln>
              <a:effectLst/>
            </p:spPr>
            <p:txBody>
              <a:bodyPr wrap="none" anchor="ctr"/>
              <a:lstStyle/>
              <a:p>
                <a:endParaRPr lang="en-US"/>
              </a:p>
            </p:txBody>
          </p:sp>
          <p:sp>
            <p:nvSpPr>
              <p:cNvPr id="3429401" name="Line 25"/>
              <p:cNvSpPr>
                <a:spLocks noChangeShapeType="1"/>
              </p:cNvSpPr>
              <p:nvPr/>
            </p:nvSpPr>
            <p:spPr bwMode="auto">
              <a:xfrm>
                <a:off x="1872" y="2352"/>
                <a:ext cx="432" cy="0"/>
              </a:xfrm>
              <a:prstGeom prst="line">
                <a:avLst/>
              </a:prstGeom>
              <a:noFill/>
              <a:ln w="19050">
                <a:solidFill>
                  <a:schemeClr val="tx1"/>
                </a:solidFill>
                <a:round/>
                <a:headEnd/>
                <a:tailEnd/>
              </a:ln>
              <a:effectLst/>
            </p:spPr>
            <p:txBody>
              <a:bodyPr wrap="none" anchor="ctr"/>
              <a:lstStyle/>
              <a:p>
                <a:endParaRPr lang="en-US"/>
              </a:p>
            </p:txBody>
          </p:sp>
        </p:grpSp>
        <p:grpSp>
          <p:nvGrpSpPr>
            <p:cNvPr id="3429402" name="Group 26"/>
            <p:cNvGrpSpPr>
              <a:grpSpLocks/>
            </p:cNvGrpSpPr>
            <p:nvPr/>
          </p:nvGrpSpPr>
          <p:grpSpPr bwMode="auto">
            <a:xfrm>
              <a:off x="1789" y="2591"/>
              <a:ext cx="228" cy="508"/>
              <a:chOff x="1872" y="2352"/>
              <a:chExt cx="432" cy="432"/>
            </a:xfrm>
          </p:grpSpPr>
          <p:sp>
            <p:nvSpPr>
              <p:cNvPr id="3429403" name="Line 27"/>
              <p:cNvSpPr>
                <a:spLocks noChangeShapeType="1"/>
              </p:cNvSpPr>
              <p:nvPr/>
            </p:nvSpPr>
            <p:spPr bwMode="auto">
              <a:xfrm>
                <a:off x="1872" y="2784"/>
                <a:ext cx="432" cy="0"/>
              </a:xfrm>
              <a:prstGeom prst="line">
                <a:avLst/>
              </a:prstGeom>
              <a:noFill/>
              <a:ln w="19050">
                <a:solidFill>
                  <a:schemeClr val="tx1"/>
                </a:solidFill>
                <a:round/>
                <a:headEnd/>
                <a:tailEnd/>
              </a:ln>
              <a:effectLst/>
            </p:spPr>
            <p:txBody>
              <a:bodyPr wrap="none" anchor="ctr"/>
              <a:lstStyle/>
              <a:p>
                <a:endParaRPr lang="en-US"/>
              </a:p>
            </p:txBody>
          </p:sp>
          <p:sp>
            <p:nvSpPr>
              <p:cNvPr id="3429404" name="Line 28"/>
              <p:cNvSpPr>
                <a:spLocks noChangeShapeType="1"/>
              </p:cNvSpPr>
              <p:nvPr/>
            </p:nvSpPr>
            <p:spPr bwMode="auto">
              <a:xfrm>
                <a:off x="1872" y="2676"/>
                <a:ext cx="432" cy="0"/>
              </a:xfrm>
              <a:prstGeom prst="line">
                <a:avLst/>
              </a:prstGeom>
              <a:noFill/>
              <a:ln w="19050">
                <a:solidFill>
                  <a:schemeClr val="tx1"/>
                </a:solidFill>
                <a:round/>
                <a:headEnd/>
                <a:tailEnd/>
              </a:ln>
              <a:effectLst/>
            </p:spPr>
            <p:txBody>
              <a:bodyPr wrap="none" anchor="ctr"/>
              <a:lstStyle/>
              <a:p>
                <a:endParaRPr lang="en-US"/>
              </a:p>
            </p:txBody>
          </p:sp>
          <p:sp>
            <p:nvSpPr>
              <p:cNvPr id="3429405" name="Line 29"/>
              <p:cNvSpPr>
                <a:spLocks noChangeShapeType="1"/>
              </p:cNvSpPr>
              <p:nvPr/>
            </p:nvSpPr>
            <p:spPr bwMode="auto">
              <a:xfrm>
                <a:off x="1872" y="2568"/>
                <a:ext cx="432" cy="0"/>
              </a:xfrm>
              <a:prstGeom prst="line">
                <a:avLst/>
              </a:prstGeom>
              <a:noFill/>
              <a:ln w="19050">
                <a:solidFill>
                  <a:schemeClr val="tx1"/>
                </a:solidFill>
                <a:round/>
                <a:headEnd/>
                <a:tailEnd/>
              </a:ln>
              <a:effectLst/>
            </p:spPr>
            <p:txBody>
              <a:bodyPr wrap="none" anchor="ctr"/>
              <a:lstStyle/>
              <a:p>
                <a:endParaRPr lang="en-US"/>
              </a:p>
            </p:txBody>
          </p:sp>
          <p:sp>
            <p:nvSpPr>
              <p:cNvPr id="3429406" name="Line 30"/>
              <p:cNvSpPr>
                <a:spLocks noChangeShapeType="1"/>
              </p:cNvSpPr>
              <p:nvPr/>
            </p:nvSpPr>
            <p:spPr bwMode="auto">
              <a:xfrm>
                <a:off x="1872" y="2460"/>
                <a:ext cx="432" cy="0"/>
              </a:xfrm>
              <a:prstGeom prst="line">
                <a:avLst/>
              </a:prstGeom>
              <a:noFill/>
              <a:ln w="19050">
                <a:solidFill>
                  <a:schemeClr val="tx1"/>
                </a:solidFill>
                <a:round/>
                <a:headEnd/>
                <a:tailEnd/>
              </a:ln>
              <a:effectLst/>
            </p:spPr>
            <p:txBody>
              <a:bodyPr wrap="none" anchor="ctr"/>
              <a:lstStyle/>
              <a:p>
                <a:endParaRPr lang="en-US"/>
              </a:p>
            </p:txBody>
          </p:sp>
          <p:sp>
            <p:nvSpPr>
              <p:cNvPr id="3429407" name="Line 31"/>
              <p:cNvSpPr>
                <a:spLocks noChangeShapeType="1"/>
              </p:cNvSpPr>
              <p:nvPr/>
            </p:nvSpPr>
            <p:spPr bwMode="auto">
              <a:xfrm>
                <a:off x="1872" y="2352"/>
                <a:ext cx="432" cy="0"/>
              </a:xfrm>
              <a:prstGeom prst="line">
                <a:avLst/>
              </a:prstGeom>
              <a:noFill/>
              <a:ln w="19050">
                <a:solidFill>
                  <a:schemeClr val="tx1"/>
                </a:solidFill>
                <a:round/>
                <a:headEnd/>
                <a:tailEnd/>
              </a:ln>
              <a:effectLst/>
            </p:spPr>
            <p:txBody>
              <a:bodyPr wrap="none" anchor="ctr"/>
              <a:lstStyle/>
              <a:p>
                <a:endParaRPr lang="en-US"/>
              </a:p>
            </p:txBody>
          </p:sp>
        </p:grpSp>
      </p:grpSp>
      <p:sp>
        <p:nvSpPr>
          <p:cNvPr id="3429408" name="Rectangle 32"/>
          <p:cNvSpPr>
            <a:spLocks noChangeArrowheads="1"/>
          </p:cNvSpPr>
          <p:nvPr/>
        </p:nvSpPr>
        <p:spPr bwMode="auto">
          <a:xfrm>
            <a:off x="387350" y="5429250"/>
            <a:ext cx="4257675" cy="1028700"/>
          </a:xfrm>
          <a:prstGeom prst="rect">
            <a:avLst/>
          </a:prstGeom>
          <a:noFill/>
          <a:ln w="9525">
            <a:noFill/>
            <a:miter lim="800000"/>
            <a:headEnd/>
            <a:tailEnd/>
          </a:ln>
          <a:effectLst/>
        </p:spPr>
        <p:txBody>
          <a:bodyPr lIns="91428" tIns="45714" rIns="91428" bIns="45714" anchor="ctr"/>
          <a:lstStyle/>
          <a:p>
            <a:pPr algn="l" eaLnBrk="1" hangingPunct="1"/>
            <a:r>
              <a:rPr lang="en-US" sz="1800" i="1">
                <a:solidFill>
                  <a:schemeClr val="folHlink"/>
                </a:solidFill>
                <a:effectLst>
                  <a:outerShdw blurRad="38100" dist="38100" dir="2700000" algn="tl">
                    <a:srgbClr val="C0C0C0"/>
                  </a:outerShdw>
                </a:effectLst>
              </a:rPr>
              <a:t>Early Testbench Creation</a:t>
            </a:r>
            <a:br>
              <a:rPr lang="en-US" sz="1800" i="1">
                <a:solidFill>
                  <a:schemeClr val="folHlink"/>
                </a:solidFill>
                <a:effectLst>
                  <a:outerShdw blurRad="38100" dist="38100" dir="2700000" algn="tl">
                    <a:srgbClr val="C0C0C0"/>
                  </a:outerShdw>
                </a:effectLst>
              </a:rPr>
            </a:br>
            <a:r>
              <a:rPr lang="en-US" sz="1800" i="1">
                <a:solidFill>
                  <a:schemeClr val="folHlink"/>
                </a:solidFill>
                <a:effectLst>
                  <a:outerShdw blurRad="38100" dist="38100" dir="2700000" algn="tl">
                    <a:srgbClr val="C0C0C0"/>
                  </a:outerShdw>
                </a:effectLst>
              </a:rPr>
              <a:t>&amp; Test Development</a:t>
            </a:r>
          </a:p>
        </p:txBody>
      </p:sp>
      <p:sp>
        <p:nvSpPr>
          <p:cNvPr id="3429409" name="Rectangle 33"/>
          <p:cNvSpPr>
            <a:spLocks noChangeArrowheads="1"/>
          </p:cNvSpPr>
          <p:nvPr/>
        </p:nvSpPr>
        <p:spPr bwMode="auto">
          <a:xfrm>
            <a:off x="4411663" y="1333500"/>
            <a:ext cx="4732337" cy="5135563"/>
          </a:xfrm>
          <a:prstGeom prst="rect">
            <a:avLst/>
          </a:prstGeom>
          <a:noFill/>
          <a:ln w="9525">
            <a:noFill/>
            <a:miter lim="800000"/>
            <a:headEnd/>
            <a:tailEnd/>
          </a:ln>
          <a:effectLst/>
        </p:spPr>
        <p:txBody>
          <a:bodyPr lIns="91428" tIns="45714" rIns="91428" bIns="45714"/>
          <a:lstStyle/>
          <a:p>
            <a:pPr algn="l" defTabSz="1358900" eaLnBrk="1" hangingPunct="1">
              <a:lnSpc>
                <a:spcPct val="80000"/>
              </a:lnSpc>
              <a:spcBef>
                <a:spcPct val="15000"/>
              </a:spcBef>
              <a:spcAft>
                <a:spcPct val="20000"/>
              </a:spcAft>
              <a:buClr>
                <a:srgbClr val="7900A4"/>
              </a:buClr>
              <a:buSzPct val="125000"/>
              <a:buFontTx/>
              <a:buChar char="•"/>
            </a:pPr>
            <a:r>
              <a:rPr lang="en-US" sz="1800" b="0">
                <a:solidFill>
                  <a:srgbClr val="000000"/>
                </a:solidFill>
              </a:rPr>
              <a:t> </a:t>
            </a:r>
            <a:r>
              <a:rPr lang="en-US" sz="1800">
                <a:solidFill>
                  <a:srgbClr val="000000"/>
                </a:solidFill>
              </a:rPr>
              <a:t>Key</a:t>
            </a:r>
            <a:r>
              <a:rPr lang="en-US" sz="1800" b="0">
                <a:solidFill>
                  <a:srgbClr val="000000"/>
                </a:solidFill>
              </a:rPr>
              <a:t> </a:t>
            </a:r>
            <a:r>
              <a:rPr lang="en-US" sz="1800">
                <a:solidFill>
                  <a:srgbClr val="000000"/>
                </a:solidFill>
              </a:rPr>
              <a:t>Values &amp; Usage</a:t>
            </a:r>
          </a:p>
          <a:p>
            <a:pPr marL="654050" lvl="1" indent="-334963" algn="l" defTabSz="1358900" eaLnBrk="1" hangingPunct="1">
              <a:lnSpc>
                <a:spcPct val="80000"/>
              </a:lnSpc>
              <a:spcBef>
                <a:spcPct val="15000"/>
              </a:spcBef>
              <a:spcAft>
                <a:spcPct val="15000"/>
              </a:spcAft>
              <a:buClr>
                <a:srgbClr val="7900A4"/>
              </a:buClr>
              <a:buSzPct val="85000"/>
              <a:buFont typeface="Wingdings" pitchFamily="2" charset="2"/>
              <a:buChar char="§"/>
            </a:pPr>
            <a:r>
              <a:rPr lang="en-US" sz="1800">
                <a:solidFill>
                  <a:schemeClr val="accent1"/>
                </a:solidFill>
              </a:rPr>
              <a:t>Executable Specification</a:t>
            </a:r>
          </a:p>
          <a:p>
            <a:pPr marL="654050" lvl="1" indent="-334963" algn="l" defTabSz="1358900" eaLnBrk="1" hangingPunct="1">
              <a:lnSpc>
                <a:spcPct val="80000"/>
              </a:lnSpc>
              <a:spcBef>
                <a:spcPct val="15000"/>
              </a:spcBef>
              <a:spcAft>
                <a:spcPct val="15000"/>
              </a:spcAft>
              <a:buClr>
                <a:srgbClr val="7900A4"/>
              </a:buClr>
              <a:buSzPct val="85000"/>
              <a:buFont typeface="Wingdings" pitchFamily="2" charset="2"/>
              <a:buChar char="§"/>
            </a:pPr>
            <a:r>
              <a:rPr lang="en-US" sz="1800">
                <a:solidFill>
                  <a:schemeClr val="accent1"/>
                </a:solidFill>
              </a:rPr>
              <a:t>Early Testbench Development</a:t>
            </a:r>
          </a:p>
          <a:p>
            <a:pPr marL="1027113" lvl="2" indent="-258763" algn="l" defTabSz="1358900" eaLnBrk="1" hangingPunct="1">
              <a:lnSpc>
                <a:spcPct val="80000"/>
              </a:lnSpc>
              <a:spcBef>
                <a:spcPct val="10000"/>
              </a:spcBef>
              <a:spcAft>
                <a:spcPct val="15000"/>
              </a:spcAft>
              <a:buClr>
                <a:srgbClr val="7900A4"/>
              </a:buClr>
              <a:buFontTx/>
              <a:buChar char="•"/>
            </a:pPr>
            <a:r>
              <a:rPr lang="en-US" sz="1600" b="0">
                <a:solidFill>
                  <a:srgbClr val="000000"/>
                </a:solidFill>
              </a:rPr>
              <a:t>Develop all TB infrastructure with</a:t>
            </a:r>
            <a:r>
              <a:rPr lang="en-US" sz="1600">
                <a:solidFill>
                  <a:srgbClr val="000000"/>
                </a:solidFill>
              </a:rPr>
              <a:t> </a:t>
            </a:r>
            <a:r>
              <a:rPr lang="en-US" sz="1600" b="0">
                <a:solidFill>
                  <a:srgbClr val="000000"/>
                </a:solidFill>
              </a:rPr>
              <a:t>TLM platform</a:t>
            </a:r>
          </a:p>
          <a:p>
            <a:pPr marL="654050" lvl="1" indent="-334963" algn="l" defTabSz="1358900" eaLnBrk="1" hangingPunct="1">
              <a:lnSpc>
                <a:spcPct val="80000"/>
              </a:lnSpc>
              <a:spcBef>
                <a:spcPct val="15000"/>
              </a:spcBef>
              <a:spcAft>
                <a:spcPct val="15000"/>
              </a:spcAft>
              <a:buClr>
                <a:srgbClr val="7900A4"/>
              </a:buClr>
              <a:buSzPct val="85000"/>
              <a:buFont typeface="Wingdings" pitchFamily="2" charset="2"/>
              <a:buChar char="§"/>
            </a:pPr>
            <a:r>
              <a:rPr lang="en-US" sz="1800">
                <a:solidFill>
                  <a:schemeClr val="accent1"/>
                </a:solidFill>
              </a:rPr>
              <a:t>Early Testcase / Scenario Development</a:t>
            </a:r>
          </a:p>
          <a:p>
            <a:pPr marL="1027113" lvl="2" indent="-258763" algn="l" defTabSz="1358900" eaLnBrk="1" hangingPunct="1">
              <a:lnSpc>
                <a:spcPct val="80000"/>
              </a:lnSpc>
              <a:spcBef>
                <a:spcPct val="10000"/>
              </a:spcBef>
              <a:spcAft>
                <a:spcPct val="15000"/>
              </a:spcAft>
              <a:buClr>
                <a:srgbClr val="7900A4"/>
              </a:buClr>
              <a:buFontTx/>
              <a:buChar char="•"/>
            </a:pPr>
            <a:r>
              <a:rPr lang="en-US" sz="1600" b="0">
                <a:solidFill>
                  <a:srgbClr val="000000"/>
                </a:solidFill>
              </a:rPr>
              <a:t>VMM scenarios / testcases</a:t>
            </a:r>
          </a:p>
          <a:p>
            <a:pPr marL="1027113" lvl="2" indent="-258763" algn="l" defTabSz="1358900" eaLnBrk="1" hangingPunct="1">
              <a:lnSpc>
                <a:spcPct val="80000"/>
              </a:lnSpc>
              <a:spcBef>
                <a:spcPct val="10000"/>
              </a:spcBef>
              <a:spcAft>
                <a:spcPct val="15000"/>
              </a:spcAft>
              <a:buClr>
                <a:srgbClr val="7900A4"/>
              </a:buClr>
              <a:buFontTx/>
              <a:buChar char="•"/>
            </a:pPr>
            <a:r>
              <a:rPr lang="en-US" sz="1600" b="0">
                <a:solidFill>
                  <a:srgbClr val="000000"/>
                </a:solidFill>
              </a:rPr>
              <a:t>“Embedded directed software” tests used for system (integration) testing can be efficiently developed on TLM model</a:t>
            </a:r>
          </a:p>
          <a:p>
            <a:pPr marL="654050" lvl="1" indent="-334963" algn="l" defTabSz="1358900" eaLnBrk="1" hangingPunct="1">
              <a:lnSpc>
                <a:spcPct val="80000"/>
              </a:lnSpc>
              <a:spcBef>
                <a:spcPct val="15000"/>
              </a:spcBef>
              <a:spcAft>
                <a:spcPct val="15000"/>
              </a:spcAft>
              <a:buClr>
                <a:srgbClr val="7900A4"/>
              </a:buClr>
              <a:buSzPct val="85000"/>
              <a:buFont typeface="Wingdings" pitchFamily="2" charset="2"/>
              <a:buChar char="§"/>
            </a:pPr>
            <a:r>
              <a:rPr lang="en-US" sz="1800">
                <a:solidFill>
                  <a:schemeClr val="accent1"/>
                </a:solidFill>
              </a:rPr>
              <a:t>RTL-TLM equivalence check</a:t>
            </a:r>
            <a:r>
              <a:rPr lang="en-US" sz="1600" b="0">
                <a:solidFill>
                  <a:srgbClr val="000000"/>
                </a:solidFill>
              </a:rPr>
              <a:t> </a:t>
            </a:r>
            <a:br>
              <a:rPr lang="en-US" sz="1600" b="0">
                <a:solidFill>
                  <a:srgbClr val="000000"/>
                </a:solidFill>
              </a:rPr>
            </a:br>
            <a:endParaRPr lang="en-US" sz="1600" b="0">
              <a:solidFill>
                <a:srgbClr val="000000"/>
              </a:solidFill>
            </a:endParaRPr>
          </a:p>
          <a:p>
            <a:pPr marL="1027113" lvl="2" indent="-258763" algn="l" defTabSz="1358900" eaLnBrk="1" hangingPunct="1">
              <a:lnSpc>
                <a:spcPct val="80000"/>
              </a:lnSpc>
              <a:spcBef>
                <a:spcPct val="10000"/>
              </a:spcBef>
              <a:spcAft>
                <a:spcPct val="15000"/>
              </a:spcAft>
              <a:buClr>
                <a:srgbClr val="7900A4"/>
              </a:buClr>
              <a:buFontTx/>
              <a:buChar char="•"/>
            </a:pPr>
            <a:endParaRPr lang="en-US" sz="1600" b="0">
              <a:solidFill>
                <a:srgbClr val="000000"/>
              </a:solidFill>
            </a:endParaRPr>
          </a:p>
          <a:p>
            <a:pPr algn="l" defTabSz="1358900" eaLnBrk="1" hangingPunct="1">
              <a:lnSpc>
                <a:spcPct val="80000"/>
              </a:lnSpc>
              <a:spcBef>
                <a:spcPct val="15000"/>
              </a:spcBef>
              <a:spcAft>
                <a:spcPct val="20000"/>
              </a:spcAft>
              <a:buClr>
                <a:srgbClr val="7900A4"/>
              </a:buClr>
              <a:buSzPct val="125000"/>
              <a:buFontTx/>
              <a:buChar char="•"/>
            </a:pPr>
            <a:r>
              <a:rPr lang="en-US" sz="1800">
                <a:solidFill>
                  <a:srgbClr val="000000"/>
                </a:solidFill>
              </a:rPr>
              <a:t> Technology / Methodology</a:t>
            </a:r>
          </a:p>
          <a:p>
            <a:pPr marL="654050" lvl="1" indent="-334963" algn="l" defTabSz="1358900" eaLnBrk="1" hangingPunct="1">
              <a:lnSpc>
                <a:spcPct val="80000"/>
              </a:lnSpc>
              <a:spcBef>
                <a:spcPct val="15000"/>
              </a:spcBef>
              <a:spcAft>
                <a:spcPct val="15000"/>
              </a:spcAft>
              <a:buClr>
                <a:srgbClr val="7900A4"/>
              </a:buClr>
              <a:buSzPct val="85000"/>
              <a:buFont typeface="Wingdings" pitchFamily="2" charset="2"/>
              <a:buChar char="§"/>
            </a:pPr>
            <a:r>
              <a:rPr lang="en-US" sz="1600" b="0">
                <a:solidFill>
                  <a:srgbClr val="000000"/>
                </a:solidFill>
              </a:rPr>
              <a:t>SystemC support with VMM methodology</a:t>
            </a:r>
          </a:p>
          <a:p>
            <a:pPr marL="654050" lvl="1" indent="-334963" algn="l" defTabSz="1358900" eaLnBrk="1" hangingPunct="1">
              <a:lnSpc>
                <a:spcPct val="80000"/>
              </a:lnSpc>
              <a:spcBef>
                <a:spcPct val="15000"/>
              </a:spcBef>
              <a:spcAft>
                <a:spcPct val="15000"/>
              </a:spcAft>
              <a:buClr>
                <a:srgbClr val="7900A4"/>
              </a:buClr>
              <a:buSzPct val="85000"/>
              <a:buFont typeface="Wingdings" pitchFamily="2" charset="2"/>
              <a:buChar char="§"/>
            </a:pPr>
            <a:r>
              <a:rPr lang="en-US" sz="1600" b="0">
                <a:solidFill>
                  <a:srgbClr val="000000"/>
                </a:solidFill>
              </a:rPr>
              <a:t>Layered VMM testbench architecture</a:t>
            </a:r>
          </a:p>
          <a:p>
            <a:pPr marL="654050" lvl="1" indent="-334963" algn="l" defTabSz="1358900" eaLnBrk="1" hangingPunct="1">
              <a:lnSpc>
                <a:spcPct val="80000"/>
              </a:lnSpc>
              <a:spcBef>
                <a:spcPct val="15000"/>
              </a:spcBef>
              <a:spcAft>
                <a:spcPct val="15000"/>
              </a:spcAft>
              <a:buClr>
                <a:srgbClr val="7900A4"/>
              </a:buClr>
              <a:buSzPct val="85000"/>
              <a:buFont typeface="Wingdings" pitchFamily="2" charset="2"/>
              <a:buChar char="§"/>
            </a:pPr>
            <a:r>
              <a:rPr lang="en-US" sz="1600" b="0">
                <a:solidFill>
                  <a:srgbClr val="000000"/>
                </a:solidFill>
              </a:rPr>
              <a:t>VCS TLI</a:t>
            </a:r>
          </a:p>
        </p:txBody>
      </p:sp>
      <p:grpSp>
        <p:nvGrpSpPr>
          <p:cNvPr id="3429410" name="Group 34"/>
          <p:cNvGrpSpPr>
            <a:grpSpLocks/>
          </p:cNvGrpSpPr>
          <p:nvPr/>
        </p:nvGrpSpPr>
        <p:grpSpPr bwMode="auto">
          <a:xfrm>
            <a:off x="544513" y="2128838"/>
            <a:ext cx="3624262" cy="1082675"/>
            <a:chOff x="343" y="1341"/>
            <a:chExt cx="2283" cy="682"/>
          </a:xfrm>
        </p:grpSpPr>
        <p:sp>
          <p:nvSpPr>
            <p:cNvPr id="3429411" name="Rectangle 35"/>
            <p:cNvSpPr>
              <a:spLocks noChangeArrowheads="1"/>
            </p:cNvSpPr>
            <p:nvPr/>
          </p:nvSpPr>
          <p:spPr bwMode="auto">
            <a:xfrm>
              <a:off x="2017" y="1352"/>
              <a:ext cx="609" cy="503"/>
            </a:xfrm>
            <a:prstGeom prst="rect">
              <a:avLst/>
            </a:prstGeom>
            <a:solidFill>
              <a:schemeClr val="folHlink"/>
            </a:solidFill>
            <a:ln w="19050" algn="ctr">
              <a:solidFill>
                <a:srgbClr val="000000"/>
              </a:solidFill>
              <a:miter lim="800000"/>
              <a:headEnd/>
              <a:tailEnd/>
            </a:ln>
            <a:effectLst/>
          </p:spPr>
          <p:txBody>
            <a:bodyPr wrap="none" lIns="64000" tIns="32000" rIns="64000" bIns="32000" anchor="ctr"/>
            <a:lstStyle/>
            <a:p>
              <a:pPr defTabSz="639763"/>
              <a:r>
                <a:rPr lang="en-US" sz="1300">
                  <a:solidFill>
                    <a:schemeClr val="bg1"/>
                  </a:solidFill>
                </a:rPr>
                <a:t>Coverage / </a:t>
              </a:r>
              <a:br>
                <a:rPr lang="en-US" sz="1300">
                  <a:solidFill>
                    <a:schemeClr val="bg1"/>
                  </a:solidFill>
                </a:rPr>
              </a:br>
              <a:r>
                <a:rPr lang="en-US" sz="1300">
                  <a:solidFill>
                    <a:schemeClr val="bg1"/>
                  </a:solidFill>
                </a:rPr>
                <a:t>Self-check</a:t>
              </a:r>
            </a:p>
          </p:txBody>
        </p:sp>
        <p:cxnSp>
          <p:nvCxnSpPr>
            <p:cNvPr id="3429412" name="AutoShape 36"/>
            <p:cNvCxnSpPr>
              <a:cxnSpLocks noChangeShapeType="1"/>
              <a:stCxn id="3429414" idx="0"/>
              <a:endCxn id="3429384" idx="1"/>
            </p:cNvCxnSpPr>
            <p:nvPr/>
          </p:nvCxnSpPr>
          <p:spPr bwMode="auto">
            <a:xfrm rot="5400000" flipV="1">
              <a:off x="570" y="1419"/>
              <a:ext cx="682" cy="526"/>
            </a:xfrm>
            <a:prstGeom prst="bentConnector4">
              <a:avLst>
                <a:gd name="adj1" fmla="val 100440"/>
                <a:gd name="adj2" fmla="val 79278"/>
              </a:avLst>
            </a:prstGeom>
            <a:noFill/>
            <a:ln w="57150">
              <a:solidFill>
                <a:schemeClr val="tx1"/>
              </a:solidFill>
              <a:miter lim="800000"/>
              <a:headEnd/>
              <a:tailEnd type="triangle" w="med" len="med"/>
            </a:ln>
            <a:effectLst/>
          </p:spPr>
        </p:cxnSp>
        <p:cxnSp>
          <p:nvCxnSpPr>
            <p:cNvPr id="3429413" name="AutoShape 37"/>
            <p:cNvCxnSpPr>
              <a:cxnSpLocks noChangeShapeType="1"/>
              <a:endCxn id="3429411" idx="2"/>
            </p:cNvCxnSpPr>
            <p:nvPr/>
          </p:nvCxnSpPr>
          <p:spPr bwMode="auto">
            <a:xfrm flipV="1">
              <a:off x="1795" y="1861"/>
              <a:ext cx="527" cy="148"/>
            </a:xfrm>
            <a:prstGeom prst="bentConnector2">
              <a:avLst/>
            </a:prstGeom>
            <a:noFill/>
            <a:ln w="57150">
              <a:solidFill>
                <a:schemeClr val="tx1"/>
              </a:solidFill>
              <a:miter lim="800000"/>
              <a:headEnd/>
              <a:tailEnd type="triangle" w="med" len="med"/>
            </a:ln>
            <a:effectLst/>
          </p:spPr>
        </p:cxnSp>
        <p:sp>
          <p:nvSpPr>
            <p:cNvPr id="3429414" name="Rectangle 38"/>
            <p:cNvSpPr>
              <a:spLocks noChangeArrowheads="1"/>
            </p:cNvSpPr>
            <p:nvPr/>
          </p:nvSpPr>
          <p:spPr bwMode="auto">
            <a:xfrm>
              <a:off x="343" y="1347"/>
              <a:ext cx="609" cy="514"/>
            </a:xfrm>
            <a:prstGeom prst="rect">
              <a:avLst/>
            </a:prstGeom>
            <a:solidFill>
              <a:schemeClr val="folHlink"/>
            </a:solidFill>
            <a:ln w="19050" algn="ctr">
              <a:solidFill>
                <a:srgbClr val="000000"/>
              </a:solidFill>
              <a:miter lim="800000"/>
              <a:headEnd/>
              <a:tailEnd/>
            </a:ln>
            <a:effectLst/>
          </p:spPr>
          <p:txBody>
            <a:bodyPr wrap="none" lIns="64000" tIns="32000" rIns="64000" bIns="32000" anchor="ctr"/>
            <a:lstStyle/>
            <a:p>
              <a:pPr defTabSz="639763"/>
              <a:r>
                <a:rPr lang="en-US" sz="1300">
                  <a:solidFill>
                    <a:schemeClr val="bg1"/>
                  </a:solidFill>
                </a:rPr>
                <a:t>Generator</a:t>
              </a:r>
            </a:p>
          </p:txBody>
        </p:sp>
      </p:grpSp>
      <p:grpSp>
        <p:nvGrpSpPr>
          <p:cNvPr id="3429415" name="Group 39"/>
          <p:cNvGrpSpPr>
            <a:grpSpLocks/>
          </p:cNvGrpSpPr>
          <p:nvPr/>
        </p:nvGrpSpPr>
        <p:grpSpPr bwMode="auto">
          <a:xfrm>
            <a:off x="544513" y="1387475"/>
            <a:ext cx="966787" cy="741363"/>
            <a:chOff x="343" y="874"/>
            <a:chExt cx="609" cy="467"/>
          </a:xfrm>
        </p:grpSpPr>
        <p:sp>
          <p:nvSpPr>
            <p:cNvPr id="3429416" name="Rectangle 40"/>
            <p:cNvSpPr>
              <a:spLocks noChangeArrowheads="1"/>
            </p:cNvSpPr>
            <p:nvPr/>
          </p:nvSpPr>
          <p:spPr bwMode="auto">
            <a:xfrm>
              <a:off x="343" y="874"/>
              <a:ext cx="609" cy="321"/>
            </a:xfrm>
            <a:prstGeom prst="rect">
              <a:avLst/>
            </a:prstGeom>
            <a:solidFill>
              <a:schemeClr val="folHlink"/>
            </a:solidFill>
            <a:ln w="19050" algn="ctr">
              <a:solidFill>
                <a:srgbClr val="000000"/>
              </a:solidFill>
              <a:miter lim="800000"/>
              <a:headEnd/>
              <a:tailEnd/>
            </a:ln>
            <a:effectLst/>
          </p:spPr>
          <p:txBody>
            <a:bodyPr wrap="none" lIns="64000" tIns="32000" rIns="64000" bIns="32000" anchor="ctr"/>
            <a:lstStyle/>
            <a:p>
              <a:pPr defTabSz="639763"/>
              <a:r>
                <a:rPr lang="en-US" sz="1300">
                  <a:solidFill>
                    <a:schemeClr val="bg1"/>
                  </a:solidFill>
                </a:rPr>
                <a:t>Testcase</a:t>
              </a:r>
            </a:p>
          </p:txBody>
        </p:sp>
        <p:cxnSp>
          <p:nvCxnSpPr>
            <p:cNvPr id="3429417" name="AutoShape 41"/>
            <p:cNvCxnSpPr>
              <a:cxnSpLocks noChangeShapeType="1"/>
              <a:stCxn id="3429416" idx="2"/>
              <a:endCxn id="3429414" idx="0"/>
            </p:cNvCxnSpPr>
            <p:nvPr/>
          </p:nvCxnSpPr>
          <p:spPr bwMode="auto">
            <a:xfrm rot="5400000">
              <a:off x="578" y="1271"/>
              <a:ext cx="140" cy="0"/>
            </a:xfrm>
            <a:prstGeom prst="straightConnector1">
              <a:avLst/>
            </a:prstGeom>
            <a:noFill/>
            <a:ln w="57150">
              <a:solidFill>
                <a:schemeClr val="tx1"/>
              </a:solidFill>
              <a:round/>
              <a:headEnd/>
              <a:tailEnd type="triangle" w="med" len="med"/>
            </a:ln>
            <a:effectLst/>
          </p:spPr>
        </p:cxnSp>
      </p:grpSp>
    </p:spTree>
  </p:cSld>
  <p:clrMapOvr>
    <a:masterClrMapping/>
  </p:clrMapOvr>
  <p:transition spd="med">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429382"/>
                                        </p:tgtEl>
                                        <p:attrNameLst>
                                          <p:attrName>style.visibility</p:attrName>
                                        </p:attrNameLst>
                                      </p:cBhvr>
                                      <p:to>
                                        <p:strVal val="visible"/>
                                      </p:to>
                                    </p:set>
                                    <p:animEffect transition="in" filter="slide(fromBottom)">
                                      <p:cBhvr>
                                        <p:cTn id="7" dur="500"/>
                                        <p:tgtEl>
                                          <p:spTgt spid="3429382"/>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1" fill="hold" nodeType="clickEffect">
                                  <p:stCondLst>
                                    <p:cond delay="0"/>
                                  </p:stCondLst>
                                  <p:childTnLst>
                                    <p:set>
                                      <p:cBhvr>
                                        <p:cTn id="11" dur="1" fill="hold">
                                          <p:stCondLst>
                                            <p:cond delay="0"/>
                                          </p:stCondLst>
                                        </p:cTn>
                                        <p:tgtEl>
                                          <p:spTgt spid="3429386"/>
                                        </p:tgtEl>
                                        <p:attrNameLst>
                                          <p:attrName>style.visibility</p:attrName>
                                        </p:attrNameLst>
                                      </p:cBhvr>
                                      <p:to>
                                        <p:strVal val="visible"/>
                                      </p:to>
                                    </p:set>
                                    <p:animEffect transition="in" filter="slide(fromTop)">
                                      <p:cBhvr>
                                        <p:cTn id="12" dur="500"/>
                                        <p:tgtEl>
                                          <p:spTgt spid="3429386"/>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3429410"/>
                                        </p:tgtEl>
                                        <p:attrNameLst>
                                          <p:attrName>style.visibility</p:attrName>
                                        </p:attrNameLst>
                                      </p:cBhvr>
                                      <p:to>
                                        <p:strVal val="visible"/>
                                      </p:to>
                                    </p:set>
                                    <p:animEffect transition="in" filter="slide(fromBottom)">
                                      <p:cBhvr>
                                        <p:cTn id="17" dur="500"/>
                                        <p:tgtEl>
                                          <p:spTgt spid="3429410"/>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3429415"/>
                                        </p:tgtEl>
                                        <p:attrNameLst>
                                          <p:attrName>style.visibility</p:attrName>
                                        </p:attrNameLst>
                                      </p:cBhvr>
                                      <p:to>
                                        <p:strVal val="visible"/>
                                      </p:to>
                                    </p:set>
                                    <p:animEffect transition="in" filter="slide(fromBottom)">
                                      <p:cBhvr>
                                        <p:cTn id="22" dur="500"/>
                                        <p:tgtEl>
                                          <p:spTgt spid="3429415"/>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3429378"/>
                                        </p:tgtEl>
                                        <p:attrNameLst>
                                          <p:attrName>style.visibility</p:attrName>
                                        </p:attrNameLst>
                                      </p:cBhvr>
                                      <p:to>
                                        <p:strVal val="visible"/>
                                      </p:to>
                                    </p:set>
                                    <p:animEffect transition="in" filter="slide(fromBottom)">
                                      <p:cBhvr>
                                        <p:cTn id="27" dur="500"/>
                                        <p:tgtEl>
                                          <p:spTgt spid="3429378"/>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nodeType="clickEffect">
                                  <p:stCondLst>
                                    <p:cond delay="0"/>
                                  </p:stCondLst>
                                  <p:childTnLst>
                                    <p:set>
                                      <p:cBhvr>
                                        <p:cTn id="31" dur="1" fill="hold">
                                          <p:stCondLst>
                                            <p:cond delay="0"/>
                                          </p:stCondLst>
                                        </p:cTn>
                                        <p:tgtEl>
                                          <p:spTgt spid="3429391"/>
                                        </p:tgtEl>
                                        <p:attrNameLst>
                                          <p:attrName>style.visibility</p:attrName>
                                        </p:attrNameLst>
                                      </p:cBhvr>
                                      <p:to>
                                        <p:strVal val="visible"/>
                                      </p:to>
                                    </p:set>
                                    <p:animEffect transition="in" filter="slide(fromBottom)">
                                      <p:cBhvr>
                                        <p:cTn id="32" dur="500"/>
                                        <p:tgtEl>
                                          <p:spTgt spid="34293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5346" name="Rectangle 2"/>
          <p:cNvSpPr>
            <a:spLocks noGrp="1" noChangeArrowheads="1"/>
          </p:cNvSpPr>
          <p:nvPr>
            <p:ph type="title"/>
          </p:nvPr>
        </p:nvSpPr>
        <p:spPr>
          <a:xfrm>
            <a:off x="493713" y="-287338"/>
            <a:ext cx="8072437" cy="1143001"/>
          </a:xfrm>
        </p:spPr>
        <p:txBody>
          <a:bodyPr/>
          <a:lstStyle/>
          <a:p>
            <a:r>
              <a:rPr lang="en-US">
                <a:solidFill>
                  <a:schemeClr val="accent1"/>
                </a:solidFill>
              </a:rPr>
              <a:t>SW-Driven Product Design</a:t>
            </a:r>
          </a:p>
        </p:txBody>
      </p:sp>
      <p:sp>
        <p:nvSpPr>
          <p:cNvPr id="3385347" name="Line 3"/>
          <p:cNvSpPr>
            <a:spLocks noChangeShapeType="1"/>
          </p:cNvSpPr>
          <p:nvPr/>
        </p:nvSpPr>
        <p:spPr bwMode="auto">
          <a:xfrm flipV="1">
            <a:off x="304800" y="3235325"/>
            <a:ext cx="8682038" cy="1588"/>
          </a:xfrm>
          <a:prstGeom prst="line">
            <a:avLst/>
          </a:prstGeom>
          <a:noFill/>
          <a:ln w="9525">
            <a:solidFill>
              <a:schemeClr val="tx1"/>
            </a:solidFill>
            <a:round/>
            <a:headEnd/>
            <a:tailEnd/>
          </a:ln>
          <a:effectLst/>
        </p:spPr>
        <p:txBody>
          <a:bodyPr anchor="ctr"/>
          <a:lstStyle/>
          <a:p>
            <a:endParaRPr lang="en-US"/>
          </a:p>
        </p:txBody>
      </p:sp>
      <p:sp>
        <p:nvSpPr>
          <p:cNvPr id="3385348" name="Line 4"/>
          <p:cNvSpPr>
            <a:spLocks noChangeShapeType="1"/>
          </p:cNvSpPr>
          <p:nvPr/>
        </p:nvSpPr>
        <p:spPr bwMode="auto">
          <a:xfrm>
            <a:off x="4495800" y="701675"/>
            <a:ext cx="0" cy="5505450"/>
          </a:xfrm>
          <a:prstGeom prst="line">
            <a:avLst/>
          </a:prstGeom>
          <a:noFill/>
          <a:ln w="9525">
            <a:solidFill>
              <a:schemeClr val="tx1"/>
            </a:solidFill>
            <a:round/>
            <a:headEnd/>
            <a:tailEnd/>
          </a:ln>
          <a:effectLst/>
        </p:spPr>
        <p:txBody>
          <a:bodyPr anchor="ctr"/>
          <a:lstStyle/>
          <a:p>
            <a:endParaRPr lang="en-US"/>
          </a:p>
        </p:txBody>
      </p:sp>
      <p:grpSp>
        <p:nvGrpSpPr>
          <p:cNvPr id="3385349" name="Group 5"/>
          <p:cNvGrpSpPr>
            <a:grpSpLocks/>
          </p:cNvGrpSpPr>
          <p:nvPr/>
        </p:nvGrpSpPr>
        <p:grpSpPr bwMode="auto">
          <a:xfrm>
            <a:off x="4648200" y="3402013"/>
            <a:ext cx="4495800" cy="2282825"/>
            <a:chOff x="2928" y="733"/>
            <a:chExt cx="2832" cy="1438"/>
          </a:xfrm>
        </p:grpSpPr>
        <p:sp>
          <p:nvSpPr>
            <p:cNvPr id="3385350" name="Text Box 6"/>
            <p:cNvSpPr txBox="1">
              <a:spLocks noChangeArrowheads="1"/>
            </p:cNvSpPr>
            <p:nvPr/>
          </p:nvSpPr>
          <p:spPr bwMode="auto">
            <a:xfrm>
              <a:off x="2928" y="733"/>
              <a:ext cx="2832" cy="442"/>
            </a:xfrm>
            <a:prstGeom prst="rect">
              <a:avLst/>
            </a:prstGeom>
            <a:noFill/>
            <a:ln w="9525" algn="ctr">
              <a:noFill/>
              <a:miter lim="800000"/>
              <a:headEnd/>
              <a:tailEnd/>
            </a:ln>
            <a:effectLst/>
          </p:spPr>
          <p:txBody>
            <a:bodyPr>
              <a:spAutoFit/>
            </a:bodyPr>
            <a:lstStyle/>
            <a:p>
              <a:r>
                <a:rPr lang="en-US" sz="2000"/>
                <a:t>SW-Driven Power Analysis</a:t>
              </a:r>
              <a:br>
                <a:rPr lang="en-US" sz="2000"/>
              </a:br>
              <a:r>
                <a:rPr lang="en-US" sz="2000"/>
                <a:t>and Optimization</a:t>
              </a:r>
              <a:endParaRPr lang="en-US" sz="2000" b="0"/>
            </a:p>
          </p:txBody>
        </p:sp>
        <p:grpSp>
          <p:nvGrpSpPr>
            <p:cNvPr id="3385351" name="Group 7"/>
            <p:cNvGrpSpPr>
              <a:grpSpLocks/>
            </p:cNvGrpSpPr>
            <p:nvPr/>
          </p:nvGrpSpPr>
          <p:grpSpPr bwMode="auto">
            <a:xfrm>
              <a:off x="3600" y="1248"/>
              <a:ext cx="1684" cy="923"/>
              <a:chOff x="764" y="2544"/>
              <a:chExt cx="1684" cy="923"/>
            </a:xfrm>
          </p:grpSpPr>
          <p:sp>
            <p:nvSpPr>
              <p:cNvPr id="3385352" name="Rectangle 8"/>
              <p:cNvSpPr>
                <a:spLocks noChangeArrowheads="1"/>
              </p:cNvSpPr>
              <p:nvPr/>
            </p:nvSpPr>
            <p:spPr bwMode="auto">
              <a:xfrm>
                <a:off x="764" y="2544"/>
                <a:ext cx="1572" cy="923"/>
              </a:xfrm>
              <a:prstGeom prst="rect">
                <a:avLst/>
              </a:prstGeom>
              <a:solidFill>
                <a:schemeClr val="bg2"/>
              </a:solidFill>
              <a:ln w="9525" algn="ctr">
                <a:solidFill>
                  <a:schemeClr val="bg2"/>
                </a:solidFill>
                <a:miter lim="800000"/>
                <a:headEnd/>
                <a:tailEnd/>
              </a:ln>
              <a:effectLst/>
            </p:spPr>
            <p:txBody>
              <a:bodyPr wrap="none" anchor="ctr"/>
              <a:lstStyle/>
              <a:p>
                <a:endParaRPr lang="en-US" sz="900"/>
              </a:p>
            </p:txBody>
          </p:sp>
          <p:sp>
            <p:nvSpPr>
              <p:cNvPr id="3385353" name="Rectangle 9"/>
              <p:cNvSpPr>
                <a:spLocks noChangeArrowheads="1"/>
              </p:cNvSpPr>
              <p:nvPr/>
            </p:nvSpPr>
            <p:spPr bwMode="auto">
              <a:xfrm>
                <a:off x="824" y="2671"/>
                <a:ext cx="1157" cy="608"/>
              </a:xfrm>
              <a:prstGeom prst="rect">
                <a:avLst/>
              </a:prstGeom>
              <a:solidFill>
                <a:srgbClr val="FFFFCC"/>
              </a:solidFill>
              <a:ln w="9525">
                <a:noFill/>
                <a:miter lim="800000"/>
                <a:headEnd/>
                <a:tailEnd/>
              </a:ln>
              <a:effectLst/>
            </p:spPr>
            <p:txBody>
              <a:bodyPr wrap="none" lIns="64008" tIns="32004" rIns="64008" bIns="32004" anchor="ctr"/>
              <a:lstStyle/>
              <a:p>
                <a:endParaRPr lang="en-US" sz="900"/>
              </a:p>
            </p:txBody>
          </p:sp>
          <p:sp>
            <p:nvSpPr>
              <p:cNvPr id="3385354" name="Rectangle 10"/>
              <p:cNvSpPr>
                <a:spLocks noChangeArrowheads="1"/>
              </p:cNvSpPr>
              <p:nvPr/>
            </p:nvSpPr>
            <p:spPr bwMode="auto">
              <a:xfrm>
                <a:off x="1217" y="3335"/>
                <a:ext cx="164" cy="109"/>
              </a:xfrm>
              <a:prstGeom prst="rect">
                <a:avLst/>
              </a:prstGeom>
              <a:solidFill>
                <a:srgbClr val="008080"/>
              </a:solidFill>
              <a:ln w="9525" algn="ctr">
                <a:noFill/>
                <a:miter lim="800000"/>
                <a:headEnd/>
                <a:tailEnd/>
              </a:ln>
              <a:effectLst/>
            </p:spPr>
            <p:txBody>
              <a:bodyPr wrap="none" anchor="ctr"/>
              <a:lstStyle/>
              <a:p>
                <a:r>
                  <a:rPr lang="en-US" sz="400"/>
                  <a:t>SRAM</a:t>
                </a:r>
              </a:p>
            </p:txBody>
          </p:sp>
          <p:sp>
            <p:nvSpPr>
              <p:cNvPr id="3385355" name="Text Box 11"/>
              <p:cNvSpPr txBox="1">
                <a:spLocks noChangeArrowheads="1"/>
              </p:cNvSpPr>
              <p:nvPr/>
            </p:nvSpPr>
            <p:spPr bwMode="auto">
              <a:xfrm>
                <a:off x="800" y="2670"/>
                <a:ext cx="484" cy="116"/>
              </a:xfrm>
              <a:prstGeom prst="rect">
                <a:avLst/>
              </a:prstGeom>
              <a:noFill/>
              <a:ln w="9525">
                <a:noFill/>
                <a:miter lim="800000"/>
                <a:headEnd/>
                <a:tailEnd/>
              </a:ln>
              <a:effectLst/>
            </p:spPr>
            <p:txBody>
              <a:bodyPr wrap="none" lIns="91435" tIns="45718" rIns="91435" bIns="45718">
                <a:spAutoFit/>
              </a:bodyPr>
              <a:lstStyle/>
              <a:p>
                <a:pPr algn="l"/>
                <a:r>
                  <a:rPr lang="en-US" sz="600">
                    <a:cs typeface="Times New Roman" pitchFamily="18" charset="0"/>
                  </a:rPr>
                  <a:t>System-on-Chip</a:t>
                </a:r>
              </a:p>
            </p:txBody>
          </p:sp>
          <p:sp>
            <p:nvSpPr>
              <p:cNvPr id="3385356" name="Rectangle 12"/>
              <p:cNvSpPr>
                <a:spLocks noChangeArrowheads="1"/>
              </p:cNvSpPr>
              <p:nvPr/>
            </p:nvSpPr>
            <p:spPr bwMode="auto">
              <a:xfrm>
                <a:off x="898" y="2796"/>
                <a:ext cx="237" cy="198"/>
              </a:xfrm>
              <a:prstGeom prst="rect">
                <a:avLst/>
              </a:prstGeom>
              <a:solidFill>
                <a:srgbClr val="008080"/>
              </a:solidFill>
              <a:ln w="9525" algn="ctr">
                <a:solidFill>
                  <a:schemeClr val="bg2"/>
                </a:solidFill>
                <a:miter lim="800000"/>
                <a:headEnd/>
                <a:tailEnd/>
              </a:ln>
              <a:effectLst/>
            </p:spPr>
            <p:txBody>
              <a:bodyPr wrap="none" anchor="ctr"/>
              <a:lstStyle/>
              <a:p>
                <a:r>
                  <a:rPr lang="en-US" sz="700"/>
                  <a:t>CPU(s)</a:t>
                </a:r>
              </a:p>
            </p:txBody>
          </p:sp>
          <p:sp>
            <p:nvSpPr>
              <p:cNvPr id="3385357" name="Text Box 13"/>
              <p:cNvSpPr txBox="1">
                <a:spLocks noChangeArrowheads="1"/>
              </p:cNvSpPr>
              <p:nvPr/>
            </p:nvSpPr>
            <p:spPr bwMode="auto">
              <a:xfrm>
                <a:off x="891" y="2894"/>
                <a:ext cx="193" cy="116"/>
              </a:xfrm>
              <a:prstGeom prst="rect">
                <a:avLst/>
              </a:prstGeom>
              <a:noFill/>
              <a:ln w="9525">
                <a:noFill/>
                <a:miter lim="800000"/>
                <a:headEnd/>
                <a:tailEnd/>
              </a:ln>
              <a:effectLst/>
            </p:spPr>
            <p:txBody>
              <a:bodyPr wrap="none" lIns="91435" tIns="45718" rIns="91435" bIns="45718">
                <a:spAutoFit/>
              </a:bodyPr>
              <a:lstStyle/>
              <a:p>
                <a:pPr algn="l"/>
                <a:r>
                  <a:rPr lang="en-US" sz="600">
                    <a:cs typeface="Times New Roman" pitchFamily="18" charset="0"/>
                  </a:rPr>
                  <a:t>ISS</a:t>
                </a:r>
              </a:p>
            </p:txBody>
          </p:sp>
          <p:sp>
            <p:nvSpPr>
              <p:cNvPr id="3385358" name="Rectangle 14"/>
              <p:cNvSpPr>
                <a:spLocks noChangeArrowheads="1"/>
              </p:cNvSpPr>
              <p:nvPr/>
            </p:nvSpPr>
            <p:spPr bwMode="auto">
              <a:xfrm>
                <a:off x="1211" y="2863"/>
                <a:ext cx="538" cy="56"/>
              </a:xfrm>
              <a:prstGeom prst="rect">
                <a:avLst/>
              </a:prstGeom>
              <a:solidFill>
                <a:srgbClr val="008080"/>
              </a:solidFill>
              <a:ln w="9525" algn="ctr">
                <a:noFill/>
                <a:miter lim="800000"/>
                <a:headEnd/>
                <a:tailEnd/>
              </a:ln>
              <a:effectLst/>
            </p:spPr>
            <p:txBody>
              <a:bodyPr wrap="none" anchor="ctr"/>
              <a:lstStyle/>
              <a:p>
                <a:r>
                  <a:rPr lang="en-US" sz="400"/>
                  <a:t>TLM Bus</a:t>
                </a:r>
              </a:p>
            </p:txBody>
          </p:sp>
          <p:sp>
            <p:nvSpPr>
              <p:cNvPr id="3385359" name="Rectangle 15"/>
              <p:cNvSpPr>
                <a:spLocks noChangeArrowheads="1"/>
              </p:cNvSpPr>
              <p:nvPr/>
            </p:nvSpPr>
            <p:spPr bwMode="auto">
              <a:xfrm>
                <a:off x="1423" y="2991"/>
                <a:ext cx="164" cy="109"/>
              </a:xfrm>
              <a:prstGeom prst="rect">
                <a:avLst/>
              </a:prstGeom>
              <a:solidFill>
                <a:srgbClr val="008080"/>
              </a:solidFill>
              <a:ln w="9525" algn="ctr">
                <a:noFill/>
                <a:miter lim="800000"/>
                <a:headEnd/>
                <a:tailEnd/>
              </a:ln>
              <a:effectLst/>
            </p:spPr>
            <p:txBody>
              <a:bodyPr wrap="none" anchor="ctr"/>
              <a:lstStyle/>
              <a:p>
                <a:r>
                  <a:rPr lang="en-US" sz="400"/>
                  <a:t>Slave</a:t>
                </a:r>
                <a:br>
                  <a:rPr lang="en-US" sz="400"/>
                </a:br>
                <a:r>
                  <a:rPr lang="en-US" sz="400"/>
                  <a:t>Periph</a:t>
                </a:r>
              </a:p>
            </p:txBody>
          </p:sp>
          <p:sp>
            <p:nvSpPr>
              <p:cNvPr id="3385360" name="Rectangle 16"/>
              <p:cNvSpPr>
                <a:spLocks noChangeArrowheads="1"/>
              </p:cNvSpPr>
              <p:nvPr/>
            </p:nvSpPr>
            <p:spPr bwMode="auto">
              <a:xfrm>
                <a:off x="1495" y="2717"/>
                <a:ext cx="164" cy="109"/>
              </a:xfrm>
              <a:prstGeom prst="rect">
                <a:avLst/>
              </a:prstGeom>
              <a:solidFill>
                <a:srgbClr val="008080"/>
              </a:solidFill>
              <a:ln w="9525" algn="ctr">
                <a:noFill/>
                <a:miter lim="800000"/>
                <a:headEnd/>
                <a:tailEnd/>
              </a:ln>
              <a:effectLst/>
            </p:spPr>
            <p:txBody>
              <a:bodyPr wrap="none" anchor="ctr"/>
              <a:lstStyle/>
              <a:p>
                <a:r>
                  <a:rPr lang="en-US" sz="400"/>
                  <a:t>System</a:t>
                </a:r>
                <a:br>
                  <a:rPr lang="en-US" sz="400"/>
                </a:br>
                <a:r>
                  <a:rPr lang="en-US" sz="400"/>
                  <a:t>I/O</a:t>
                </a:r>
              </a:p>
            </p:txBody>
          </p:sp>
          <p:sp>
            <p:nvSpPr>
              <p:cNvPr id="3385361" name="Line 17"/>
              <p:cNvSpPr>
                <a:spLocks noChangeShapeType="1"/>
              </p:cNvSpPr>
              <p:nvPr/>
            </p:nvSpPr>
            <p:spPr bwMode="auto">
              <a:xfrm flipH="1" flipV="1">
                <a:off x="1135" y="2888"/>
                <a:ext cx="76" cy="0"/>
              </a:xfrm>
              <a:prstGeom prst="line">
                <a:avLst/>
              </a:prstGeom>
              <a:noFill/>
              <a:ln w="9525">
                <a:solidFill>
                  <a:schemeClr val="tx1"/>
                </a:solidFill>
                <a:round/>
                <a:headEnd type="diamond" w="med" len="med"/>
                <a:tailEnd type="diamond" w="med" len="med"/>
              </a:ln>
              <a:effectLst/>
            </p:spPr>
            <p:txBody>
              <a:bodyPr wrap="none"/>
              <a:lstStyle/>
              <a:p>
                <a:endParaRPr lang="en-US"/>
              </a:p>
            </p:txBody>
          </p:sp>
          <p:sp>
            <p:nvSpPr>
              <p:cNvPr id="3385362" name="Rectangle 18"/>
              <p:cNvSpPr>
                <a:spLocks noChangeArrowheads="1"/>
              </p:cNvSpPr>
              <p:nvPr/>
            </p:nvSpPr>
            <p:spPr bwMode="auto">
              <a:xfrm rot="5400000">
                <a:off x="1168" y="3086"/>
                <a:ext cx="275" cy="75"/>
              </a:xfrm>
              <a:prstGeom prst="rect">
                <a:avLst/>
              </a:prstGeom>
              <a:solidFill>
                <a:srgbClr val="008080"/>
              </a:solidFill>
              <a:ln w="9525" algn="ctr">
                <a:noFill/>
                <a:miter lim="800000"/>
                <a:headEnd/>
                <a:tailEnd/>
              </a:ln>
              <a:effectLst/>
            </p:spPr>
            <p:txBody>
              <a:bodyPr wrap="none" anchor="ctr"/>
              <a:lstStyle/>
              <a:p>
                <a:r>
                  <a:rPr lang="en-US" sz="400"/>
                  <a:t>TLM Bus</a:t>
                </a:r>
              </a:p>
            </p:txBody>
          </p:sp>
          <p:sp>
            <p:nvSpPr>
              <p:cNvPr id="3385363" name="Line 19"/>
              <p:cNvSpPr>
                <a:spLocks noChangeShapeType="1"/>
              </p:cNvSpPr>
              <p:nvPr/>
            </p:nvSpPr>
            <p:spPr bwMode="auto">
              <a:xfrm flipH="1">
                <a:off x="1306" y="2919"/>
                <a:ext cx="0" cy="67"/>
              </a:xfrm>
              <a:prstGeom prst="line">
                <a:avLst/>
              </a:prstGeom>
              <a:noFill/>
              <a:ln w="9525">
                <a:solidFill>
                  <a:schemeClr val="tx1"/>
                </a:solidFill>
                <a:round/>
                <a:headEnd type="diamond" w="med" len="med"/>
                <a:tailEnd type="diamond" w="med" len="med"/>
              </a:ln>
              <a:effectLst/>
            </p:spPr>
            <p:txBody>
              <a:bodyPr wrap="none"/>
              <a:lstStyle/>
              <a:p>
                <a:endParaRPr lang="en-US"/>
              </a:p>
            </p:txBody>
          </p:sp>
          <p:sp>
            <p:nvSpPr>
              <p:cNvPr id="3385364" name="Line 20"/>
              <p:cNvSpPr>
                <a:spLocks noChangeShapeType="1"/>
              </p:cNvSpPr>
              <p:nvPr/>
            </p:nvSpPr>
            <p:spPr bwMode="auto">
              <a:xfrm flipH="1">
                <a:off x="1303" y="3259"/>
                <a:ext cx="0" cy="77"/>
              </a:xfrm>
              <a:prstGeom prst="line">
                <a:avLst/>
              </a:prstGeom>
              <a:noFill/>
              <a:ln w="9525">
                <a:solidFill>
                  <a:schemeClr val="tx1"/>
                </a:solidFill>
                <a:round/>
                <a:headEnd type="diamond" w="med" len="med"/>
                <a:tailEnd type="diamond" w="med" len="med"/>
              </a:ln>
              <a:effectLst/>
            </p:spPr>
            <p:txBody>
              <a:bodyPr wrap="none"/>
              <a:lstStyle/>
              <a:p>
                <a:endParaRPr lang="en-US"/>
              </a:p>
            </p:txBody>
          </p:sp>
          <p:sp>
            <p:nvSpPr>
              <p:cNvPr id="3385365" name="Rectangle 21"/>
              <p:cNvSpPr>
                <a:spLocks noChangeArrowheads="1"/>
              </p:cNvSpPr>
              <p:nvPr/>
            </p:nvSpPr>
            <p:spPr bwMode="auto">
              <a:xfrm>
                <a:off x="1260" y="2563"/>
                <a:ext cx="165" cy="109"/>
              </a:xfrm>
              <a:prstGeom prst="rect">
                <a:avLst/>
              </a:prstGeom>
              <a:solidFill>
                <a:srgbClr val="008080"/>
              </a:solidFill>
              <a:ln w="9525" algn="ctr">
                <a:noFill/>
                <a:miter lim="800000"/>
                <a:headEnd/>
                <a:tailEnd/>
              </a:ln>
              <a:effectLst/>
            </p:spPr>
            <p:txBody>
              <a:bodyPr wrap="none" anchor="ctr"/>
              <a:lstStyle/>
              <a:p>
                <a:r>
                  <a:rPr lang="en-US" sz="400"/>
                  <a:t>Camera</a:t>
                </a:r>
              </a:p>
            </p:txBody>
          </p:sp>
          <p:sp>
            <p:nvSpPr>
              <p:cNvPr id="3385366" name="Rectangle 22"/>
              <p:cNvSpPr>
                <a:spLocks noChangeArrowheads="1"/>
              </p:cNvSpPr>
              <p:nvPr/>
            </p:nvSpPr>
            <p:spPr bwMode="auto">
              <a:xfrm>
                <a:off x="1796" y="2837"/>
                <a:ext cx="164" cy="110"/>
              </a:xfrm>
              <a:prstGeom prst="rect">
                <a:avLst/>
              </a:prstGeom>
              <a:solidFill>
                <a:srgbClr val="008080"/>
              </a:solidFill>
              <a:ln w="9525" algn="ctr">
                <a:noFill/>
                <a:miter lim="800000"/>
                <a:headEnd/>
                <a:tailEnd/>
              </a:ln>
              <a:effectLst/>
            </p:spPr>
            <p:txBody>
              <a:bodyPr wrap="none" anchor="ctr"/>
              <a:lstStyle/>
              <a:p>
                <a:r>
                  <a:rPr lang="en-US" sz="400"/>
                  <a:t>Mem</a:t>
                </a:r>
              </a:p>
              <a:p>
                <a:r>
                  <a:rPr lang="en-US" sz="400"/>
                  <a:t>Ctrl</a:t>
                </a:r>
              </a:p>
            </p:txBody>
          </p:sp>
          <p:sp>
            <p:nvSpPr>
              <p:cNvPr id="3385367" name="Rectangle 23"/>
              <p:cNvSpPr>
                <a:spLocks noChangeArrowheads="1"/>
              </p:cNvSpPr>
              <p:nvPr/>
            </p:nvSpPr>
            <p:spPr bwMode="auto">
              <a:xfrm>
                <a:off x="841" y="3333"/>
                <a:ext cx="165" cy="110"/>
              </a:xfrm>
              <a:prstGeom prst="rect">
                <a:avLst/>
              </a:prstGeom>
              <a:solidFill>
                <a:srgbClr val="008080"/>
              </a:solidFill>
              <a:ln w="9525" algn="ctr">
                <a:noFill/>
                <a:miter lim="800000"/>
                <a:headEnd/>
                <a:tailEnd/>
              </a:ln>
              <a:effectLst/>
            </p:spPr>
            <p:txBody>
              <a:bodyPr wrap="none" anchor="ctr"/>
              <a:lstStyle/>
              <a:p>
                <a:r>
                  <a:rPr lang="en-US" sz="400"/>
                  <a:t>Flash</a:t>
                </a:r>
              </a:p>
              <a:p>
                <a:r>
                  <a:rPr lang="en-US" sz="400"/>
                  <a:t>Memory</a:t>
                </a:r>
              </a:p>
            </p:txBody>
          </p:sp>
          <p:sp>
            <p:nvSpPr>
              <p:cNvPr id="3385368" name="Line 24"/>
              <p:cNvSpPr>
                <a:spLocks noChangeShapeType="1"/>
              </p:cNvSpPr>
              <p:nvPr/>
            </p:nvSpPr>
            <p:spPr bwMode="auto">
              <a:xfrm>
                <a:off x="931" y="3232"/>
                <a:ext cx="2" cy="101"/>
              </a:xfrm>
              <a:prstGeom prst="line">
                <a:avLst/>
              </a:prstGeom>
              <a:noFill/>
              <a:ln w="9525">
                <a:solidFill>
                  <a:schemeClr val="tx1"/>
                </a:solidFill>
                <a:round/>
                <a:headEnd/>
                <a:tailEnd type="diamond" w="med" len="med"/>
              </a:ln>
              <a:effectLst/>
            </p:spPr>
            <p:txBody>
              <a:bodyPr wrap="none"/>
              <a:lstStyle/>
              <a:p>
                <a:endParaRPr lang="en-US"/>
              </a:p>
            </p:txBody>
          </p:sp>
          <p:sp>
            <p:nvSpPr>
              <p:cNvPr id="3385369" name="Line 25"/>
              <p:cNvSpPr>
                <a:spLocks noChangeShapeType="1"/>
              </p:cNvSpPr>
              <p:nvPr/>
            </p:nvSpPr>
            <p:spPr bwMode="auto">
              <a:xfrm flipV="1">
                <a:off x="931" y="3232"/>
                <a:ext cx="341" cy="0"/>
              </a:xfrm>
              <a:prstGeom prst="line">
                <a:avLst/>
              </a:prstGeom>
              <a:noFill/>
              <a:ln w="9525">
                <a:solidFill>
                  <a:schemeClr val="tx1"/>
                </a:solidFill>
                <a:round/>
                <a:headEnd/>
                <a:tailEnd type="diamond" w="med" len="med"/>
              </a:ln>
              <a:effectLst/>
            </p:spPr>
            <p:txBody>
              <a:bodyPr wrap="none"/>
              <a:lstStyle/>
              <a:p>
                <a:endParaRPr lang="en-US"/>
              </a:p>
            </p:txBody>
          </p:sp>
          <p:sp>
            <p:nvSpPr>
              <p:cNvPr id="3385370" name="Rectangle 26"/>
              <p:cNvSpPr>
                <a:spLocks noChangeArrowheads="1"/>
              </p:cNvSpPr>
              <p:nvPr/>
            </p:nvSpPr>
            <p:spPr bwMode="auto">
              <a:xfrm>
                <a:off x="1259" y="2712"/>
                <a:ext cx="165" cy="109"/>
              </a:xfrm>
              <a:prstGeom prst="rect">
                <a:avLst/>
              </a:prstGeom>
              <a:solidFill>
                <a:srgbClr val="008080"/>
              </a:solidFill>
              <a:ln w="9525" algn="ctr">
                <a:noFill/>
                <a:miter lim="800000"/>
                <a:headEnd/>
                <a:tailEnd/>
              </a:ln>
              <a:effectLst/>
            </p:spPr>
            <p:txBody>
              <a:bodyPr wrap="none" anchor="ctr"/>
              <a:lstStyle/>
              <a:p>
                <a:r>
                  <a:rPr lang="en-US" sz="400"/>
                  <a:t>System</a:t>
                </a:r>
                <a:br>
                  <a:rPr lang="en-US" sz="400"/>
                </a:br>
                <a:r>
                  <a:rPr lang="en-US" sz="400"/>
                  <a:t>I/O</a:t>
                </a:r>
              </a:p>
            </p:txBody>
          </p:sp>
          <p:sp>
            <p:nvSpPr>
              <p:cNvPr id="3385371" name="Line 27"/>
              <p:cNvSpPr>
                <a:spLocks noChangeShapeType="1"/>
              </p:cNvSpPr>
              <p:nvPr/>
            </p:nvSpPr>
            <p:spPr bwMode="auto">
              <a:xfrm flipH="1">
                <a:off x="1339" y="2821"/>
                <a:ext cx="0" cy="45"/>
              </a:xfrm>
              <a:prstGeom prst="line">
                <a:avLst/>
              </a:prstGeom>
              <a:noFill/>
              <a:ln w="9525">
                <a:solidFill>
                  <a:schemeClr val="tx1"/>
                </a:solidFill>
                <a:round/>
                <a:headEnd type="diamond" w="med" len="med"/>
                <a:tailEnd type="diamond" w="med" len="med"/>
              </a:ln>
              <a:effectLst/>
            </p:spPr>
            <p:txBody>
              <a:bodyPr wrap="none"/>
              <a:lstStyle/>
              <a:p>
                <a:endParaRPr lang="en-US"/>
              </a:p>
            </p:txBody>
          </p:sp>
          <p:sp>
            <p:nvSpPr>
              <p:cNvPr id="3385372" name="Rectangle 28"/>
              <p:cNvSpPr>
                <a:spLocks noChangeArrowheads="1"/>
              </p:cNvSpPr>
              <p:nvPr/>
            </p:nvSpPr>
            <p:spPr bwMode="auto">
              <a:xfrm>
                <a:off x="1418" y="3118"/>
                <a:ext cx="165" cy="109"/>
              </a:xfrm>
              <a:prstGeom prst="rect">
                <a:avLst/>
              </a:prstGeom>
              <a:solidFill>
                <a:srgbClr val="008080"/>
              </a:solidFill>
              <a:ln w="9525" algn="ctr">
                <a:noFill/>
                <a:miter lim="800000"/>
                <a:headEnd/>
                <a:tailEnd/>
              </a:ln>
              <a:effectLst/>
            </p:spPr>
            <p:txBody>
              <a:bodyPr wrap="none" anchor="ctr"/>
              <a:lstStyle/>
              <a:p>
                <a:r>
                  <a:rPr lang="en-US" sz="400"/>
                  <a:t>Slave</a:t>
                </a:r>
                <a:br>
                  <a:rPr lang="en-US" sz="400"/>
                </a:br>
                <a:r>
                  <a:rPr lang="en-US" sz="400"/>
                  <a:t>Periph</a:t>
                </a:r>
              </a:p>
            </p:txBody>
          </p:sp>
          <p:sp>
            <p:nvSpPr>
              <p:cNvPr id="3385373" name="Line 29"/>
              <p:cNvSpPr>
                <a:spLocks noChangeShapeType="1"/>
              </p:cNvSpPr>
              <p:nvPr/>
            </p:nvSpPr>
            <p:spPr bwMode="auto">
              <a:xfrm>
                <a:off x="1339" y="3171"/>
                <a:ext cx="80" cy="0"/>
              </a:xfrm>
              <a:prstGeom prst="line">
                <a:avLst/>
              </a:prstGeom>
              <a:noFill/>
              <a:ln w="9525">
                <a:solidFill>
                  <a:schemeClr val="tx1"/>
                </a:solidFill>
                <a:round/>
                <a:headEnd type="diamond" w="med" len="med"/>
                <a:tailEnd type="diamond" w="med" len="med"/>
              </a:ln>
              <a:effectLst/>
            </p:spPr>
            <p:txBody>
              <a:bodyPr wrap="none"/>
              <a:lstStyle/>
              <a:p>
                <a:endParaRPr lang="en-US"/>
              </a:p>
            </p:txBody>
          </p:sp>
          <p:sp>
            <p:nvSpPr>
              <p:cNvPr id="3385374" name="Line 30"/>
              <p:cNvSpPr>
                <a:spLocks noChangeShapeType="1"/>
              </p:cNvSpPr>
              <p:nvPr/>
            </p:nvSpPr>
            <p:spPr bwMode="auto">
              <a:xfrm flipH="1">
                <a:off x="1340" y="2671"/>
                <a:ext cx="0" cy="42"/>
              </a:xfrm>
              <a:prstGeom prst="line">
                <a:avLst/>
              </a:prstGeom>
              <a:noFill/>
              <a:ln w="9525">
                <a:solidFill>
                  <a:schemeClr val="tx1"/>
                </a:solidFill>
                <a:round/>
                <a:headEnd type="diamond" w="med" len="med"/>
                <a:tailEnd type="diamond" w="med" len="med"/>
              </a:ln>
              <a:effectLst/>
            </p:spPr>
            <p:txBody>
              <a:bodyPr wrap="none"/>
              <a:lstStyle/>
              <a:p>
                <a:endParaRPr lang="en-US"/>
              </a:p>
            </p:txBody>
          </p:sp>
          <p:sp>
            <p:nvSpPr>
              <p:cNvPr id="3385375" name="Rectangle 31"/>
              <p:cNvSpPr>
                <a:spLocks noChangeArrowheads="1"/>
              </p:cNvSpPr>
              <p:nvPr/>
            </p:nvSpPr>
            <p:spPr bwMode="auto">
              <a:xfrm>
                <a:off x="1492" y="2566"/>
                <a:ext cx="165" cy="109"/>
              </a:xfrm>
              <a:prstGeom prst="rect">
                <a:avLst/>
              </a:prstGeom>
              <a:solidFill>
                <a:srgbClr val="008080"/>
              </a:solidFill>
              <a:ln w="9525" algn="ctr">
                <a:noFill/>
                <a:miter lim="800000"/>
                <a:headEnd/>
                <a:tailEnd/>
              </a:ln>
              <a:effectLst/>
            </p:spPr>
            <p:txBody>
              <a:bodyPr wrap="none" anchor="ctr"/>
              <a:lstStyle/>
              <a:p>
                <a:r>
                  <a:rPr lang="en-US" sz="400"/>
                  <a:t>USB</a:t>
                </a:r>
              </a:p>
            </p:txBody>
          </p:sp>
          <p:sp>
            <p:nvSpPr>
              <p:cNvPr id="3385376" name="Line 32"/>
              <p:cNvSpPr>
                <a:spLocks noChangeShapeType="1"/>
              </p:cNvSpPr>
              <p:nvPr/>
            </p:nvSpPr>
            <p:spPr bwMode="auto">
              <a:xfrm flipH="1">
                <a:off x="1572" y="2673"/>
                <a:ext cx="0" cy="43"/>
              </a:xfrm>
              <a:prstGeom prst="line">
                <a:avLst/>
              </a:prstGeom>
              <a:noFill/>
              <a:ln w="9525">
                <a:solidFill>
                  <a:schemeClr val="tx1"/>
                </a:solidFill>
                <a:round/>
                <a:headEnd type="diamond" w="med" len="med"/>
                <a:tailEnd type="diamond" w="med" len="med"/>
              </a:ln>
              <a:effectLst/>
            </p:spPr>
            <p:txBody>
              <a:bodyPr wrap="none"/>
              <a:lstStyle/>
              <a:p>
                <a:endParaRPr lang="en-US"/>
              </a:p>
            </p:txBody>
          </p:sp>
          <p:sp>
            <p:nvSpPr>
              <p:cNvPr id="3385377" name="Line 33"/>
              <p:cNvSpPr>
                <a:spLocks noChangeShapeType="1"/>
              </p:cNvSpPr>
              <p:nvPr/>
            </p:nvSpPr>
            <p:spPr bwMode="auto">
              <a:xfrm>
                <a:off x="1749" y="2895"/>
                <a:ext cx="52" cy="0"/>
              </a:xfrm>
              <a:prstGeom prst="line">
                <a:avLst/>
              </a:prstGeom>
              <a:noFill/>
              <a:ln w="9525">
                <a:solidFill>
                  <a:schemeClr val="tx1"/>
                </a:solidFill>
                <a:round/>
                <a:headEnd type="diamond" w="med" len="med"/>
                <a:tailEnd type="diamond" w="med" len="med"/>
              </a:ln>
              <a:effectLst/>
            </p:spPr>
            <p:txBody>
              <a:bodyPr wrap="none"/>
              <a:lstStyle/>
              <a:p>
                <a:endParaRPr lang="en-US"/>
              </a:p>
            </p:txBody>
          </p:sp>
          <p:sp>
            <p:nvSpPr>
              <p:cNvPr id="3385378" name="Rectangle 34"/>
              <p:cNvSpPr>
                <a:spLocks noChangeArrowheads="1"/>
              </p:cNvSpPr>
              <p:nvPr/>
            </p:nvSpPr>
            <p:spPr bwMode="auto">
              <a:xfrm>
                <a:off x="2039" y="2849"/>
                <a:ext cx="164" cy="40"/>
              </a:xfrm>
              <a:prstGeom prst="rect">
                <a:avLst/>
              </a:prstGeom>
              <a:solidFill>
                <a:srgbClr val="008080"/>
              </a:solidFill>
              <a:ln w="3175" algn="ctr">
                <a:solidFill>
                  <a:schemeClr val="bg1"/>
                </a:solidFill>
                <a:miter lim="800000"/>
                <a:headEnd/>
                <a:tailEnd/>
              </a:ln>
              <a:effectLst/>
            </p:spPr>
            <p:txBody>
              <a:bodyPr wrap="none" anchor="ctr"/>
              <a:lstStyle/>
              <a:p>
                <a:endParaRPr lang="en-US" sz="400"/>
              </a:p>
            </p:txBody>
          </p:sp>
          <p:sp>
            <p:nvSpPr>
              <p:cNvPr id="3385379" name="Rectangle 35"/>
              <p:cNvSpPr>
                <a:spLocks noChangeArrowheads="1"/>
              </p:cNvSpPr>
              <p:nvPr/>
            </p:nvSpPr>
            <p:spPr bwMode="auto">
              <a:xfrm>
                <a:off x="2024" y="2859"/>
                <a:ext cx="164" cy="40"/>
              </a:xfrm>
              <a:prstGeom prst="rect">
                <a:avLst/>
              </a:prstGeom>
              <a:solidFill>
                <a:srgbClr val="008080"/>
              </a:solidFill>
              <a:ln w="3175" algn="ctr">
                <a:solidFill>
                  <a:schemeClr val="bg1"/>
                </a:solidFill>
                <a:miter lim="800000"/>
                <a:headEnd/>
                <a:tailEnd/>
              </a:ln>
              <a:effectLst/>
            </p:spPr>
            <p:txBody>
              <a:bodyPr wrap="none" anchor="ctr"/>
              <a:lstStyle/>
              <a:p>
                <a:endParaRPr lang="en-US" sz="400"/>
              </a:p>
            </p:txBody>
          </p:sp>
          <p:sp>
            <p:nvSpPr>
              <p:cNvPr id="3385380" name="Rectangle 36"/>
              <p:cNvSpPr>
                <a:spLocks noChangeArrowheads="1"/>
              </p:cNvSpPr>
              <p:nvPr/>
            </p:nvSpPr>
            <p:spPr bwMode="auto">
              <a:xfrm>
                <a:off x="2009" y="2868"/>
                <a:ext cx="164" cy="42"/>
              </a:xfrm>
              <a:prstGeom prst="rect">
                <a:avLst/>
              </a:prstGeom>
              <a:solidFill>
                <a:srgbClr val="008080"/>
              </a:solidFill>
              <a:ln w="3175" algn="ctr">
                <a:solidFill>
                  <a:schemeClr val="bg1"/>
                </a:solidFill>
                <a:miter lim="800000"/>
                <a:headEnd/>
                <a:tailEnd/>
              </a:ln>
              <a:effectLst/>
            </p:spPr>
            <p:txBody>
              <a:bodyPr wrap="none" anchor="ctr"/>
              <a:lstStyle/>
              <a:p>
                <a:r>
                  <a:rPr lang="en-US" sz="400"/>
                  <a:t>Mem</a:t>
                </a:r>
              </a:p>
            </p:txBody>
          </p:sp>
          <p:sp>
            <p:nvSpPr>
              <p:cNvPr id="3385381" name="Line 37"/>
              <p:cNvSpPr>
                <a:spLocks noChangeShapeType="1"/>
              </p:cNvSpPr>
              <p:nvPr/>
            </p:nvSpPr>
            <p:spPr bwMode="auto">
              <a:xfrm>
                <a:off x="1954" y="2887"/>
                <a:ext cx="52" cy="0"/>
              </a:xfrm>
              <a:prstGeom prst="line">
                <a:avLst/>
              </a:prstGeom>
              <a:noFill/>
              <a:ln w="9525">
                <a:solidFill>
                  <a:schemeClr val="tx1"/>
                </a:solidFill>
                <a:round/>
                <a:headEnd type="diamond" w="med" len="med"/>
                <a:tailEnd type="diamond" w="med" len="med"/>
              </a:ln>
              <a:effectLst/>
            </p:spPr>
            <p:txBody>
              <a:bodyPr wrap="none"/>
              <a:lstStyle/>
              <a:p>
                <a:endParaRPr lang="en-US"/>
              </a:p>
            </p:txBody>
          </p:sp>
          <p:sp>
            <p:nvSpPr>
              <p:cNvPr id="3385382" name="Line 38"/>
              <p:cNvSpPr>
                <a:spLocks noChangeShapeType="1"/>
              </p:cNvSpPr>
              <p:nvPr/>
            </p:nvSpPr>
            <p:spPr bwMode="auto">
              <a:xfrm flipH="1">
                <a:off x="1572" y="2818"/>
                <a:ext cx="0" cy="45"/>
              </a:xfrm>
              <a:prstGeom prst="line">
                <a:avLst/>
              </a:prstGeom>
              <a:noFill/>
              <a:ln w="9525">
                <a:solidFill>
                  <a:schemeClr val="tx1"/>
                </a:solidFill>
                <a:round/>
                <a:headEnd type="diamond" w="med" len="med"/>
                <a:tailEnd type="diamond" w="med" len="med"/>
              </a:ln>
              <a:effectLst/>
            </p:spPr>
            <p:txBody>
              <a:bodyPr wrap="none"/>
              <a:lstStyle/>
              <a:p>
                <a:endParaRPr lang="en-US"/>
              </a:p>
            </p:txBody>
          </p:sp>
          <p:sp>
            <p:nvSpPr>
              <p:cNvPr id="3385383" name="Rectangle 39"/>
              <p:cNvSpPr>
                <a:spLocks noChangeArrowheads="1"/>
              </p:cNvSpPr>
              <p:nvPr/>
            </p:nvSpPr>
            <p:spPr bwMode="auto">
              <a:xfrm>
                <a:off x="899" y="2998"/>
                <a:ext cx="111" cy="61"/>
              </a:xfrm>
              <a:prstGeom prst="rect">
                <a:avLst/>
              </a:prstGeom>
              <a:solidFill>
                <a:srgbClr val="008080"/>
              </a:solidFill>
              <a:ln w="9525" algn="ctr">
                <a:solidFill>
                  <a:schemeClr val="bg2"/>
                </a:solidFill>
                <a:miter lim="800000"/>
                <a:headEnd/>
                <a:tailEnd/>
              </a:ln>
              <a:effectLst/>
            </p:spPr>
            <p:txBody>
              <a:bodyPr wrap="none" anchor="ctr"/>
              <a:lstStyle/>
              <a:p>
                <a:r>
                  <a:rPr lang="en-US" sz="700"/>
                  <a:t>I$</a:t>
                </a:r>
              </a:p>
            </p:txBody>
          </p:sp>
          <p:sp>
            <p:nvSpPr>
              <p:cNvPr id="3385384" name="Rectangle 40"/>
              <p:cNvSpPr>
                <a:spLocks noChangeArrowheads="1"/>
              </p:cNvSpPr>
              <p:nvPr/>
            </p:nvSpPr>
            <p:spPr bwMode="auto">
              <a:xfrm>
                <a:off x="1024" y="2998"/>
                <a:ext cx="111" cy="61"/>
              </a:xfrm>
              <a:prstGeom prst="rect">
                <a:avLst/>
              </a:prstGeom>
              <a:solidFill>
                <a:srgbClr val="008080"/>
              </a:solidFill>
              <a:ln w="9525" algn="ctr">
                <a:solidFill>
                  <a:schemeClr val="bg2"/>
                </a:solidFill>
                <a:miter lim="800000"/>
                <a:headEnd/>
                <a:tailEnd/>
              </a:ln>
              <a:effectLst/>
            </p:spPr>
            <p:txBody>
              <a:bodyPr wrap="none" anchor="ctr"/>
              <a:lstStyle/>
              <a:p>
                <a:r>
                  <a:rPr lang="en-US" sz="700"/>
                  <a:t>D$</a:t>
                </a:r>
              </a:p>
            </p:txBody>
          </p:sp>
          <p:sp>
            <p:nvSpPr>
              <p:cNvPr id="3385385" name="Text Box 41"/>
              <p:cNvSpPr txBox="1">
                <a:spLocks noChangeArrowheads="1"/>
              </p:cNvSpPr>
              <p:nvPr/>
            </p:nvSpPr>
            <p:spPr bwMode="auto">
              <a:xfrm>
                <a:off x="1434" y="3312"/>
                <a:ext cx="1014" cy="144"/>
              </a:xfrm>
              <a:prstGeom prst="rect">
                <a:avLst/>
              </a:prstGeom>
              <a:noFill/>
              <a:ln w="9525">
                <a:noFill/>
                <a:miter lim="800000"/>
                <a:headEnd/>
                <a:tailEnd/>
              </a:ln>
              <a:effectLst/>
            </p:spPr>
            <p:txBody>
              <a:bodyPr lIns="91435" tIns="45718" rIns="91435" bIns="45718">
                <a:spAutoFit/>
              </a:bodyPr>
              <a:lstStyle/>
              <a:p>
                <a:pPr algn="l"/>
                <a:r>
                  <a:rPr lang="en-US" sz="900">
                    <a:cs typeface="Times New Roman" pitchFamily="18" charset="0"/>
                  </a:rPr>
                  <a:t>Complete Device Model</a:t>
                </a:r>
              </a:p>
            </p:txBody>
          </p:sp>
          <p:grpSp>
            <p:nvGrpSpPr>
              <p:cNvPr id="3385386" name="Group 42"/>
              <p:cNvGrpSpPr>
                <a:grpSpLocks/>
              </p:cNvGrpSpPr>
              <p:nvPr/>
            </p:nvGrpSpPr>
            <p:grpSpPr bwMode="auto">
              <a:xfrm>
                <a:off x="889" y="2948"/>
                <a:ext cx="533" cy="255"/>
                <a:chOff x="620" y="2700"/>
                <a:chExt cx="733" cy="495"/>
              </a:xfrm>
            </p:grpSpPr>
            <p:sp>
              <p:nvSpPr>
                <p:cNvPr id="3385387" name="Rectangle 43"/>
                <p:cNvSpPr>
                  <a:spLocks noChangeArrowheads="1"/>
                </p:cNvSpPr>
                <p:nvPr/>
              </p:nvSpPr>
              <p:spPr bwMode="auto">
                <a:xfrm>
                  <a:off x="620" y="2981"/>
                  <a:ext cx="348" cy="214"/>
                </a:xfrm>
                <a:prstGeom prst="rect">
                  <a:avLst/>
                </a:prstGeom>
                <a:solidFill>
                  <a:schemeClr val="folHlink"/>
                </a:solidFill>
                <a:ln w="9525" algn="ctr">
                  <a:solidFill>
                    <a:srgbClr val="808080"/>
                  </a:solidFill>
                  <a:miter lim="800000"/>
                  <a:headEnd/>
                  <a:tailEnd/>
                </a:ln>
                <a:effectLst/>
              </p:spPr>
              <p:txBody>
                <a:bodyPr wrap="none" anchor="ctr"/>
                <a:lstStyle/>
                <a:p>
                  <a:r>
                    <a:rPr lang="en-US" sz="500"/>
                    <a:t>Clock</a:t>
                  </a:r>
                </a:p>
                <a:p>
                  <a:r>
                    <a:rPr lang="en-US" sz="500"/>
                    <a:t>Distribution</a:t>
                  </a:r>
                </a:p>
              </p:txBody>
            </p:sp>
            <p:sp>
              <p:nvSpPr>
                <p:cNvPr id="3385388" name="Line 44"/>
                <p:cNvSpPr>
                  <a:spLocks noChangeShapeType="1"/>
                </p:cNvSpPr>
                <p:nvPr/>
              </p:nvSpPr>
              <p:spPr bwMode="auto">
                <a:xfrm>
                  <a:off x="960" y="3066"/>
                  <a:ext cx="177" cy="0"/>
                </a:xfrm>
                <a:prstGeom prst="line">
                  <a:avLst/>
                </a:prstGeom>
                <a:noFill/>
                <a:ln w="9525">
                  <a:solidFill>
                    <a:schemeClr val="folHlink"/>
                  </a:solidFill>
                  <a:round/>
                  <a:headEnd/>
                  <a:tailEnd/>
                </a:ln>
                <a:effectLst/>
              </p:spPr>
              <p:txBody>
                <a:bodyPr anchor="ctr"/>
                <a:lstStyle/>
                <a:p>
                  <a:endParaRPr lang="en-US"/>
                </a:p>
              </p:txBody>
            </p:sp>
            <p:sp>
              <p:nvSpPr>
                <p:cNvPr id="3385389" name="Line 45"/>
                <p:cNvSpPr>
                  <a:spLocks noChangeShapeType="1"/>
                </p:cNvSpPr>
                <p:nvPr/>
              </p:nvSpPr>
              <p:spPr bwMode="auto">
                <a:xfrm flipV="1">
                  <a:off x="966" y="3021"/>
                  <a:ext cx="90" cy="0"/>
                </a:xfrm>
                <a:prstGeom prst="line">
                  <a:avLst/>
                </a:prstGeom>
                <a:noFill/>
                <a:ln w="9525">
                  <a:solidFill>
                    <a:schemeClr val="folHlink"/>
                  </a:solidFill>
                  <a:round/>
                  <a:headEnd/>
                  <a:tailEnd/>
                </a:ln>
                <a:effectLst/>
              </p:spPr>
              <p:txBody>
                <a:bodyPr anchor="ctr"/>
                <a:lstStyle/>
                <a:p>
                  <a:endParaRPr lang="en-US"/>
                </a:p>
              </p:txBody>
            </p:sp>
            <p:sp>
              <p:nvSpPr>
                <p:cNvPr id="3385390" name="Line 46"/>
                <p:cNvSpPr>
                  <a:spLocks noChangeShapeType="1"/>
                </p:cNvSpPr>
                <p:nvPr/>
              </p:nvSpPr>
              <p:spPr bwMode="auto">
                <a:xfrm flipH="1" flipV="1">
                  <a:off x="1053" y="2700"/>
                  <a:ext cx="3" cy="318"/>
                </a:xfrm>
                <a:prstGeom prst="line">
                  <a:avLst/>
                </a:prstGeom>
                <a:noFill/>
                <a:ln w="9525">
                  <a:solidFill>
                    <a:schemeClr val="folHlink"/>
                  </a:solidFill>
                  <a:round/>
                  <a:headEnd/>
                  <a:tailEnd/>
                </a:ln>
                <a:effectLst/>
              </p:spPr>
              <p:txBody>
                <a:bodyPr anchor="ctr"/>
                <a:lstStyle/>
                <a:p>
                  <a:endParaRPr lang="en-US"/>
                </a:p>
              </p:txBody>
            </p:sp>
            <p:sp>
              <p:nvSpPr>
                <p:cNvPr id="3385391" name="Line 47"/>
                <p:cNvSpPr>
                  <a:spLocks noChangeShapeType="1"/>
                </p:cNvSpPr>
                <p:nvPr/>
              </p:nvSpPr>
              <p:spPr bwMode="auto">
                <a:xfrm>
                  <a:off x="957" y="2703"/>
                  <a:ext cx="96" cy="0"/>
                </a:xfrm>
                <a:prstGeom prst="line">
                  <a:avLst/>
                </a:prstGeom>
                <a:noFill/>
                <a:ln w="9525">
                  <a:solidFill>
                    <a:schemeClr val="folHlink"/>
                  </a:solidFill>
                  <a:round/>
                  <a:headEnd/>
                  <a:tailEnd/>
                </a:ln>
                <a:effectLst/>
              </p:spPr>
              <p:txBody>
                <a:bodyPr anchor="ctr"/>
                <a:lstStyle/>
                <a:p>
                  <a:endParaRPr lang="en-US"/>
                </a:p>
              </p:txBody>
            </p:sp>
            <p:sp>
              <p:nvSpPr>
                <p:cNvPr id="3385392" name="Line 48"/>
                <p:cNvSpPr>
                  <a:spLocks noChangeShapeType="1"/>
                </p:cNvSpPr>
                <p:nvPr/>
              </p:nvSpPr>
              <p:spPr bwMode="auto">
                <a:xfrm>
                  <a:off x="966" y="3174"/>
                  <a:ext cx="387" cy="0"/>
                </a:xfrm>
                <a:prstGeom prst="line">
                  <a:avLst/>
                </a:prstGeom>
                <a:noFill/>
                <a:ln w="9525">
                  <a:solidFill>
                    <a:schemeClr val="folHlink"/>
                  </a:solidFill>
                  <a:round/>
                  <a:headEnd/>
                  <a:tailEnd/>
                </a:ln>
                <a:effectLst/>
              </p:spPr>
              <p:txBody>
                <a:bodyPr anchor="ctr"/>
                <a:lstStyle/>
                <a:p>
                  <a:endParaRPr lang="en-US"/>
                </a:p>
              </p:txBody>
            </p:sp>
          </p:grpSp>
          <p:sp>
            <p:nvSpPr>
              <p:cNvPr id="3385393" name="Rectangle 49"/>
              <p:cNvSpPr>
                <a:spLocks noChangeArrowheads="1"/>
              </p:cNvSpPr>
              <p:nvPr/>
            </p:nvSpPr>
            <p:spPr bwMode="auto">
              <a:xfrm>
                <a:off x="2011" y="2961"/>
                <a:ext cx="177" cy="258"/>
              </a:xfrm>
              <a:prstGeom prst="rect">
                <a:avLst/>
              </a:prstGeom>
              <a:solidFill>
                <a:schemeClr val="folHlink"/>
              </a:solidFill>
              <a:ln w="9525" algn="ctr">
                <a:solidFill>
                  <a:srgbClr val="808080"/>
                </a:solidFill>
                <a:miter lim="800000"/>
                <a:headEnd/>
                <a:tailEnd/>
              </a:ln>
              <a:effectLst/>
            </p:spPr>
            <p:txBody>
              <a:bodyPr wrap="none" anchor="ctr"/>
              <a:lstStyle/>
              <a:p>
                <a:r>
                  <a:rPr lang="en-US" sz="700"/>
                  <a:t>Power</a:t>
                </a:r>
                <a:br>
                  <a:rPr lang="en-US" sz="700"/>
                </a:br>
                <a:r>
                  <a:rPr lang="en-US" sz="700"/>
                  <a:t>Mgmt</a:t>
                </a:r>
                <a:br>
                  <a:rPr lang="en-US" sz="700"/>
                </a:br>
                <a:r>
                  <a:rPr lang="en-US" sz="700"/>
                  <a:t>IC</a:t>
                </a:r>
              </a:p>
            </p:txBody>
          </p:sp>
          <p:sp>
            <p:nvSpPr>
              <p:cNvPr id="3385394" name="Rectangle 50"/>
              <p:cNvSpPr>
                <a:spLocks noChangeArrowheads="1"/>
              </p:cNvSpPr>
              <p:nvPr/>
            </p:nvSpPr>
            <p:spPr bwMode="auto">
              <a:xfrm>
                <a:off x="1697" y="3012"/>
                <a:ext cx="177" cy="155"/>
              </a:xfrm>
              <a:prstGeom prst="rect">
                <a:avLst/>
              </a:prstGeom>
              <a:solidFill>
                <a:schemeClr val="folHlink"/>
              </a:solidFill>
              <a:ln w="9525" algn="ctr">
                <a:solidFill>
                  <a:srgbClr val="808080"/>
                </a:solidFill>
                <a:miter lim="800000"/>
                <a:headEnd/>
                <a:tailEnd/>
              </a:ln>
              <a:effectLst/>
            </p:spPr>
            <p:txBody>
              <a:bodyPr wrap="none" anchor="ctr"/>
              <a:lstStyle/>
              <a:p>
                <a:r>
                  <a:rPr lang="en-US" sz="500"/>
                  <a:t>Power</a:t>
                </a:r>
              </a:p>
              <a:p>
                <a:r>
                  <a:rPr lang="en-US" sz="500"/>
                  <a:t>Mgmt</a:t>
                </a:r>
                <a:br>
                  <a:rPr lang="en-US" sz="500"/>
                </a:br>
                <a:r>
                  <a:rPr lang="en-US" sz="500"/>
                  <a:t>Module</a:t>
                </a:r>
              </a:p>
            </p:txBody>
          </p:sp>
          <p:sp>
            <p:nvSpPr>
              <p:cNvPr id="3385395" name="Line 51"/>
              <p:cNvSpPr>
                <a:spLocks noChangeShapeType="1"/>
              </p:cNvSpPr>
              <p:nvPr/>
            </p:nvSpPr>
            <p:spPr bwMode="auto">
              <a:xfrm>
                <a:off x="1879" y="3087"/>
                <a:ext cx="131" cy="0"/>
              </a:xfrm>
              <a:prstGeom prst="line">
                <a:avLst/>
              </a:prstGeom>
              <a:noFill/>
              <a:ln w="9525">
                <a:solidFill>
                  <a:schemeClr val="folHlink"/>
                </a:solidFill>
                <a:round/>
                <a:headEnd/>
                <a:tailEnd type="triangle" w="med" len="med"/>
              </a:ln>
              <a:effectLst/>
            </p:spPr>
            <p:txBody>
              <a:bodyPr anchor="ctr"/>
              <a:lstStyle/>
              <a:p>
                <a:endParaRPr lang="en-US"/>
              </a:p>
            </p:txBody>
          </p:sp>
          <p:sp>
            <p:nvSpPr>
              <p:cNvPr id="3385396" name="Line 52"/>
              <p:cNvSpPr>
                <a:spLocks noChangeShapeType="1"/>
              </p:cNvSpPr>
              <p:nvPr/>
            </p:nvSpPr>
            <p:spPr bwMode="auto">
              <a:xfrm>
                <a:off x="1341" y="3044"/>
                <a:ext cx="80" cy="0"/>
              </a:xfrm>
              <a:prstGeom prst="line">
                <a:avLst/>
              </a:prstGeom>
              <a:noFill/>
              <a:ln w="9525">
                <a:solidFill>
                  <a:schemeClr val="tx1"/>
                </a:solidFill>
                <a:round/>
                <a:headEnd type="diamond" w="med" len="med"/>
                <a:tailEnd type="diamond" w="med" len="med"/>
              </a:ln>
              <a:effectLst/>
            </p:spPr>
            <p:txBody>
              <a:bodyPr wrap="none"/>
              <a:lstStyle/>
              <a:p>
                <a:endParaRPr lang="en-US"/>
              </a:p>
            </p:txBody>
          </p:sp>
          <p:sp>
            <p:nvSpPr>
              <p:cNvPr id="3385397" name="Rectangle 53"/>
              <p:cNvSpPr>
                <a:spLocks noChangeArrowheads="1"/>
              </p:cNvSpPr>
              <p:nvPr/>
            </p:nvSpPr>
            <p:spPr bwMode="auto">
              <a:xfrm>
                <a:off x="1680" y="2544"/>
                <a:ext cx="652" cy="144"/>
              </a:xfrm>
              <a:prstGeom prst="rect">
                <a:avLst/>
              </a:prstGeom>
              <a:noFill/>
              <a:ln w="9525">
                <a:noFill/>
                <a:miter lim="800000"/>
                <a:headEnd/>
                <a:tailEnd/>
              </a:ln>
              <a:effectLst/>
            </p:spPr>
            <p:txBody>
              <a:bodyPr wrap="none">
                <a:spAutoFit/>
              </a:bodyPr>
              <a:lstStyle/>
              <a:p>
                <a:pPr algn="l"/>
                <a:r>
                  <a:rPr lang="en-US" sz="900"/>
                  <a:t>Virtual Platform</a:t>
                </a:r>
              </a:p>
            </p:txBody>
          </p:sp>
          <p:grpSp>
            <p:nvGrpSpPr>
              <p:cNvPr id="3385398" name="Group 54"/>
              <p:cNvGrpSpPr>
                <a:grpSpLocks/>
              </p:cNvGrpSpPr>
              <p:nvPr/>
            </p:nvGrpSpPr>
            <p:grpSpPr bwMode="auto">
              <a:xfrm>
                <a:off x="899" y="2798"/>
                <a:ext cx="1061" cy="440"/>
                <a:chOff x="950" y="2046"/>
                <a:chExt cx="1606" cy="939"/>
              </a:xfrm>
            </p:grpSpPr>
            <p:sp>
              <p:nvSpPr>
                <p:cNvPr id="3385399" name="Rectangle 55"/>
                <p:cNvSpPr>
                  <a:spLocks noChangeArrowheads="1"/>
                </p:cNvSpPr>
                <p:nvPr/>
              </p:nvSpPr>
              <p:spPr bwMode="auto">
                <a:xfrm>
                  <a:off x="1745" y="2403"/>
                  <a:ext cx="247" cy="70"/>
                </a:xfrm>
                <a:prstGeom prst="rect">
                  <a:avLst/>
                </a:prstGeom>
                <a:solidFill>
                  <a:srgbClr val="FF0000"/>
                </a:solidFill>
                <a:ln w="9525" algn="ctr">
                  <a:solidFill>
                    <a:schemeClr val="accent2"/>
                  </a:solidFill>
                  <a:miter lim="800000"/>
                  <a:headEnd/>
                  <a:tailEnd/>
                </a:ln>
                <a:effectLst/>
              </p:spPr>
              <p:txBody>
                <a:bodyPr wrap="none" anchor="ctr"/>
                <a:lstStyle/>
                <a:p>
                  <a:r>
                    <a:rPr lang="en-US" sz="300"/>
                    <a:t>P(f,V,mode)</a:t>
                  </a:r>
                </a:p>
              </p:txBody>
            </p:sp>
            <p:sp>
              <p:nvSpPr>
                <p:cNvPr id="3385400" name="Rectangle 56"/>
                <p:cNvSpPr>
                  <a:spLocks noChangeArrowheads="1"/>
                </p:cNvSpPr>
                <p:nvPr/>
              </p:nvSpPr>
              <p:spPr bwMode="auto">
                <a:xfrm>
                  <a:off x="950" y="2046"/>
                  <a:ext cx="357" cy="70"/>
                </a:xfrm>
                <a:prstGeom prst="rect">
                  <a:avLst/>
                </a:prstGeom>
                <a:solidFill>
                  <a:srgbClr val="FF0000"/>
                </a:solidFill>
                <a:ln w="9525" algn="ctr">
                  <a:solidFill>
                    <a:schemeClr val="accent2"/>
                  </a:solidFill>
                  <a:miter lim="800000"/>
                  <a:headEnd/>
                  <a:tailEnd/>
                </a:ln>
                <a:effectLst/>
              </p:spPr>
              <p:txBody>
                <a:bodyPr wrap="none" anchor="ctr"/>
                <a:lstStyle/>
                <a:p>
                  <a:r>
                    <a:rPr lang="en-US" sz="300"/>
                    <a:t>P(f,V,mode)</a:t>
                  </a:r>
                </a:p>
              </p:txBody>
            </p:sp>
            <p:sp>
              <p:nvSpPr>
                <p:cNvPr id="3385401" name="Rectangle 57"/>
                <p:cNvSpPr>
                  <a:spLocks noChangeArrowheads="1"/>
                </p:cNvSpPr>
                <p:nvPr/>
              </p:nvSpPr>
              <p:spPr bwMode="auto">
                <a:xfrm>
                  <a:off x="1981" y="2233"/>
                  <a:ext cx="247" cy="70"/>
                </a:xfrm>
                <a:prstGeom prst="rect">
                  <a:avLst/>
                </a:prstGeom>
                <a:solidFill>
                  <a:srgbClr val="FF0000"/>
                </a:solidFill>
                <a:ln w="9525" algn="ctr">
                  <a:solidFill>
                    <a:schemeClr val="accent2"/>
                  </a:solidFill>
                  <a:miter lim="800000"/>
                  <a:headEnd/>
                  <a:tailEnd/>
                </a:ln>
                <a:effectLst/>
              </p:spPr>
              <p:txBody>
                <a:bodyPr wrap="none" anchor="ctr"/>
                <a:lstStyle/>
                <a:p>
                  <a:r>
                    <a:rPr lang="en-US" sz="300"/>
                    <a:t>P(f,V,mode)</a:t>
                  </a:r>
                </a:p>
              </p:txBody>
            </p:sp>
            <p:sp>
              <p:nvSpPr>
                <p:cNvPr id="3385402" name="Rectangle 58"/>
                <p:cNvSpPr>
                  <a:spLocks noChangeArrowheads="1"/>
                </p:cNvSpPr>
                <p:nvPr/>
              </p:nvSpPr>
              <p:spPr bwMode="auto">
                <a:xfrm>
                  <a:off x="2309" y="2315"/>
                  <a:ext cx="247" cy="70"/>
                </a:xfrm>
                <a:prstGeom prst="rect">
                  <a:avLst/>
                </a:prstGeom>
                <a:solidFill>
                  <a:srgbClr val="FF0000"/>
                </a:solidFill>
                <a:ln w="9525" algn="ctr">
                  <a:solidFill>
                    <a:schemeClr val="accent2"/>
                  </a:solidFill>
                  <a:miter lim="800000"/>
                  <a:headEnd/>
                  <a:tailEnd/>
                </a:ln>
                <a:effectLst/>
              </p:spPr>
              <p:txBody>
                <a:bodyPr wrap="none" anchor="ctr"/>
                <a:lstStyle/>
                <a:p>
                  <a:r>
                    <a:rPr lang="en-US" sz="300"/>
                    <a:t>P(f,V,mode)</a:t>
                  </a:r>
                </a:p>
              </p:txBody>
            </p:sp>
            <p:sp>
              <p:nvSpPr>
                <p:cNvPr id="3385403" name="Rectangle 59"/>
                <p:cNvSpPr>
                  <a:spLocks noChangeArrowheads="1"/>
                </p:cNvSpPr>
                <p:nvPr/>
              </p:nvSpPr>
              <p:spPr bwMode="auto">
                <a:xfrm>
                  <a:off x="1739" y="2915"/>
                  <a:ext cx="247" cy="70"/>
                </a:xfrm>
                <a:prstGeom prst="rect">
                  <a:avLst/>
                </a:prstGeom>
                <a:solidFill>
                  <a:srgbClr val="FF0000"/>
                </a:solidFill>
                <a:ln w="9525" algn="ctr">
                  <a:solidFill>
                    <a:schemeClr val="accent2"/>
                  </a:solidFill>
                  <a:miter lim="800000"/>
                  <a:headEnd/>
                  <a:tailEnd/>
                </a:ln>
                <a:effectLst/>
              </p:spPr>
              <p:txBody>
                <a:bodyPr wrap="none" anchor="ctr"/>
                <a:lstStyle/>
                <a:p>
                  <a:r>
                    <a:rPr lang="en-US" sz="300"/>
                    <a:t>P(f,V,mode)</a:t>
                  </a:r>
                </a:p>
              </p:txBody>
            </p:sp>
          </p:grpSp>
        </p:grpSp>
      </p:grpSp>
      <p:sp>
        <p:nvSpPr>
          <p:cNvPr id="3385404" name="Text Box 60"/>
          <p:cNvSpPr txBox="1">
            <a:spLocks noChangeArrowheads="1"/>
          </p:cNvSpPr>
          <p:nvPr/>
        </p:nvSpPr>
        <p:spPr bwMode="auto">
          <a:xfrm>
            <a:off x="4960938" y="776288"/>
            <a:ext cx="3892550" cy="396875"/>
          </a:xfrm>
          <a:prstGeom prst="rect">
            <a:avLst/>
          </a:prstGeom>
          <a:noFill/>
          <a:ln w="9525" algn="ctr">
            <a:noFill/>
            <a:miter lim="800000"/>
            <a:headEnd/>
            <a:tailEnd/>
          </a:ln>
          <a:effectLst/>
        </p:spPr>
        <p:txBody>
          <a:bodyPr wrap="none">
            <a:spAutoFit/>
          </a:bodyPr>
          <a:lstStyle/>
          <a:p>
            <a:r>
              <a:rPr lang="en-US" sz="2000"/>
              <a:t>SW-Driven System Verification</a:t>
            </a:r>
            <a:endParaRPr lang="en-US" sz="2000" b="0"/>
          </a:p>
        </p:txBody>
      </p:sp>
      <p:sp>
        <p:nvSpPr>
          <p:cNvPr id="3385405" name="Rectangle 61"/>
          <p:cNvSpPr>
            <a:spLocks noChangeArrowheads="1"/>
          </p:cNvSpPr>
          <p:nvPr/>
        </p:nvSpPr>
        <p:spPr bwMode="auto">
          <a:xfrm>
            <a:off x="6975475" y="1411288"/>
            <a:ext cx="2092325" cy="1622425"/>
          </a:xfrm>
          <a:prstGeom prst="rect">
            <a:avLst/>
          </a:prstGeom>
          <a:solidFill>
            <a:srgbClr val="DD7031">
              <a:alpha val="78999"/>
            </a:srgbClr>
          </a:solidFill>
          <a:ln w="9525" algn="ctr">
            <a:noFill/>
            <a:miter lim="800000"/>
            <a:headEnd/>
            <a:tailEnd/>
          </a:ln>
          <a:effectLst/>
        </p:spPr>
        <p:txBody>
          <a:bodyPr wrap="none" anchor="ctr"/>
          <a:lstStyle/>
          <a:p>
            <a:endParaRPr lang="en-US"/>
          </a:p>
        </p:txBody>
      </p:sp>
      <p:sp>
        <p:nvSpPr>
          <p:cNvPr id="3385406" name="AutoShape 62"/>
          <p:cNvSpPr>
            <a:spLocks noChangeArrowheads="1"/>
          </p:cNvSpPr>
          <p:nvPr/>
        </p:nvSpPr>
        <p:spPr bwMode="auto">
          <a:xfrm>
            <a:off x="7067550" y="1998663"/>
            <a:ext cx="1900238" cy="889000"/>
          </a:xfrm>
          <a:prstGeom prst="roundRect">
            <a:avLst>
              <a:gd name="adj" fmla="val 6125"/>
            </a:avLst>
          </a:prstGeom>
          <a:solidFill>
            <a:schemeClr val="bg1"/>
          </a:solidFill>
          <a:ln w="9525" algn="ctr">
            <a:solidFill>
              <a:schemeClr val="tx1"/>
            </a:solidFill>
            <a:round/>
            <a:headEnd/>
            <a:tailEnd/>
          </a:ln>
          <a:effectLst/>
        </p:spPr>
        <p:txBody>
          <a:bodyPr wrap="none" anchor="ctr"/>
          <a:lstStyle/>
          <a:p>
            <a:endParaRPr lang="en-US"/>
          </a:p>
        </p:txBody>
      </p:sp>
      <p:sp>
        <p:nvSpPr>
          <p:cNvPr id="3385407" name="Line 63"/>
          <p:cNvSpPr>
            <a:spLocks noChangeShapeType="1"/>
          </p:cNvSpPr>
          <p:nvPr/>
        </p:nvSpPr>
        <p:spPr bwMode="auto">
          <a:xfrm>
            <a:off x="6146800" y="2576513"/>
            <a:ext cx="0" cy="279400"/>
          </a:xfrm>
          <a:prstGeom prst="line">
            <a:avLst/>
          </a:prstGeom>
          <a:noFill/>
          <a:ln w="19050">
            <a:noFill/>
            <a:round/>
            <a:headEnd type="triangle" w="med" len="med"/>
            <a:tailEnd/>
          </a:ln>
          <a:effectLst/>
        </p:spPr>
        <p:txBody>
          <a:bodyPr anchor="ctr"/>
          <a:lstStyle/>
          <a:p>
            <a:endParaRPr lang="en-US"/>
          </a:p>
        </p:txBody>
      </p:sp>
      <p:sp>
        <p:nvSpPr>
          <p:cNvPr id="3385408" name="Line 64"/>
          <p:cNvSpPr>
            <a:spLocks noChangeShapeType="1"/>
          </p:cNvSpPr>
          <p:nvPr/>
        </p:nvSpPr>
        <p:spPr bwMode="auto">
          <a:xfrm>
            <a:off x="6146800" y="2860675"/>
            <a:ext cx="130175" cy="0"/>
          </a:xfrm>
          <a:prstGeom prst="line">
            <a:avLst/>
          </a:prstGeom>
          <a:noFill/>
          <a:ln w="19050">
            <a:noFill/>
            <a:round/>
            <a:headEnd/>
            <a:tailEnd type="triangle" w="med" len="med"/>
          </a:ln>
          <a:effectLst/>
        </p:spPr>
        <p:txBody>
          <a:bodyPr anchor="ctr"/>
          <a:lstStyle/>
          <a:p>
            <a:endParaRPr lang="en-US"/>
          </a:p>
        </p:txBody>
      </p:sp>
      <p:sp>
        <p:nvSpPr>
          <p:cNvPr id="3385409" name="Line 65"/>
          <p:cNvSpPr>
            <a:spLocks noChangeShapeType="1"/>
          </p:cNvSpPr>
          <p:nvPr/>
        </p:nvSpPr>
        <p:spPr bwMode="auto">
          <a:xfrm>
            <a:off x="6018213" y="2586038"/>
            <a:ext cx="0" cy="415925"/>
          </a:xfrm>
          <a:prstGeom prst="line">
            <a:avLst/>
          </a:prstGeom>
          <a:noFill/>
          <a:ln w="19050">
            <a:noFill/>
            <a:round/>
            <a:headEnd type="triangle" w="med" len="med"/>
            <a:tailEnd/>
          </a:ln>
          <a:effectLst/>
        </p:spPr>
        <p:txBody>
          <a:bodyPr anchor="ctr"/>
          <a:lstStyle/>
          <a:p>
            <a:endParaRPr lang="en-US"/>
          </a:p>
        </p:txBody>
      </p:sp>
      <p:sp>
        <p:nvSpPr>
          <p:cNvPr id="3385410" name="Line 66"/>
          <p:cNvSpPr>
            <a:spLocks noChangeShapeType="1"/>
          </p:cNvSpPr>
          <p:nvPr/>
        </p:nvSpPr>
        <p:spPr bwMode="auto">
          <a:xfrm>
            <a:off x="6018213" y="3008313"/>
            <a:ext cx="258762" cy="0"/>
          </a:xfrm>
          <a:prstGeom prst="line">
            <a:avLst/>
          </a:prstGeom>
          <a:noFill/>
          <a:ln w="19050">
            <a:noFill/>
            <a:round/>
            <a:headEnd/>
            <a:tailEnd type="triangle" w="med" len="med"/>
          </a:ln>
          <a:effectLst/>
        </p:spPr>
        <p:txBody>
          <a:bodyPr anchor="ctr"/>
          <a:lstStyle/>
          <a:p>
            <a:endParaRPr lang="en-US"/>
          </a:p>
        </p:txBody>
      </p:sp>
      <p:sp>
        <p:nvSpPr>
          <p:cNvPr id="3385411" name="Text Box 67"/>
          <p:cNvSpPr txBox="1">
            <a:spLocks noChangeArrowheads="1"/>
          </p:cNvSpPr>
          <p:nvPr/>
        </p:nvSpPr>
        <p:spPr bwMode="auto">
          <a:xfrm>
            <a:off x="7921625" y="2860675"/>
            <a:ext cx="184150" cy="304800"/>
          </a:xfrm>
          <a:prstGeom prst="rect">
            <a:avLst/>
          </a:prstGeom>
          <a:noFill/>
          <a:ln w="9525" algn="ctr">
            <a:noFill/>
            <a:miter lim="800000"/>
            <a:headEnd/>
            <a:tailEnd/>
          </a:ln>
          <a:effectLst/>
        </p:spPr>
        <p:txBody>
          <a:bodyPr wrap="none" lIns="91403" tIns="45702" rIns="91403" bIns="45702">
            <a:spAutoFit/>
          </a:bodyPr>
          <a:lstStyle/>
          <a:p>
            <a:endParaRPr lang="en-US" sz="1400"/>
          </a:p>
        </p:txBody>
      </p:sp>
      <p:sp>
        <p:nvSpPr>
          <p:cNvPr id="3385412" name="Rectangle 68"/>
          <p:cNvSpPr>
            <a:spLocks noChangeArrowheads="1"/>
          </p:cNvSpPr>
          <p:nvPr/>
        </p:nvSpPr>
        <p:spPr bwMode="auto">
          <a:xfrm>
            <a:off x="7226300" y="2127250"/>
            <a:ext cx="1574800" cy="685800"/>
          </a:xfrm>
          <a:prstGeom prst="rect">
            <a:avLst/>
          </a:prstGeom>
          <a:solidFill>
            <a:schemeClr val="bg2"/>
          </a:solidFill>
          <a:ln w="9525" algn="ctr">
            <a:solidFill>
              <a:schemeClr val="tx1"/>
            </a:solidFill>
            <a:miter lim="800000"/>
            <a:headEnd/>
            <a:tailEnd/>
          </a:ln>
          <a:effectLst/>
        </p:spPr>
        <p:txBody>
          <a:bodyPr wrap="none" lIns="91403" tIns="45702" rIns="91403" bIns="45702" anchor="b"/>
          <a:lstStyle/>
          <a:p>
            <a:pPr algn="r"/>
            <a:endParaRPr lang="en-US" sz="1500"/>
          </a:p>
        </p:txBody>
      </p:sp>
      <p:sp>
        <p:nvSpPr>
          <p:cNvPr id="3385413" name="Rectangle 69"/>
          <p:cNvSpPr>
            <a:spLocks noChangeArrowheads="1"/>
          </p:cNvSpPr>
          <p:nvPr/>
        </p:nvSpPr>
        <p:spPr bwMode="auto">
          <a:xfrm>
            <a:off x="7261225" y="2157413"/>
            <a:ext cx="1474788" cy="625475"/>
          </a:xfrm>
          <a:prstGeom prst="rect">
            <a:avLst/>
          </a:prstGeom>
          <a:solidFill>
            <a:srgbClr val="CC6600"/>
          </a:solidFill>
          <a:ln w="9525">
            <a:noFill/>
            <a:miter lim="800000"/>
            <a:headEnd/>
            <a:tailEnd/>
          </a:ln>
          <a:effectLst/>
        </p:spPr>
        <p:txBody>
          <a:bodyPr wrap="none" lIns="91403" tIns="45702" rIns="91403" bIns="45702" anchor="ctr"/>
          <a:lstStyle/>
          <a:p>
            <a:endParaRPr lang="en-US" sz="600" b="0"/>
          </a:p>
        </p:txBody>
      </p:sp>
      <p:sp>
        <p:nvSpPr>
          <p:cNvPr id="3385414" name="Rectangle 70"/>
          <p:cNvSpPr>
            <a:spLocks noChangeArrowheads="1"/>
          </p:cNvSpPr>
          <p:nvPr/>
        </p:nvSpPr>
        <p:spPr bwMode="auto">
          <a:xfrm>
            <a:off x="7658100" y="2155825"/>
            <a:ext cx="677863" cy="295275"/>
          </a:xfrm>
          <a:prstGeom prst="rect">
            <a:avLst/>
          </a:prstGeom>
          <a:solidFill>
            <a:schemeClr val="bg2"/>
          </a:solidFill>
          <a:ln w="9525" algn="ctr">
            <a:noFill/>
            <a:miter lim="800000"/>
            <a:headEnd/>
            <a:tailEnd/>
          </a:ln>
          <a:effectLst/>
        </p:spPr>
        <p:txBody>
          <a:bodyPr wrap="none" anchor="ctr"/>
          <a:lstStyle/>
          <a:p>
            <a:endParaRPr lang="en-US"/>
          </a:p>
        </p:txBody>
      </p:sp>
      <p:sp>
        <p:nvSpPr>
          <p:cNvPr id="3385415" name="Rectangle 71"/>
          <p:cNvSpPr>
            <a:spLocks noChangeArrowheads="1"/>
          </p:cNvSpPr>
          <p:nvPr/>
        </p:nvSpPr>
        <p:spPr bwMode="auto">
          <a:xfrm>
            <a:off x="7688263" y="2181225"/>
            <a:ext cx="617537" cy="247650"/>
          </a:xfrm>
          <a:prstGeom prst="rect">
            <a:avLst/>
          </a:prstGeom>
          <a:solidFill>
            <a:srgbClr val="0033CC"/>
          </a:solidFill>
          <a:ln w="9525">
            <a:noFill/>
            <a:miter lim="800000"/>
            <a:headEnd/>
            <a:tailEnd/>
          </a:ln>
          <a:effectLst/>
        </p:spPr>
        <p:txBody>
          <a:bodyPr wrap="none" anchor="ctr"/>
          <a:lstStyle/>
          <a:p>
            <a:endParaRPr lang="en-US"/>
          </a:p>
        </p:txBody>
      </p:sp>
      <p:sp>
        <p:nvSpPr>
          <p:cNvPr id="3385416" name="Text Box 72"/>
          <p:cNvSpPr txBox="1">
            <a:spLocks noChangeArrowheads="1"/>
          </p:cNvSpPr>
          <p:nvPr/>
        </p:nvSpPr>
        <p:spPr bwMode="auto">
          <a:xfrm>
            <a:off x="7620000" y="2097088"/>
            <a:ext cx="801688" cy="282575"/>
          </a:xfrm>
          <a:prstGeom prst="rect">
            <a:avLst/>
          </a:prstGeom>
          <a:noFill/>
          <a:ln w="9525">
            <a:noFill/>
            <a:miter lim="800000"/>
            <a:headEnd/>
            <a:tailEnd/>
          </a:ln>
          <a:effectLst/>
        </p:spPr>
        <p:txBody>
          <a:bodyPr wrap="none" lIns="130568" tIns="65283" rIns="130568" bIns="65283">
            <a:spAutoFit/>
          </a:bodyPr>
          <a:lstStyle/>
          <a:p>
            <a:pPr algn="l" defTabSz="1306513" eaLnBrk="1" hangingPunct="1"/>
            <a:r>
              <a:rPr lang="en-US" sz="1000">
                <a:solidFill>
                  <a:schemeClr val="bg1"/>
                </a:solidFill>
              </a:rPr>
              <a:t>SystemC</a:t>
            </a:r>
          </a:p>
        </p:txBody>
      </p:sp>
      <p:sp>
        <p:nvSpPr>
          <p:cNvPr id="3385417" name="Rectangle 73"/>
          <p:cNvSpPr>
            <a:spLocks noChangeArrowheads="1"/>
          </p:cNvSpPr>
          <p:nvPr/>
        </p:nvSpPr>
        <p:spPr bwMode="auto">
          <a:xfrm>
            <a:off x="8380413" y="2336800"/>
            <a:ext cx="239712" cy="214313"/>
          </a:xfrm>
          <a:prstGeom prst="rect">
            <a:avLst/>
          </a:prstGeom>
          <a:solidFill>
            <a:srgbClr val="3399FF"/>
          </a:solidFill>
          <a:ln w="9525">
            <a:solidFill>
              <a:schemeClr val="tx1"/>
            </a:solidFill>
            <a:miter lim="800000"/>
            <a:headEnd/>
            <a:tailEnd/>
          </a:ln>
          <a:effectLst/>
        </p:spPr>
        <p:txBody>
          <a:bodyPr wrap="none" anchor="ctr"/>
          <a:lstStyle/>
          <a:p>
            <a:endParaRPr lang="en-US"/>
          </a:p>
        </p:txBody>
      </p:sp>
      <p:sp>
        <p:nvSpPr>
          <p:cNvPr id="3385418" name="Rectangle 74"/>
          <p:cNvSpPr>
            <a:spLocks noChangeArrowheads="1"/>
          </p:cNvSpPr>
          <p:nvPr/>
        </p:nvSpPr>
        <p:spPr bwMode="auto">
          <a:xfrm>
            <a:off x="7340600" y="2336800"/>
            <a:ext cx="260350" cy="84138"/>
          </a:xfrm>
          <a:prstGeom prst="rect">
            <a:avLst/>
          </a:prstGeom>
          <a:solidFill>
            <a:srgbClr val="3399FF"/>
          </a:solidFill>
          <a:ln w="9525">
            <a:solidFill>
              <a:schemeClr val="tx1"/>
            </a:solidFill>
            <a:miter lim="800000"/>
            <a:headEnd/>
            <a:tailEnd/>
          </a:ln>
          <a:effectLst/>
        </p:spPr>
        <p:txBody>
          <a:bodyPr wrap="none" lIns="130568" tIns="65283" rIns="130568" bIns="65283" anchor="ctr"/>
          <a:lstStyle/>
          <a:p>
            <a:pPr defTabSz="1306513" eaLnBrk="1" hangingPunct="1"/>
            <a:endParaRPr lang="en-US" sz="700" b="0"/>
          </a:p>
        </p:txBody>
      </p:sp>
      <p:grpSp>
        <p:nvGrpSpPr>
          <p:cNvPr id="3385419" name="Group 75"/>
          <p:cNvGrpSpPr>
            <a:grpSpLocks/>
          </p:cNvGrpSpPr>
          <p:nvPr/>
        </p:nvGrpSpPr>
        <p:grpSpPr bwMode="auto">
          <a:xfrm>
            <a:off x="8101013" y="2490788"/>
            <a:ext cx="79375" cy="36512"/>
            <a:chOff x="3264" y="1368"/>
            <a:chExt cx="192" cy="144"/>
          </a:xfrm>
        </p:grpSpPr>
        <p:sp>
          <p:nvSpPr>
            <p:cNvPr id="3385420" name="Line 76"/>
            <p:cNvSpPr>
              <a:spLocks noChangeShapeType="1"/>
            </p:cNvSpPr>
            <p:nvPr/>
          </p:nvSpPr>
          <p:spPr bwMode="auto">
            <a:xfrm>
              <a:off x="3264" y="1368"/>
              <a:ext cx="192" cy="0"/>
            </a:xfrm>
            <a:prstGeom prst="line">
              <a:avLst/>
            </a:prstGeom>
            <a:noFill/>
            <a:ln w="9525">
              <a:solidFill>
                <a:schemeClr val="tx1"/>
              </a:solidFill>
              <a:round/>
              <a:headEnd/>
              <a:tailEnd type="triangle" w="med" len="med"/>
            </a:ln>
            <a:effectLst/>
          </p:spPr>
          <p:txBody>
            <a:bodyPr/>
            <a:lstStyle/>
            <a:p>
              <a:endParaRPr lang="en-US"/>
            </a:p>
          </p:txBody>
        </p:sp>
        <p:sp>
          <p:nvSpPr>
            <p:cNvPr id="3385421" name="Line 77"/>
            <p:cNvSpPr>
              <a:spLocks noChangeShapeType="1"/>
            </p:cNvSpPr>
            <p:nvPr/>
          </p:nvSpPr>
          <p:spPr bwMode="auto">
            <a:xfrm flipH="1">
              <a:off x="3264" y="1440"/>
              <a:ext cx="192" cy="0"/>
            </a:xfrm>
            <a:prstGeom prst="line">
              <a:avLst/>
            </a:prstGeom>
            <a:noFill/>
            <a:ln w="9525">
              <a:solidFill>
                <a:schemeClr val="tx1"/>
              </a:solidFill>
              <a:round/>
              <a:headEnd/>
              <a:tailEnd type="triangle" w="med" len="med"/>
            </a:ln>
            <a:effectLst/>
          </p:spPr>
          <p:txBody>
            <a:bodyPr/>
            <a:lstStyle/>
            <a:p>
              <a:endParaRPr lang="en-US"/>
            </a:p>
          </p:txBody>
        </p:sp>
        <p:sp>
          <p:nvSpPr>
            <p:cNvPr id="3385422" name="Line 78"/>
            <p:cNvSpPr>
              <a:spLocks noChangeShapeType="1"/>
            </p:cNvSpPr>
            <p:nvPr/>
          </p:nvSpPr>
          <p:spPr bwMode="auto">
            <a:xfrm>
              <a:off x="3264" y="1512"/>
              <a:ext cx="192" cy="0"/>
            </a:xfrm>
            <a:prstGeom prst="line">
              <a:avLst/>
            </a:prstGeom>
            <a:noFill/>
            <a:ln w="9525">
              <a:solidFill>
                <a:schemeClr val="tx1"/>
              </a:solidFill>
              <a:round/>
              <a:headEnd type="triangle" w="med" len="med"/>
              <a:tailEnd type="triangle" w="med" len="med"/>
            </a:ln>
            <a:effectLst/>
          </p:spPr>
          <p:txBody>
            <a:bodyPr/>
            <a:lstStyle/>
            <a:p>
              <a:endParaRPr lang="en-US"/>
            </a:p>
          </p:txBody>
        </p:sp>
      </p:grpSp>
      <p:grpSp>
        <p:nvGrpSpPr>
          <p:cNvPr id="3385423" name="Group 79"/>
          <p:cNvGrpSpPr>
            <a:grpSpLocks/>
          </p:cNvGrpSpPr>
          <p:nvPr/>
        </p:nvGrpSpPr>
        <p:grpSpPr bwMode="auto">
          <a:xfrm>
            <a:off x="7600950" y="2490788"/>
            <a:ext cx="258763" cy="36512"/>
            <a:chOff x="3264" y="1368"/>
            <a:chExt cx="192" cy="144"/>
          </a:xfrm>
        </p:grpSpPr>
        <p:sp>
          <p:nvSpPr>
            <p:cNvPr id="3385424" name="Line 80"/>
            <p:cNvSpPr>
              <a:spLocks noChangeShapeType="1"/>
            </p:cNvSpPr>
            <p:nvPr/>
          </p:nvSpPr>
          <p:spPr bwMode="auto">
            <a:xfrm>
              <a:off x="3264" y="1368"/>
              <a:ext cx="192" cy="0"/>
            </a:xfrm>
            <a:prstGeom prst="line">
              <a:avLst/>
            </a:prstGeom>
            <a:noFill/>
            <a:ln w="9525">
              <a:solidFill>
                <a:schemeClr val="tx1"/>
              </a:solidFill>
              <a:round/>
              <a:headEnd/>
              <a:tailEnd type="triangle" w="med" len="med"/>
            </a:ln>
            <a:effectLst/>
          </p:spPr>
          <p:txBody>
            <a:bodyPr/>
            <a:lstStyle/>
            <a:p>
              <a:endParaRPr lang="en-US"/>
            </a:p>
          </p:txBody>
        </p:sp>
        <p:sp>
          <p:nvSpPr>
            <p:cNvPr id="3385425" name="Line 81"/>
            <p:cNvSpPr>
              <a:spLocks noChangeShapeType="1"/>
            </p:cNvSpPr>
            <p:nvPr/>
          </p:nvSpPr>
          <p:spPr bwMode="auto">
            <a:xfrm flipH="1">
              <a:off x="3264" y="1440"/>
              <a:ext cx="192" cy="0"/>
            </a:xfrm>
            <a:prstGeom prst="line">
              <a:avLst/>
            </a:prstGeom>
            <a:noFill/>
            <a:ln w="9525">
              <a:solidFill>
                <a:schemeClr val="tx1"/>
              </a:solidFill>
              <a:round/>
              <a:headEnd/>
              <a:tailEnd type="triangle" w="med" len="med"/>
            </a:ln>
            <a:effectLst/>
          </p:spPr>
          <p:txBody>
            <a:bodyPr/>
            <a:lstStyle/>
            <a:p>
              <a:endParaRPr lang="en-US"/>
            </a:p>
          </p:txBody>
        </p:sp>
        <p:sp>
          <p:nvSpPr>
            <p:cNvPr id="3385426" name="Line 82"/>
            <p:cNvSpPr>
              <a:spLocks noChangeShapeType="1"/>
            </p:cNvSpPr>
            <p:nvPr/>
          </p:nvSpPr>
          <p:spPr bwMode="auto">
            <a:xfrm>
              <a:off x="3264" y="1512"/>
              <a:ext cx="192" cy="0"/>
            </a:xfrm>
            <a:prstGeom prst="line">
              <a:avLst/>
            </a:prstGeom>
            <a:noFill/>
            <a:ln w="9525">
              <a:solidFill>
                <a:schemeClr val="tx1"/>
              </a:solidFill>
              <a:round/>
              <a:headEnd type="triangle" w="med" len="med"/>
              <a:tailEnd type="triangle" w="med" len="med"/>
            </a:ln>
            <a:effectLst/>
          </p:spPr>
          <p:txBody>
            <a:bodyPr/>
            <a:lstStyle/>
            <a:p>
              <a:endParaRPr lang="en-US"/>
            </a:p>
          </p:txBody>
        </p:sp>
      </p:grpSp>
      <p:sp>
        <p:nvSpPr>
          <p:cNvPr id="3385427" name="Rectangle 83"/>
          <p:cNvSpPr>
            <a:spLocks noChangeArrowheads="1"/>
          </p:cNvSpPr>
          <p:nvPr/>
        </p:nvSpPr>
        <p:spPr bwMode="auto">
          <a:xfrm>
            <a:off x="8180388" y="2466975"/>
            <a:ext cx="139700" cy="84138"/>
          </a:xfrm>
          <a:prstGeom prst="rect">
            <a:avLst/>
          </a:prstGeom>
          <a:gradFill rotWithShape="1">
            <a:gsLst>
              <a:gs pos="0">
                <a:srgbClr val="FF9900"/>
              </a:gs>
              <a:gs pos="100000">
                <a:schemeClr val="accent2"/>
              </a:gs>
            </a:gsLst>
            <a:lin ang="0" scaled="1"/>
          </a:gradFill>
          <a:ln w="9525" algn="ctr">
            <a:solidFill>
              <a:schemeClr val="tx1"/>
            </a:solidFill>
            <a:miter lim="800000"/>
            <a:headEnd/>
            <a:tailEnd/>
          </a:ln>
          <a:effectLst/>
        </p:spPr>
        <p:txBody>
          <a:bodyPr wrap="none" anchor="ctr"/>
          <a:lstStyle/>
          <a:p>
            <a:endParaRPr lang="en-US"/>
          </a:p>
        </p:txBody>
      </p:sp>
      <p:sp>
        <p:nvSpPr>
          <p:cNvPr id="3385428" name="Rectangle 84"/>
          <p:cNvSpPr>
            <a:spLocks noChangeArrowheads="1"/>
          </p:cNvSpPr>
          <p:nvPr/>
        </p:nvSpPr>
        <p:spPr bwMode="auto">
          <a:xfrm>
            <a:off x="7340600" y="2466975"/>
            <a:ext cx="260350" cy="84138"/>
          </a:xfrm>
          <a:prstGeom prst="rect">
            <a:avLst/>
          </a:prstGeom>
          <a:solidFill>
            <a:srgbClr val="FF9900"/>
          </a:solidFill>
          <a:ln w="9525">
            <a:solidFill>
              <a:schemeClr val="tx1"/>
            </a:solidFill>
            <a:miter lim="800000"/>
            <a:headEnd/>
            <a:tailEnd/>
          </a:ln>
          <a:effectLst/>
        </p:spPr>
        <p:txBody>
          <a:bodyPr wrap="none" lIns="130568" tIns="65283" rIns="130568" bIns="65283" anchor="ctr"/>
          <a:lstStyle/>
          <a:p>
            <a:pPr defTabSz="1306513" eaLnBrk="1" hangingPunct="1"/>
            <a:endParaRPr lang="en-US" sz="700" b="0"/>
          </a:p>
        </p:txBody>
      </p:sp>
      <p:sp>
        <p:nvSpPr>
          <p:cNvPr id="3385429" name="Text Box 85"/>
          <p:cNvSpPr txBox="1">
            <a:spLocks noChangeArrowheads="1"/>
          </p:cNvSpPr>
          <p:nvPr/>
        </p:nvSpPr>
        <p:spPr bwMode="auto">
          <a:xfrm>
            <a:off x="7842250" y="2468563"/>
            <a:ext cx="269875" cy="276225"/>
          </a:xfrm>
          <a:prstGeom prst="rect">
            <a:avLst/>
          </a:prstGeom>
          <a:solidFill>
            <a:srgbClr val="FF9900"/>
          </a:solidFill>
          <a:ln w="9525">
            <a:solidFill>
              <a:schemeClr val="tx1"/>
            </a:solidFill>
            <a:miter lim="800000"/>
            <a:headEnd/>
            <a:tailEnd/>
          </a:ln>
          <a:effectLst/>
        </p:spPr>
        <p:txBody>
          <a:bodyPr lIns="130568" tIns="65283" rIns="130568" bIns="65283">
            <a:spAutoFit/>
          </a:bodyPr>
          <a:lstStyle/>
          <a:p>
            <a:pPr algn="l" defTabSz="1306513" eaLnBrk="1" hangingPunct="1"/>
            <a:endParaRPr lang="en-US" sz="900" b="0"/>
          </a:p>
        </p:txBody>
      </p:sp>
      <p:sp>
        <p:nvSpPr>
          <p:cNvPr id="3385430" name="Rectangle 86"/>
          <p:cNvSpPr>
            <a:spLocks noChangeArrowheads="1"/>
          </p:cNvSpPr>
          <p:nvPr/>
        </p:nvSpPr>
        <p:spPr bwMode="auto">
          <a:xfrm>
            <a:off x="7450138" y="2395538"/>
            <a:ext cx="39687" cy="95250"/>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3385431" name="Rectangle 87"/>
          <p:cNvSpPr>
            <a:spLocks noChangeArrowheads="1"/>
          </p:cNvSpPr>
          <p:nvPr/>
        </p:nvSpPr>
        <p:spPr bwMode="auto">
          <a:xfrm>
            <a:off x="7939088" y="2312988"/>
            <a:ext cx="260350" cy="82550"/>
          </a:xfrm>
          <a:prstGeom prst="rect">
            <a:avLst/>
          </a:prstGeom>
          <a:solidFill>
            <a:srgbClr val="3399FF"/>
          </a:solidFill>
          <a:ln w="9525">
            <a:solidFill>
              <a:schemeClr val="tx1"/>
            </a:solidFill>
            <a:miter lim="800000"/>
            <a:headEnd/>
            <a:tailEnd/>
          </a:ln>
          <a:effectLst/>
        </p:spPr>
        <p:txBody>
          <a:bodyPr wrap="none" lIns="130568" tIns="65283" rIns="130568" bIns="65283" anchor="ctr"/>
          <a:lstStyle/>
          <a:p>
            <a:pPr defTabSz="1306513" eaLnBrk="1" hangingPunct="1"/>
            <a:endParaRPr lang="en-US" sz="900" b="0"/>
          </a:p>
        </p:txBody>
      </p:sp>
      <p:sp>
        <p:nvSpPr>
          <p:cNvPr id="3385432" name="Rectangle 88"/>
          <p:cNvSpPr>
            <a:spLocks noChangeArrowheads="1"/>
          </p:cNvSpPr>
          <p:nvPr/>
        </p:nvSpPr>
        <p:spPr bwMode="auto">
          <a:xfrm>
            <a:off x="8159750" y="2344738"/>
            <a:ext cx="260350" cy="23812"/>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3385433" name="Rectangle 89"/>
          <p:cNvSpPr>
            <a:spLocks noChangeArrowheads="1"/>
          </p:cNvSpPr>
          <p:nvPr/>
        </p:nvSpPr>
        <p:spPr bwMode="auto">
          <a:xfrm>
            <a:off x="8280400" y="2495550"/>
            <a:ext cx="139700" cy="23813"/>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3385434" name="Rectangle 90"/>
          <p:cNvSpPr>
            <a:spLocks noChangeArrowheads="1"/>
          </p:cNvSpPr>
          <p:nvPr/>
        </p:nvSpPr>
        <p:spPr bwMode="auto">
          <a:xfrm>
            <a:off x="7340600" y="2205038"/>
            <a:ext cx="260350" cy="84137"/>
          </a:xfrm>
          <a:prstGeom prst="rect">
            <a:avLst/>
          </a:prstGeom>
          <a:solidFill>
            <a:schemeClr val="hlink"/>
          </a:solidFill>
          <a:ln w="9525">
            <a:solidFill>
              <a:schemeClr val="tx1"/>
            </a:solidFill>
            <a:miter lim="800000"/>
            <a:headEnd/>
            <a:tailEnd/>
          </a:ln>
          <a:effectLst/>
        </p:spPr>
        <p:txBody>
          <a:bodyPr wrap="none" lIns="130568" tIns="65283" rIns="130568" bIns="65283" anchor="ctr"/>
          <a:lstStyle/>
          <a:p>
            <a:pPr defTabSz="1306513" eaLnBrk="1" hangingPunct="1"/>
            <a:endParaRPr lang="en-US" sz="700" b="0"/>
          </a:p>
        </p:txBody>
      </p:sp>
      <p:sp>
        <p:nvSpPr>
          <p:cNvPr id="3385435" name="Rectangle 91"/>
          <p:cNvSpPr>
            <a:spLocks noChangeArrowheads="1"/>
          </p:cNvSpPr>
          <p:nvPr/>
        </p:nvSpPr>
        <p:spPr bwMode="auto">
          <a:xfrm>
            <a:off x="7450138" y="2263775"/>
            <a:ext cx="39687" cy="96838"/>
          </a:xfrm>
          <a:prstGeom prst="rect">
            <a:avLst/>
          </a:prstGeom>
          <a:solidFill>
            <a:schemeClr val="accent1"/>
          </a:solidFill>
          <a:ln w="9525">
            <a:solidFill>
              <a:schemeClr val="tx1"/>
            </a:solidFill>
            <a:miter lim="800000"/>
            <a:headEnd/>
            <a:tailEnd/>
          </a:ln>
          <a:effectLst/>
        </p:spPr>
        <p:txBody>
          <a:bodyPr wrap="none" anchor="ctr"/>
          <a:lstStyle/>
          <a:p>
            <a:endParaRPr lang="en-US"/>
          </a:p>
        </p:txBody>
      </p:sp>
      <p:grpSp>
        <p:nvGrpSpPr>
          <p:cNvPr id="3385436" name="Group 92"/>
          <p:cNvGrpSpPr>
            <a:grpSpLocks/>
          </p:cNvGrpSpPr>
          <p:nvPr/>
        </p:nvGrpSpPr>
        <p:grpSpPr bwMode="auto">
          <a:xfrm>
            <a:off x="7753350" y="2395538"/>
            <a:ext cx="46038" cy="131762"/>
            <a:chOff x="2336" y="2592"/>
            <a:chExt cx="112" cy="432"/>
          </a:xfrm>
        </p:grpSpPr>
        <p:sp>
          <p:nvSpPr>
            <p:cNvPr id="3385437" name="Line 93"/>
            <p:cNvSpPr>
              <a:spLocks noChangeShapeType="1"/>
            </p:cNvSpPr>
            <p:nvPr/>
          </p:nvSpPr>
          <p:spPr bwMode="auto">
            <a:xfrm flipV="1">
              <a:off x="2448" y="2592"/>
              <a:ext cx="0" cy="288"/>
            </a:xfrm>
            <a:prstGeom prst="line">
              <a:avLst/>
            </a:prstGeom>
            <a:noFill/>
            <a:ln w="9525">
              <a:solidFill>
                <a:schemeClr val="tx1"/>
              </a:solidFill>
              <a:round/>
              <a:headEnd/>
              <a:tailEnd type="triangle" w="med" len="med"/>
            </a:ln>
            <a:effectLst/>
          </p:spPr>
          <p:txBody>
            <a:bodyPr/>
            <a:lstStyle/>
            <a:p>
              <a:endParaRPr lang="en-US"/>
            </a:p>
          </p:txBody>
        </p:sp>
        <p:sp>
          <p:nvSpPr>
            <p:cNvPr id="3385438" name="Line 94"/>
            <p:cNvSpPr>
              <a:spLocks noChangeShapeType="1"/>
            </p:cNvSpPr>
            <p:nvPr/>
          </p:nvSpPr>
          <p:spPr bwMode="auto">
            <a:xfrm flipV="1">
              <a:off x="2392" y="2592"/>
              <a:ext cx="0" cy="360"/>
            </a:xfrm>
            <a:prstGeom prst="line">
              <a:avLst/>
            </a:prstGeom>
            <a:noFill/>
            <a:ln w="9525">
              <a:solidFill>
                <a:schemeClr val="tx1"/>
              </a:solidFill>
              <a:round/>
              <a:headEnd/>
              <a:tailEnd type="triangle" w="med" len="med"/>
            </a:ln>
            <a:effectLst/>
          </p:spPr>
          <p:txBody>
            <a:bodyPr/>
            <a:lstStyle/>
            <a:p>
              <a:endParaRPr lang="en-US"/>
            </a:p>
          </p:txBody>
        </p:sp>
        <p:sp>
          <p:nvSpPr>
            <p:cNvPr id="3385439" name="Line 95"/>
            <p:cNvSpPr>
              <a:spLocks noChangeShapeType="1"/>
            </p:cNvSpPr>
            <p:nvPr/>
          </p:nvSpPr>
          <p:spPr bwMode="auto">
            <a:xfrm flipV="1">
              <a:off x="2336" y="2592"/>
              <a:ext cx="0" cy="432"/>
            </a:xfrm>
            <a:prstGeom prst="line">
              <a:avLst/>
            </a:prstGeom>
            <a:noFill/>
            <a:ln w="9525">
              <a:solidFill>
                <a:schemeClr val="tx1"/>
              </a:solidFill>
              <a:round/>
              <a:headEnd/>
              <a:tailEnd type="triangle" w="med" len="med"/>
            </a:ln>
            <a:effectLst/>
          </p:spPr>
          <p:txBody>
            <a:bodyPr/>
            <a:lstStyle/>
            <a:p>
              <a:endParaRPr lang="en-US"/>
            </a:p>
          </p:txBody>
        </p:sp>
      </p:grpSp>
      <p:sp>
        <p:nvSpPr>
          <p:cNvPr id="3385440" name="Rectangle 96"/>
          <p:cNvSpPr>
            <a:spLocks noChangeArrowheads="1"/>
          </p:cNvSpPr>
          <p:nvPr/>
        </p:nvSpPr>
        <p:spPr bwMode="auto">
          <a:xfrm>
            <a:off x="7720013" y="2312988"/>
            <a:ext cx="119062" cy="82550"/>
          </a:xfrm>
          <a:prstGeom prst="rect">
            <a:avLst/>
          </a:prstGeom>
          <a:gradFill rotWithShape="1">
            <a:gsLst>
              <a:gs pos="0">
                <a:srgbClr val="FF9900"/>
              </a:gs>
              <a:gs pos="100000">
                <a:schemeClr val="accent2"/>
              </a:gs>
            </a:gsLst>
            <a:lin ang="0" scaled="1"/>
          </a:gradFill>
          <a:ln w="9525">
            <a:solidFill>
              <a:schemeClr val="tx1"/>
            </a:solidFill>
            <a:miter lim="800000"/>
            <a:headEnd/>
            <a:tailEnd/>
          </a:ln>
          <a:effectLst/>
        </p:spPr>
        <p:txBody>
          <a:bodyPr wrap="none" anchor="ctr"/>
          <a:lstStyle/>
          <a:p>
            <a:endParaRPr lang="en-US"/>
          </a:p>
        </p:txBody>
      </p:sp>
      <p:sp>
        <p:nvSpPr>
          <p:cNvPr id="3385441" name="Rectangle 97"/>
          <p:cNvSpPr>
            <a:spLocks noChangeArrowheads="1"/>
          </p:cNvSpPr>
          <p:nvPr/>
        </p:nvSpPr>
        <p:spPr bwMode="auto">
          <a:xfrm>
            <a:off x="7802563" y="2341563"/>
            <a:ext cx="180975" cy="23812"/>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3385442" name="Rectangle 98"/>
          <p:cNvSpPr>
            <a:spLocks noChangeArrowheads="1"/>
          </p:cNvSpPr>
          <p:nvPr/>
        </p:nvSpPr>
        <p:spPr bwMode="auto">
          <a:xfrm>
            <a:off x="4721225" y="1411288"/>
            <a:ext cx="2157413" cy="1622425"/>
          </a:xfrm>
          <a:prstGeom prst="rect">
            <a:avLst/>
          </a:prstGeom>
          <a:solidFill>
            <a:srgbClr val="008080">
              <a:alpha val="70000"/>
            </a:srgbClr>
          </a:solidFill>
          <a:ln w="9525" algn="ctr">
            <a:noFill/>
            <a:miter lim="800000"/>
            <a:headEnd/>
            <a:tailEnd/>
          </a:ln>
          <a:effectLst/>
        </p:spPr>
        <p:txBody>
          <a:bodyPr wrap="none" anchor="ctr"/>
          <a:lstStyle/>
          <a:p>
            <a:endParaRPr lang="en-US"/>
          </a:p>
        </p:txBody>
      </p:sp>
      <p:sp>
        <p:nvSpPr>
          <p:cNvPr id="3385443" name="Rectangle 99"/>
          <p:cNvSpPr>
            <a:spLocks noChangeArrowheads="1"/>
          </p:cNvSpPr>
          <p:nvPr/>
        </p:nvSpPr>
        <p:spPr bwMode="auto">
          <a:xfrm>
            <a:off x="4800600" y="1554163"/>
            <a:ext cx="2133600" cy="366712"/>
          </a:xfrm>
          <a:prstGeom prst="rect">
            <a:avLst/>
          </a:prstGeom>
          <a:noFill/>
          <a:ln w="9525" algn="ctr">
            <a:noFill/>
            <a:miter lim="800000"/>
            <a:headEnd/>
            <a:tailEnd/>
          </a:ln>
          <a:effectLst/>
        </p:spPr>
        <p:txBody>
          <a:bodyPr>
            <a:spAutoFit/>
          </a:bodyPr>
          <a:lstStyle/>
          <a:p>
            <a:pPr algn="l"/>
            <a:r>
              <a:rPr lang="en-US" sz="1800" i="1">
                <a:solidFill>
                  <a:schemeClr val="bg1"/>
                </a:solidFill>
              </a:rPr>
              <a:t>Virtual Platforms</a:t>
            </a:r>
          </a:p>
        </p:txBody>
      </p:sp>
      <p:sp>
        <p:nvSpPr>
          <p:cNvPr id="3385444" name="AutoShape 100"/>
          <p:cNvSpPr>
            <a:spLocks noChangeArrowheads="1"/>
          </p:cNvSpPr>
          <p:nvPr/>
        </p:nvSpPr>
        <p:spPr bwMode="auto">
          <a:xfrm>
            <a:off x="4776788" y="1998663"/>
            <a:ext cx="2005012" cy="896937"/>
          </a:xfrm>
          <a:prstGeom prst="roundRect">
            <a:avLst>
              <a:gd name="adj" fmla="val 6125"/>
            </a:avLst>
          </a:prstGeom>
          <a:solidFill>
            <a:schemeClr val="bg1"/>
          </a:solidFill>
          <a:ln w="9525" algn="ctr">
            <a:solidFill>
              <a:schemeClr val="tx1"/>
            </a:solidFill>
            <a:round/>
            <a:headEnd/>
            <a:tailEnd/>
          </a:ln>
          <a:effectLst/>
        </p:spPr>
        <p:txBody>
          <a:bodyPr wrap="none" anchor="ctr"/>
          <a:lstStyle/>
          <a:p>
            <a:endParaRPr lang="en-US"/>
          </a:p>
        </p:txBody>
      </p:sp>
      <p:pic>
        <p:nvPicPr>
          <p:cNvPr id="3385445" name="Picture 101" descr="briefsection563_1">
            <a:hlinkClick r:id="rId3"/>
          </p:cNvPr>
          <p:cNvPicPr>
            <a:picLocks noChangeAspect="1" noChangeArrowheads="1"/>
          </p:cNvPicPr>
          <p:nvPr/>
        </p:nvPicPr>
        <p:blipFill>
          <a:blip r:embed="rId4" cstate="print"/>
          <a:srcRect/>
          <a:stretch>
            <a:fillRect/>
          </a:stretch>
        </p:blipFill>
        <p:spPr bwMode="auto">
          <a:xfrm>
            <a:off x="5081588" y="2066925"/>
            <a:ext cx="1176337" cy="795338"/>
          </a:xfrm>
          <a:prstGeom prst="rect">
            <a:avLst/>
          </a:prstGeom>
          <a:noFill/>
        </p:spPr>
      </p:pic>
      <p:sp>
        <p:nvSpPr>
          <p:cNvPr id="3385446" name="Rectangle 102"/>
          <p:cNvSpPr>
            <a:spLocks noChangeArrowheads="1"/>
          </p:cNvSpPr>
          <p:nvPr/>
        </p:nvSpPr>
        <p:spPr bwMode="auto">
          <a:xfrm>
            <a:off x="7488238" y="1639888"/>
            <a:ext cx="1058862" cy="173037"/>
          </a:xfrm>
          <a:prstGeom prst="rect">
            <a:avLst/>
          </a:prstGeom>
          <a:noFill/>
          <a:ln w="9525" algn="ctr">
            <a:noFill/>
            <a:miter lim="800000"/>
            <a:headEnd/>
            <a:tailEnd/>
          </a:ln>
          <a:effectLst/>
        </p:spPr>
        <p:txBody>
          <a:bodyPr wrap="none" anchor="ctr"/>
          <a:lstStyle/>
          <a:p>
            <a:r>
              <a:rPr lang="en-US" sz="1800">
                <a:solidFill>
                  <a:schemeClr val="bg1"/>
                </a:solidFill>
              </a:rPr>
              <a:t>VCS MX</a:t>
            </a:r>
            <a:r>
              <a:rPr lang="en-US" sz="1800">
                <a:solidFill>
                  <a:schemeClr val="bg1"/>
                </a:solidFill>
                <a:cs typeface="Arial" charset="0"/>
              </a:rPr>
              <a:t>™</a:t>
            </a:r>
          </a:p>
        </p:txBody>
      </p:sp>
      <p:sp>
        <p:nvSpPr>
          <p:cNvPr id="3385447" name="Freeform 103"/>
          <p:cNvSpPr>
            <a:spLocks/>
          </p:cNvSpPr>
          <p:nvPr/>
        </p:nvSpPr>
        <p:spPr bwMode="auto">
          <a:xfrm rot="16200000">
            <a:off x="6827043" y="2215357"/>
            <a:ext cx="239713" cy="635000"/>
          </a:xfrm>
          <a:custGeom>
            <a:avLst/>
            <a:gdLst/>
            <a:ahLst/>
            <a:cxnLst>
              <a:cxn ang="0">
                <a:pos x="0" y="751"/>
              </a:cxn>
              <a:cxn ang="0">
                <a:pos x="189" y="748"/>
              </a:cxn>
              <a:cxn ang="0">
                <a:pos x="188" y="605"/>
              </a:cxn>
              <a:cxn ang="0">
                <a:pos x="414" y="601"/>
              </a:cxn>
              <a:cxn ang="0">
                <a:pos x="414" y="745"/>
              </a:cxn>
              <a:cxn ang="0">
                <a:pos x="633" y="745"/>
              </a:cxn>
              <a:cxn ang="0">
                <a:pos x="636" y="604"/>
              </a:cxn>
              <a:cxn ang="0">
                <a:pos x="852" y="604"/>
              </a:cxn>
              <a:cxn ang="0">
                <a:pos x="852" y="751"/>
              </a:cxn>
              <a:cxn ang="0">
                <a:pos x="1052" y="749"/>
              </a:cxn>
              <a:cxn ang="0">
                <a:pos x="1050" y="0"/>
              </a:cxn>
              <a:cxn ang="0">
                <a:pos x="2" y="0"/>
              </a:cxn>
              <a:cxn ang="0">
                <a:pos x="0" y="751"/>
              </a:cxn>
            </a:cxnLst>
            <a:rect l="0" t="0" r="r" b="b"/>
            <a:pathLst>
              <a:path w="1052" h="751">
                <a:moveTo>
                  <a:pt x="0" y="751"/>
                </a:moveTo>
                <a:lnTo>
                  <a:pt x="189" y="748"/>
                </a:lnTo>
                <a:lnTo>
                  <a:pt x="188" y="605"/>
                </a:lnTo>
                <a:lnTo>
                  <a:pt x="414" y="601"/>
                </a:lnTo>
                <a:lnTo>
                  <a:pt x="414" y="745"/>
                </a:lnTo>
                <a:lnTo>
                  <a:pt x="633" y="745"/>
                </a:lnTo>
                <a:lnTo>
                  <a:pt x="636" y="604"/>
                </a:lnTo>
                <a:lnTo>
                  <a:pt x="852" y="604"/>
                </a:lnTo>
                <a:lnTo>
                  <a:pt x="852" y="751"/>
                </a:lnTo>
                <a:lnTo>
                  <a:pt x="1052" y="749"/>
                </a:lnTo>
                <a:lnTo>
                  <a:pt x="1050" y="0"/>
                </a:lnTo>
                <a:lnTo>
                  <a:pt x="2" y="0"/>
                </a:lnTo>
                <a:lnTo>
                  <a:pt x="0" y="751"/>
                </a:lnTo>
                <a:close/>
              </a:path>
            </a:pathLst>
          </a:custGeom>
          <a:solidFill>
            <a:schemeClr val="accent2"/>
          </a:solidFill>
          <a:ln w="9525" cap="flat" cmpd="sng">
            <a:noFill/>
            <a:prstDash val="solid"/>
            <a:round/>
            <a:headEnd/>
            <a:tailEnd/>
          </a:ln>
          <a:effectLst/>
        </p:spPr>
        <p:txBody>
          <a:bodyPr wrap="none"/>
          <a:lstStyle/>
          <a:p>
            <a:endParaRPr lang="en-US"/>
          </a:p>
        </p:txBody>
      </p:sp>
      <p:sp>
        <p:nvSpPr>
          <p:cNvPr id="3385448" name="Text Box 104"/>
          <p:cNvSpPr txBox="1">
            <a:spLocks noChangeArrowheads="1"/>
          </p:cNvSpPr>
          <p:nvPr/>
        </p:nvSpPr>
        <p:spPr bwMode="auto">
          <a:xfrm>
            <a:off x="6705600" y="2401888"/>
            <a:ext cx="619125" cy="274637"/>
          </a:xfrm>
          <a:prstGeom prst="rect">
            <a:avLst/>
          </a:prstGeom>
          <a:noFill/>
          <a:ln w="9525" algn="ctr">
            <a:noFill/>
            <a:miter lim="800000"/>
            <a:headEnd/>
            <a:tailEnd/>
          </a:ln>
          <a:effectLst/>
        </p:spPr>
        <p:txBody>
          <a:bodyPr>
            <a:spAutoFit/>
          </a:bodyPr>
          <a:lstStyle/>
          <a:p>
            <a:pPr algn="l"/>
            <a:r>
              <a:rPr lang="en-US" sz="1200">
                <a:solidFill>
                  <a:schemeClr val="bg1"/>
                </a:solidFill>
              </a:rPr>
              <a:t>TLI</a:t>
            </a:r>
          </a:p>
        </p:txBody>
      </p:sp>
      <p:sp>
        <p:nvSpPr>
          <p:cNvPr id="3385449" name="Text Box 105"/>
          <p:cNvSpPr txBox="1">
            <a:spLocks noChangeArrowheads="1"/>
          </p:cNvSpPr>
          <p:nvPr/>
        </p:nvSpPr>
        <p:spPr bwMode="auto">
          <a:xfrm>
            <a:off x="7543800" y="2554288"/>
            <a:ext cx="1138238" cy="282575"/>
          </a:xfrm>
          <a:prstGeom prst="rect">
            <a:avLst/>
          </a:prstGeom>
          <a:noFill/>
          <a:ln w="9525">
            <a:noFill/>
            <a:miter lim="800000"/>
            <a:headEnd/>
            <a:tailEnd/>
          </a:ln>
          <a:effectLst/>
        </p:spPr>
        <p:txBody>
          <a:bodyPr wrap="none" lIns="130568" tIns="65283" rIns="130568" bIns="65283">
            <a:spAutoFit/>
          </a:bodyPr>
          <a:lstStyle/>
          <a:p>
            <a:pPr algn="l" defTabSz="1306513" eaLnBrk="1" hangingPunct="1"/>
            <a:r>
              <a:rPr lang="en-US" sz="1000">
                <a:solidFill>
                  <a:schemeClr val="bg1"/>
                </a:solidFill>
              </a:rPr>
              <a:t>SystemVerilog</a:t>
            </a:r>
          </a:p>
        </p:txBody>
      </p:sp>
      <p:grpSp>
        <p:nvGrpSpPr>
          <p:cNvPr id="3385450" name="Group 106"/>
          <p:cNvGrpSpPr>
            <a:grpSpLocks/>
          </p:cNvGrpSpPr>
          <p:nvPr/>
        </p:nvGrpSpPr>
        <p:grpSpPr bwMode="auto">
          <a:xfrm>
            <a:off x="234950" y="3390900"/>
            <a:ext cx="4148138" cy="2559050"/>
            <a:chOff x="148" y="2426"/>
            <a:chExt cx="2613" cy="1612"/>
          </a:xfrm>
        </p:grpSpPr>
        <p:sp>
          <p:nvSpPr>
            <p:cNvPr id="3385451" name="Text Box 107"/>
            <p:cNvSpPr txBox="1">
              <a:spLocks noChangeArrowheads="1"/>
            </p:cNvSpPr>
            <p:nvPr/>
          </p:nvSpPr>
          <p:spPr bwMode="auto">
            <a:xfrm>
              <a:off x="148" y="2426"/>
              <a:ext cx="2613" cy="442"/>
            </a:xfrm>
            <a:prstGeom prst="rect">
              <a:avLst/>
            </a:prstGeom>
            <a:noFill/>
            <a:ln w="9525" algn="ctr">
              <a:noFill/>
              <a:miter lim="800000"/>
              <a:headEnd/>
              <a:tailEnd/>
            </a:ln>
            <a:effectLst/>
          </p:spPr>
          <p:txBody>
            <a:bodyPr wrap="none">
              <a:spAutoFit/>
            </a:bodyPr>
            <a:lstStyle/>
            <a:p>
              <a:r>
                <a:rPr lang="en-US" sz="2000"/>
                <a:t>SW-Driven Architecture Analysis</a:t>
              </a:r>
              <a:br>
                <a:rPr lang="en-US" sz="2000"/>
              </a:br>
              <a:r>
                <a:rPr lang="en-US" sz="2000"/>
                <a:t>and Optimization</a:t>
              </a:r>
              <a:endParaRPr lang="en-US" sz="2000" b="0"/>
            </a:p>
          </p:txBody>
        </p:sp>
        <p:sp>
          <p:nvSpPr>
            <p:cNvPr id="3385452" name="Rectangle 108"/>
            <p:cNvSpPr>
              <a:spLocks noChangeArrowheads="1"/>
            </p:cNvSpPr>
            <p:nvPr/>
          </p:nvSpPr>
          <p:spPr bwMode="auto">
            <a:xfrm>
              <a:off x="434" y="2980"/>
              <a:ext cx="1942" cy="1058"/>
            </a:xfrm>
            <a:prstGeom prst="rect">
              <a:avLst/>
            </a:prstGeom>
            <a:solidFill>
              <a:schemeClr val="bg2"/>
            </a:solidFill>
            <a:ln w="9525" algn="ctr">
              <a:solidFill>
                <a:schemeClr val="bg2"/>
              </a:solidFill>
              <a:miter lim="800000"/>
              <a:headEnd/>
              <a:tailEnd/>
            </a:ln>
            <a:effectLst/>
          </p:spPr>
          <p:txBody>
            <a:bodyPr wrap="none" anchor="ctr"/>
            <a:lstStyle/>
            <a:p>
              <a:endParaRPr lang="en-US"/>
            </a:p>
          </p:txBody>
        </p:sp>
        <p:sp>
          <p:nvSpPr>
            <p:cNvPr id="3385453" name="Rectangle 109"/>
            <p:cNvSpPr>
              <a:spLocks noChangeArrowheads="1"/>
            </p:cNvSpPr>
            <p:nvPr/>
          </p:nvSpPr>
          <p:spPr bwMode="auto">
            <a:xfrm>
              <a:off x="1027" y="3889"/>
              <a:ext cx="221" cy="125"/>
            </a:xfrm>
            <a:prstGeom prst="rect">
              <a:avLst/>
            </a:prstGeom>
            <a:solidFill>
              <a:srgbClr val="008080"/>
            </a:solidFill>
            <a:ln w="9525" algn="ctr">
              <a:noFill/>
              <a:miter lim="800000"/>
              <a:headEnd/>
              <a:tailEnd/>
            </a:ln>
            <a:effectLst/>
          </p:spPr>
          <p:txBody>
            <a:bodyPr wrap="none" anchor="ctr"/>
            <a:lstStyle/>
            <a:p>
              <a:r>
                <a:rPr lang="en-US" sz="600">
                  <a:solidFill>
                    <a:schemeClr val="bg1"/>
                  </a:solidFill>
                </a:rPr>
                <a:t>PMIC</a:t>
              </a:r>
            </a:p>
          </p:txBody>
        </p:sp>
        <p:sp>
          <p:nvSpPr>
            <p:cNvPr id="3385454" name="Rectangle 110"/>
            <p:cNvSpPr>
              <a:spLocks noChangeArrowheads="1"/>
            </p:cNvSpPr>
            <p:nvPr/>
          </p:nvSpPr>
          <p:spPr bwMode="auto">
            <a:xfrm>
              <a:off x="527" y="3147"/>
              <a:ext cx="1549" cy="696"/>
            </a:xfrm>
            <a:prstGeom prst="rect">
              <a:avLst/>
            </a:prstGeom>
            <a:solidFill>
              <a:srgbClr val="FFFFCC"/>
            </a:solidFill>
            <a:ln w="9525">
              <a:noFill/>
              <a:miter lim="800000"/>
              <a:headEnd/>
              <a:tailEnd/>
            </a:ln>
            <a:effectLst/>
          </p:spPr>
          <p:txBody>
            <a:bodyPr wrap="none" lIns="64008" tIns="32004" rIns="64008" bIns="32004" anchor="ctr"/>
            <a:lstStyle/>
            <a:p>
              <a:endParaRPr lang="en-US" sz="1100" b="0"/>
            </a:p>
          </p:txBody>
        </p:sp>
        <p:sp>
          <p:nvSpPr>
            <p:cNvPr id="3385455" name="Text Box 111"/>
            <p:cNvSpPr txBox="1">
              <a:spLocks noChangeArrowheads="1"/>
            </p:cNvSpPr>
            <p:nvPr/>
          </p:nvSpPr>
          <p:spPr bwMode="auto">
            <a:xfrm>
              <a:off x="1824" y="3696"/>
              <a:ext cx="260" cy="144"/>
            </a:xfrm>
            <a:prstGeom prst="rect">
              <a:avLst/>
            </a:prstGeom>
            <a:noFill/>
            <a:ln w="9525">
              <a:noFill/>
              <a:miter lim="800000"/>
              <a:headEnd/>
              <a:tailEnd/>
            </a:ln>
            <a:effectLst/>
          </p:spPr>
          <p:txBody>
            <a:bodyPr wrap="none" lIns="91435" tIns="45718" rIns="91435" bIns="45718">
              <a:spAutoFit/>
            </a:bodyPr>
            <a:lstStyle/>
            <a:p>
              <a:pPr algn="l"/>
              <a:r>
                <a:rPr lang="en-US" sz="900">
                  <a:solidFill>
                    <a:srgbClr val="000000"/>
                  </a:solidFill>
                  <a:latin typeface="Eurostile" pitchFamily="34" charset="0"/>
                  <a:cs typeface="Times New Roman" pitchFamily="18" charset="0"/>
                </a:rPr>
                <a:t>SoC</a:t>
              </a:r>
            </a:p>
          </p:txBody>
        </p:sp>
        <p:sp>
          <p:nvSpPr>
            <p:cNvPr id="3385456" name="Rectangle 112"/>
            <p:cNvSpPr>
              <a:spLocks noChangeArrowheads="1"/>
            </p:cNvSpPr>
            <p:nvPr/>
          </p:nvSpPr>
          <p:spPr bwMode="auto">
            <a:xfrm>
              <a:off x="600" y="3269"/>
              <a:ext cx="319" cy="226"/>
            </a:xfrm>
            <a:prstGeom prst="rect">
              <a:avLst/>
            </a:prstGeom>
            <a:solidFill>
              <a:srgbClr val="008080"/>
            </a:solidFill>
            <a:ln w="9525" algn="ctr">
              <a:solidFill>
                <a:schemeClr val="bg2"/>
              </a:solidFill>
              <a:miter lim="800000"/>
              <a:headEnd/>
              <a:tailEnd/>
            </a:ln>
            <a:effectLst/>
          </p:spPr>
          <p:txBody>
            <a:bodyPr wrap="none" anchor="ctr"/>
            <a:lstStyle/>
            <a:p>
              <a:r>
                <a:rPr lang="en-US" sz="900">
                  <a:solidFill>
                    <a:schemeClr val="bg1"/>
                  </a:solidFill>
                </a:rPr>
                <a:t>CPU(s)</a:t>
              </a:r>
            </a:p>
          </p:txBody>
        </p:sp>
        <p:sp>
          <p:nvSpPr>
            <p:cNvPr id="3385457" name="Text Box 113"/>
            <p:cNvSpPr txBox="1">
              <a:spLocks noChangeArrowheads="1"/>
            </p:cNvSpPr>
            <p:nvPr/>
          </p:nvSpPr>
          <p:spPr bwMode="auto">
            <a:xfrm>
              <a:off x="573" y="3417"/>
              <a:ext cx="403" cy="174"/>
            </a:xfrm>
            <a:prstGeom prst="rect">
              <a:avLst/>
            </a:prstGeom>
            <a:noFill/>
            <a:ln w="9525">
              <a:noFill/>
              <a:miter lim="800000"/>
              <a:headEnd/>
              <a:tailEnd/>
            </a:ln>
            <a:effectLst/>
          </p:spPr>
          <p:txBody>
            <a:bodyPr wrap="none" lIns="91435" tIns="45718" rIns="91435" bIns="45718">
              <a:spAutoFit/>
            </a:bodyPr>
            <a:lstStyle/>
            <a:p>
              <a:pPr algn="l"/>
              <a:r>
                <a:rPr lang="en-US" sz="600" b="0">
                  <a:solidFill>
                    <a:schemeClr val="bg1"/>
                  </a:solidFill>
                  <a:latin typeface="Eurostile" pitchFamily="34" charset="0"/>
                  <a:cs typeface="Times New Roman" pitchFamily="18" charset="0"/>
                </a:rPr>
                <a:t>Instruction</a:t>
              </a:r>
              <a:br>
                <a:rPr lang="en-US" sz="600" b="0">
                  <a:solidFill>
                    <a:schemeClr val="bg1"/>
                  </a:solidFill>
                  <a:latin typeface="Eurostile" pitchFamily="34" charset="0"/>
                  <a:cs typeface="Times New Roman" pitchFamily="18" charset="0"/>
                </a:rPr>
              </a:br>
              <a:r>
                <a:rPr lang="en-US" sz="600" b="0">
                  <a:solidFill>
                    <a:schemeClr val="bg1"/>
                  </a:solidFill>
                  <a:latin typeface="Eurostile" pitchFamily="34" charset="0"/>
                  <a:cs typeface="Times New Roman" pitchFamily="18" charset="0"/>
                </a:rPr>
                <a:t>Set Simulator</a:t>
              </a:r>
            </a:p>
          </p:txBody>
        </p:sp>
        <p:sp>
          <p:nvSpPr>
            <p:cNvPr id="3385458" name="Rectangle 114"/>
            <p:cNvSpPr>
              <a:spLocks noChangeArrowheads="1"/>
            </p:cNvSpPr>
            <p:nvPr/>
          </p:nvSpPr>
          <p:spPr bwMode="auto">
            <a:xfrm>
              <a:off x="1022" y="3346"/>
              <a:ext cx="723" cy="63"/>
            </a:xfrm>
            <a:prstGeom prst="rect">
              <a:avLst/>
            </a:prstGeom>
            <a:solidFill>
              <a:srgbClr val="008080"/>
            </a:solidFill>
            <a:ln w="9525" algn="ctr">
              <a:noFill/>
              <a:miter lim="800000"/>
              <a:headEnd/>
              <a:tailEnd/>
            </a:ln>
            <a:effectLst/>
          </p:spPr>
          <p:txBody>
            <a:bodyPr wrap="none" anchor="ctr"/>
            <a:lstStyle/>
            <a:p>
              <a:r>
                <a:rPr lang="en-US" sz="600">
                  <a:solidFill>
                    <a:schemeClr val="bg1"/>
                  </a:solidFill>
                </a:rPr>
                <a:t>TLM Bus</a:t>
              </a:r>
            </a:p>
          </p:txBody>
        </p:sp>
        <p:sp>
          <p:nvSpPr>
            <p:cNvPr id="3385459" name="Rectangle 115"/>
            <p:cNvSpPr>
              <a:spLocks noChangeArrowheads="1"/>
            </p:cNvSpPr>
            <p:nvPr/>
          </p:nvSpPr>
          <p:spPr bwMode="auto">
            <a:xfrm>
              <a:off x="1306" y="3493"/>
              <a:ext cx="222" cy="125"/>
            </a:xfrm>
            <a:prstGeom prst="rect">
              <a:avLst/>
            </a:prstGeom>
            <a:solidFill>
              <a:srgbClr val="008080"/>
            </a:solidFill>
            <a:ln w="9525" algn="ctr">
              <a:noFill/>
              <a:miter lim="800000"/>
              <a:headEnd/>
              <a:tailEnd/>
            </a:ln>
            <a:effectLst/>
          </p:spPr>
          <p:txBody>
            <a:bodyPr wrap="none" anchor="ctr"/>
            <a:lstStyle/>
            <a:p>
              <a:r>
                <a:rPr lang="en-US" sz="600">
                  <a:solidFill>
                    <a:schemeClr val="bg1"/>
                  </a:solidFill>
                </a:rPr>
                <a:t>Slave</a:t>
              </a:r>
              <a:br>
                <a:rPr lang="en-US" sz="600">
                  <a:solidFill>
                    <a:schemeClr val="bg1"/>
                  </a:solidFill>
                </a:rPr>
              </a:br>
              <a:r>
                <a:rPr lang="en-US" sz="600">
                  <a:solidFill>
                    <a:schemeClr val="bg1"/>
                  </a:solidFill>
                </a:rPr>
                <a:t>Periph</a:t>
              </a:r>
            </a:p>
          </p:txBody>
        </p:sp>
        <p:sp>
          <p:nvSpPr>
            <p:cNvPr id="3385460" name="Rectangle 116"/>
            <p:cNvSpPr>
              <a:spLocks noChangeArrowheads="1"/>
            </p:cNvSpPr>
            <p:nvPr/>
          </p:nvSpPr>
          <p:spPr bwMode="auto">
            <a:xfrm>
              <a:off x="1403" y="3178"/>
              <a:ext cx="222" cy="126"/>
            </a:xfrm>
            <a:prstGeom prst="rect">
              <a:avLst/>
            </a:prstGeom>
            <a:solidFill>
              <a:srgbClr val="008080"/>
            </a:solidFill>
            <a:ln w="9525" algn="ctr">
              <a:noFill/>
              <a:miter lim="800000"/>
              <a:headEnd/>
              <a:tailEnd/>
            </a:ln>
            <a:effectLst/>
          </p:spPr>
          <p:txBody>
            <a:bodyPr wrap="none" anchor="ctr"/>
            <a:lstStyle/>
            <a:p>
              <a:r>
                <a:rPr lang="en-US" sz="600">
                  <a:solidFill>
                    <a:schemeClr val="bg1"/>
                  </a:solidFill>
                </a:rPr>
                <a:t>System</a:t>
              </a:r>
              <a:br>
                <a:rPr lang="en-US" sz="600">
                  <a:solidFill>
                    <a:schemeClr val="bg1"/>
                  </a:solidFill>
                </a:rPr>
              </a:br>
              <a:r>
                <a:rPr lang="en-US" sz="600">
                  <a:solidFill>
                    <a:schemeClr val="bg1"/>
                  </a:solidFill>
                </a:rPr>
                <a:t>I/O</a:t>
              </a:r>
            </a:p>
          </p:txBody>
        </p:sp>
        <p:sp>
          <p:nvSpPr>
            <p:cNvPr id="3385461" name="Line 117"/>
            <p:cNvSpPr>
              <a:spLocks noChangeShapeType="1"/>
            </p:cNvSpPr>
            <p:nvPr/>
          </p:nvSpPr>
          <p:spPr bwMode="auto">
            <a:xfrm>
              <a:off x="1199" y="3554"/>
              <a:ext cx="108" cy="0"/>
            </a:xfrm>
            <a:prstGeom prst="line">
              <a:avLst/>
            </a:prstGeom>
            <a:noFill/>
            <a:ln w="9525">
              <a:solidFill>
                <a:schemeClr val="tx1"/>
              </a:solidFill>
              <a:round/>
              <a:headEnd type="diamond" w="med" len="med"/>
              <a:tailEnd type="diamond" w="med" len="med"/>
            </a:ln>
            <a:effectLst/>
          </p:spPr>
          <p:txBody>
            <a:bodyPr wrap="none"/>
            <a:lstStyle/>
            <a:p>
              <a:endParaRPr lang="en-US"/>
            </a:p>
          </p:txBody>
        </p:sp>
        <p:sp>
          <p:nvSpPr>
            <p:cNvPr id="3385462" name="Line 118"/>
            <p:cNvSpPr>
              <a:spLocks noChangeShapeType="1"/>
            </p:cNvSpPr>
            <p:nvPr/>
          </p:nvSpPr>
          <p:spPr bwMode="auto">
            <a:xfrm flipH="1" flipV="1">
              <a:off x="919" y="3374"/>
              <a:ext cx="103" cy="0"/>
            </a:xfrm>
            <a:prstGeom prst="line">
              <a:avLst/>
            </a:prstGeom>
            <a:noFill/>
            <a:ln w="9525">
              <a:solidFill>
                <a:schemeClr val="tx1"/>
              </a:solidFill>
              <a:round/>
              <a:headEnd type="diamond" w="med" len="med"/>
              <a:tailEnd type="diamond" w="med" len="med"/>
            </a:ln>
            <a:effectLst/>
          </p:spPr>
          <p:txBody>
            <a:bodyPr wrap="none"/>
            <a:lstStyle/>
            <a:p>
              <a:endParaRPr lang="en-US"/>
            </a:p>
          </p:txBody>
        </p:sp>
        <p:sp>
          <p:nvSpPr>
            <p:cNvPr id="3385463" name="Rectangle 119"/>
            <p:cNvSpPr>
              <a:spLocks noChangeArrowheads="1"/>
            </p:cNvSpPr>
            <p:nvPr/>
          </p:nvSpPr>
          <p:spPr bwMode="auto">
            <a:xfrm rot="5400000">
              <a:off x="991" y="3595"/>
              <a:ext cx="315" cy="100"/>
            </a:xfrm>
            <a:prstGeom prst="rect">
              <a:avLst/>
            </a:prstGeom>
            <a:solidFill>
              <a:srgbClr val="008080"/>
            </a:solidFill>
            <a:ln w="9525" algn="ctr">
              <a:noFill/>
              <a:miter lim="800000"/>
              <a:headEnd/>
              <a:tailEnd/>
            </a:ln>
            <a:effectLst/>
          </p:spPr>
          <p:txBody>
            <a:bodyPr wrap="none" anchor="ctr"/>
            <a:lstStyle/>
            <a:p>
              <a:r>
                <a:rPr lang="en-US" sz="600">
                  <a:solidFill>
                    <a:schemeClr val="bg1"/>
                  </a:solidFill>
                </a:rPr>
                <a:t>TLM Bus</a:t>
              </a:r>
            </a:p>
          </p:txBody>
        </p:sp>
        <p:sp>
          <p:nvSpPr>
            <p:cNvPr id="3385464" name="Line 120"/>
            <p:cNvSpPr>
              <a:spLocks noChangeShapeType="1"/>
            </p:cNvSpPr>
            <p:nvPr/>
          </p:nvSpPr>
          <p:spPr bwMode="auto">
            <a:xfrm flipH="1">
              <a:off x="1149" y="3409"/>
              <a:ext cx="0" cy="78"/>
            </a:xfrm>
            <a:prstGeom prst="line">
              <a:avLst/>
            </a:prstGeom>
            <a:noFill/>
            <a:ln w="9525">
              <a:solidFill>
                <a:schemeClr val="tx1"/>
              </a:solidFill>
              <a:round/>
              <a:headEnd type="diamond" w="med" len="med"/>
              <a:tailEnd type="diamond" w="med" len="med"/>
            </a:ln>
            <a:effectLst/>
          </p:spPr>
          <p:txBody>
            <a:bodyPr wrap="none"/>
            <a:lstStyle/>
            <a:p>
              <a:endParaRPr lang="en-US"/>
            </a:p>
          </p:txBody>
        </p:sp>
        <p:sp>
          <p:nvSpPr>
            <p:cNvPr id="3385465" name="Line 121"/>
            <p:cNvSpPr>
              <a:spLocks noChangeShapeType="1"/>
            </p:cNvSpPr>
            <p:nvPr/>
          </p:nvSpPr>
          <p:spPr bwMode="auto">
            <a:xfrm flipH="1">
              <a:off x="1142" y="3802"/>
              <a:ext cx="0" cy="88"/>
            </a:xfrm>
            <a:prstGeom prst="line">
              <a:avLst/>
            </a:prstGeom>
            <a:noFill/>
            <a:ln w="9525">
              <a:solidFill>
                <a:schemeClr val="tx1"/>
              </a:solidFill>
              <a:round/>
              <a:headEnd type="diamond" w="med" len="med"/>
              <a:tailEnd type="diamond" w="med" len="med"/>
            </a:ln>
            <a:effectLst/>
          </p:spPr>
          <p:txBody>
            <a:bodyPr wrap="none"/>
            <a:lstStyle/>
            <a:p>
              <a:endParaRPr lang="en-US"/>
            </a:p>
          </p:txBody>
        </p:sp>
        <p:sp>
          <p:nvSpPr>
            <p:cNvPr id="3385466" name="Rectangle 122"/>
            <p:cNvSpPr>
              <a:spLocks noChangeArrowheads="1"/>
            </p:cNvSpPr>
            <p:nvPr/>
          </p:nvSpPr>
          <p:spPr bwMode="auto">
            <a:xfrm>
              <a:off x="1089" y="3002"/>
              <a:ext cx="221" cy="125"/>
            </a:xfrm>
            <a:prstGeom prst="rect">
              <a:avLst/>
            </a:prstGeom>
            <a:solidFill>
              <a:srgbClr val="008080"/>
            </a:solidFill>
            <a:ln w="9525" algn="ctr">
              <a:noFill/>
              <a:miter lim="800000"/>
              <a:headEnd/>
              <a:tailEnd/>
            </a:ln>
            <a:effectLst/>
          </p:spPr>
          <p:txBody>
            <a:bodyPr wrap="none" anchor="ctr"/>
            <a:lstStyle/>
            <a:p>
              <a:r>
                <a:rPr lang="en-US" sz="600">
                  <a:solidFill>
                    <a:schemeClr val="bg1"/>
                  </a:solidFill>
                </a:rPr>
                <a:t>Camera</a:t>
              </a:r>
            </a:p>
          </p:txBody>
        </p:sp>
        <p:sp>
          <p:nvSpPr>
            <p:cNvPr id="3385467" name="Rectangle 123"/>
            <p:cNvSpPr>
              <a:spLocks noChangeArrowheads="1"/>
            </p:cNvSpPr>
            <p:nvPr/>
          </p:nvSpPr>
          <p:spPr bwMode="auto">
            <a:xfrm>
              <a:off x="1809" y="3316"/>
              <a:ext cx="221" cy="126"/>
            </a:xfrm>
            <a:prstGeom prst="rect">
              <a:avLst/>
            </a:prstGeom>
            <a:solidFill>
              <a:srgbClr val="008080"/>
            </a:solidFill>
            <a:ln w="9525" algn="ctr">
              <a:noFill/>
              <a:miter lim="800000"/>
              <a:headEnd/>
              <a:tailEnd/>
            </a:ln>
            <a:effectLst/>
          </p:spPr>
          <p:txBody>
            <a:bodyPr wrap="none" anchor="ctr"/>
            <a:lstStyle/>
            <a:p>
              <a:r>
                <a:rPr lang="en-US" sz="600">
                  <a:solidFill>
                    <a:schemeClr val="bg1"/>
                  </a:solidFill>
                </a:rPr>
                <a:t>Mem</a:t>
              </a:r>
            </a:p>
            <a:p>
              <a:r>
                <a:rPr lang="en-US" sz="600">
                  <a:solidFill>
                    <a:schemeClr val="bg1"/>
                  </a:solidFill>
                </a:rPr>
                <a:t>Ctrl</a:t>
              </a:r>
            </a:p>
          </p:txBody>
        </p:sp>
        <p:sp>
          <p:nvSpPr>
            <p:cNvPr id="3385468" name="Rectangle 124"/>
            <p:cNvSpPr>
              <a:spLocks noChangeArrowheads="1"/>
            </p:cNvSpPr>
            <p:nvPr/>
          </p:nvSpPr>
          <p:spPr bwMode="auto">
            <a:xfrm>
              <a:off x="529" y="3890"/>
              <a:ext cx="222" cy="126"/>
            </a:xfrm>
            <a:prstGeom prst="rect">
              <a:avLst/>
            </a:prstGeom>
            <a:solidFill>
              <a:srgbClr val="008080"/>
            </a:solidFill>
            <a:ln w="9525" algn="ctr">
              <a:noFill/>
              <a:miter lim="800000"/>
              <a:headEnd/>
              <a:tailEnd/>
            </a:ln>
            <a:effectLst/>
          </p:spPr>
          <p:txBody>
            <a:bodyPr wrap="none" anchor="ctr"/>
            <a:lstStyle/>
            <a:p>
              <a:r>
                <a:rPr lang="en-US" sz="600">
                  <a:solidFill>
                    <a:schemeClr val="bg1"/>
                  </a:solidFill>
                </a:rPr>
                <a:t>Flash</a:t>
              </a:r>
            </a:p>
            <a:p>
              <a:r>
                <a:rPr lang="en-US" sz="600">
                  <a:solidFill>
                    <a:schemeClr val="bg1"/>
                  </a:solidFill>
                </a:rPr>
                <a:t>Memory</a:t>
              </a:r>
            </a:p>
          </p:txBody>
        </p:sp>
        <p:sp>
          <p:nvSpPr>
            <p:cNvPr id="3385469" name="Line 125"/>
            <p:cNvSpPr>
              <a:spLocks noChangeShapeType="1"/>
            </p:cNvSpPr>
            <p:nvPr/>
          </p:nvSpPr>
          <p:spPr bwMode="auto">
            <a:xfrm>
              <a:off x="640" y="3772"/>
              <a:ext cx="2" cy="115"/>
            </a:xfrm>
            <a:prstGeom prst="line">
              <a:avLst/>
            </a:prstGeom>
            <a:noFill/>
            <a:ln w="9525">
              <a:solidFill>
                <a:schemeClr val="tx1"/>
              </a:solidFill>
              <a:round/>
              <a:headEnd/>
              <a:tailEnd type="diamond" w="med" len="med"/>
            </a:ln>
            <a:effectLst/>
          </p:spPr>
          <p:txBody>
            <a:bodyPr wrap="none"/>
            <a:lstStyle/>
            <a:p>
              <a:endParaRPr lang="en-US"/>
            </a:p>
          </p:txBody>
        </p:sp>
        <p:sp>
          <p:nvSpPr>
            <p:cNvPr id="3385470" name="Line 126"/>
            <p:cNvSpPr>
              <a:spLocks noChangeShapeType="1"/>
            </p:cNvSpPr>
            <p:nvPr/>
          </p:nvSpPr>
          <p:spPr bwMode="auto">
            <a:xfrm flipV="1">
              <a:off x="640" y="3772"/>
              <a:ext cx="459" cy="0"/>
            </a:xfrm>
            <a:prstGeom prst="line">
              <a:avLst/>
            </a:prstGeom>
            <a:noFill/>
            <a:ln w="9525">
              <a:solidFill>
                <a:schemeClr val="tx1"/>
              </a:solidFill>
              <a:round/>
              <a:headEnd/>
              <a:tailEnd type="diamond" w="med" len="med"/>
            </a:ln>
            <a:effectLst/>
          </p:spPr>
          <p:txBody>
            <a:bodyPr wrap="none"/>
            <a:lstStyle/>
            <a:p>
              <a:endParaRPr lang="en-US"/>
            </a:p>
          </p:txBody>
        </p:sp>
        <p:sp>
          <p:nvSpPr>
            <p:cNvPr id="3385471" name="Rectangle 127"/>
            <p:cNvSpPr>
              <a:spLocks noChangeArrowheads="1"/>
            </p:cNvSpPr>
            <p:nvPr/>
          </p:nvSpPr>
          <p:spPr bwMode="auto">
            <a:xfrm>
              <a:off x="1086" y="3173"/>
              <a:ext cx="222" cy="125"/>
            </a:xfrm>
            <a:prstGeom prst="rect">
              <a:avLst/>
            </a:prstGeom>
            <a:solidFill>
              <a:srgbClr val="008080"/>
            </a:solidFill>
            <a:ln w="9525" algn="ctr">
              <a:noFill/>
              <a:miter lim="800000"/>
              <a:headEnd/>
              <a:tailEnd/>
            </a:ln>
            <a:effectLst/>
          </p:spPr>
          <p:txBody>
            <a:bodyPr wrap="none" anchor="ctr"/>
            <a:lstStyle/>
            <a:p>
              <a:r>
                <a:rPr lang="en-US" sz="600">
                  <a:solidFill>
                    <a:schemeClr val="bg1"/>
                  </a:solidFill>
                </a:rPr>
                <a:t>System</a:t>
              </a:r>
              <a:br>
                <a:rPr lang="en-US" sz="600">
                  <a:solidFill>
                    <a:schemeClr val="bg1"/>
                  </a:solidFill>
                </a:rPr>
              </a:br>
              <a:r>
                <a:rPr lang="en-US" sz="600">
                  <a:solidFill>
                    <a:schemeClr val="bg1"/>
                  </a:solidFill>
                </a:rPr>
                <a:t>I/O</a:t>
              </a:r>
            </a:p>
          </p:txBody>
        </p:sp>
        <p:sp>
          <p:nvSpPr>
            <p:cNvPr id="3385472" name="Line 128"/>
            <p:cNvSpPr>
              <a:spLocks noChangeShapeType="1"/>
            </p:cNvSpPr>
            <p:nvPr/>
          </p:nvSpPr>
          <p:spPr bwMode="auto">
            <a:xfrm flipH="1">
              <a:off x="1194" y="3298"/>
              <a:ext cx="0" cy="51"/>
            </a:xfrm>
            <a:prstGeom prst="line">
              <a:avLst/>
            </a:prstGeom>
            <a:noFill/>
            <a:ln w="9525">
              <a:solidFill>
                <a:schemeClr val="tx1"/>
              </a:solidFill>
              <a:round/>
              <a:headEnd type="diamond" w="med" len="med"/>
              <a:tailEnd type="diamond" w="med" len="med"/>
            </a:ln>
            <a:effectLst/>
          </p:spPr>
          <p:txBody>
            <a:bodyPr wrap="none"/>
            <a:lstStyle/>
            <a:p>
              <a:endParaRPr lang="en-US"/>
            </a:p>
          </p:txBody>
        </p:sp>
        <p:sp>
          <p:nvSpPr>
            <p:cNvPr id="3385473" name="Text Box 129"/>
            <p:cNvSpPr txBox="1">
              <a:spLocks noChangeArrowheads="1"/>
            </p:cNvSpPr>
            <p:nvPr/>
          </p:nvSpPr>
          <p:spPr bwMode="auto">
            <a:xfrm>
              <a:off x="1728" y="3880"/>
              <a:ext cx="674" cy="154"/>
            </a:xfrm>
            <a:prstGeom prst="rect">
              <a:avLst/>
            </a:prstGeom>
            <a:noFill/>
            <a:ln w="9525">
              <a:noFill/>
              <a:miter lim="800000"/>
              <a:headEnd/>
              <a:tailEnd/>
            </a:ln>
            <a:effectLst/>
          </p:spPr>
          <p:txBody>
            <a:bodyPr wrap="none" lIns="91435" tIns="45718" rIns="91435" bIns="45718">
              <a:spAutoFit/>
            </a:bodyPr>
            <a:lstStyle/>
            <a:p>
              <a:pPr algn="r"/>
              <a:r>
                <a:rPr lang="en-US" sz="1000">
                  <a:solidFill>
                    <a:srgbClr val="000000"/>
                  </a:solidFill>
                  <a:latin typeface="Eurostile" pitchFamily="34" charset="0"/>
                  <a:cs typeface="Times New Roman" pitchFamily="18" charset="0"/>
                </a:rPr>
                <a:t>System/Device</a:t>
              </a:r>
            </a:p>
          </p:txBody>
        </p:sp>
        <p:sp>
          <p:nvSpPr>
            <p:cNvPr id="3385474" name="Rectangle 130"/>
            <p:cNvSpPr>
              <a:spLocks noChangeArrowheads="1"/>
            </p:cNvSpPr>
            <p:nvPr/>
          </p:nvSpPr>
          <p:spPr bwMode="auto">
            <a:xfrm>
              <a:off x="1304" y="3638"/>
              <a:ext cx="221" cy="125"/>
            </a:xfrm>
            <a:prstGeom prst="rect">
              <a:avLst/>
            </a:prstGeom>
            <a:solidFill>
              <a:srgbClr val="008080"/>
            </a:solidFill>
            <a:ln w="9525" algn="ctr">
              <a:noFill/>
              <a:miter lim="800000"/>
              <a:headEnd/>
              <a:tailEnd/>
            </a:ln>
            <a:effectLst/>
          </p:spPr>
          <p:txBody>
            <a:bodyPr wrap="none" anchor="ctr"/>
            <a:lstStyle/>
            <a:p>
              <a:r>
                <a:rPr lang="en-US" sz="600">
                  <a:solidFill>
                    <a:schemeClr val="bg1"/>
                  </a:solidFill>
                </a:rPr>
                <a:t>Slave</a:t>
              </a:r>
              <a:br>
                <a:rPr lang="en-US" sz="600">
                  <a:solidFill>
                    <a:schemeClr val="bg1"/>
                  </a:solidFill>
                </a:rPr>
              </a:br>
              <a:r>
                <a:rPr lang="en-US" sz="600">
                  <a:solidFill>
                    <a:schemeClr val="bg1"/>
                  </a:solidFill>
                </a:rPr>
                <a:t>Periph</a:t>
              </a:r>
            </a:p>
          </p:txBody>
        </p:sp>
        <p:sp>
          <p:nvSpPr>
            <p:cNvPr id="3385475" name="Line 131"/>
            <p:cNvSpPr>
              <a:spLocks noChangeShapeType="1"/>
            </p:cNvSpPr>
            <p:nvPr/>
          </p:nvSpPr>
          <p:spPr bwMode="auto">
            <a:xfrm>
              <a:off x="1197" y="3699"/>
              <a:ext cx="108" cy="0"/>
            </a:xfrm>
            <a:prstGeom prst="line">
              <a:avLst/>
            </a:prstGeom>
            <a:noFill/>
            <a:ln w="9525">
              <a:solidFill>
                <a:schemeClr val="tx1"/>
              </a:solidFill>
              <a:round/>
              <a:headEnd type="diamond" w="med" len="med"/>
              <a:tailEnd type="diamond" w="med" len="med"/>
            </a:ln>
            <a:effectLst/>
          </p:spPr>
          <p:txBody>
            <a:bodyPr wrap="none"/>
            <a:lstStyle/>
            <a:p>
              <a:endParaRPr lang="en-US"/>
            </a:p>
          </p:txBody>
        </p:sp>
        <p:sp>
          <p:nvSpPr>
            <p:cNvPr id="3385476" name="Line 132"/>
            <p:cNvSpPr>
              <a:spLocks noChangeShapeType="1"/>
            </p:cNvSpPr>
            <p:nvPr/>
          </p:nvSpPr>
          <p:spPr bwMode="auto">
            <a:xfrm flipH="1">
              <a:off x="1196" y="3126"/>
              <a:ext cx="0" cy="48"/>
            </a:xfrm>
            <a:prstGeom prst="line">
              <a:avLst/>
            </a:prstGeom>
            <a:noFill/>
            <a:ln w="9525">
              <a:solidFill>
                <a:schemeClr val="tx1"/>
              </a:solidFill>
              <a:round/>
              <a:headEnd type="diamond" w="med" len="med"/>
              <a:tailEnd type="diamond" w="med" len="med"/>
            </a:ln>
            <a:effectLst/>
          </p:spPr>
          <p:txBody>
            <a:bodyPr wrap="none"/>
            <a:lstStyle/>
            <a:p>
              <a:endParaRPr lang="en-US"/>
            </a:p>
          </p:txBody>
        </p:sp>
        <p:sp>
          <p:nvSpPr>
            <p:cNvPr id="3385477" name="Rectangle 133"/>
            <p:cNvSpPr>
              <a:spLocks noChangeArrowheads="1"/>
            </p:cNvSpPr>
            <p:nvPr/>
          </p:nvSpPr>
          <p:spPr bwMode="auto">
            <a:xfrm>
              <a:off x="1400" y="3005"/>
              <a:ext cx="222" cy="125"/>
            </a:xfrm>
            <a:prstGeom prst="rect">
              <a:avLst/>
            </a:prstGeom>
            <a:solidFill>
              <a:srgbClr val="008080"/>
            </a:solidFill>
            <a:ln w="9525" algn="ctr">
              <a:noFill/>
              <a:miter lim="800000"/>
              <a:headEnd/>
              <a:tailEnd/>
            </a:ln>
            <a:effectLst/>
          </p:spPr>
          <p:txBody>
            <a:bodyPr wrap="none" anchor="ctr"/>
            <a:lstStyle/>
            <a:p>
              <a:r>
                <a:rPr lang="en-US" sz="600">
                  <a:solidFill>
                    <a:schemeClr val="bg1"/>
                  </a:solidFill>
                </a:rPr>
                <a:t>USB</a:t>
              </a:r>
            </a:p>
          </p:txBody>
        </p:sp>
        <p:sp>
          <p:nvSpPr>
            <p:cNvPr id="3385478" name="Line 134"/>
            <p:cNvSpPr>
              <a:spLocks noChangeShapeType="1"/>
            </p:cNvSpPr>
            <p:nvPr/>
          </p:nvSpPr>
          <p:spPr bwMode="auto">
            <a:xfrm flipH="1">
              <a:off x="1508" y="3129"/>
              <a:ext cx="0" cy="48"/>
            </a:xfrm>
            <a:prstGeom prst="line">
              <a:avLst/>
            </a:prstGeom>
            <a:noFill/>
            <a:ln w="9525">
              <a:solidFill>
                <a:schemeClr val="tx1"/>
              </a:solidFill>
              <a:round/>
              <a:headEnd type="diamond" w="med" len="med"/>
              <a:tailEnd type="diamond" w="med" len="med"/>
            </a:ln>
            <a:effectLst/>
          </p:spPr>
          <p:txBody>
            <a:bodyPr wrap="none"/>
            <a:lstStyle/>
            <a:p>
              <a:endParaRPr lang="en-US"/>
            </a:p>
          </p:txBody>
        </p:sp>
        <p:sp>
          <p:nvSpPr>
            <p:cNvPr id="3385479" name="Line 135"/>
            <p:cNvSpPr>
              <a:spLocks noChangeShapeType="1"/>
            </p:cNvSpPr>
            <p:nvPr/>
          </p:nvSpPr>
          <p:spPr bwMode="auto">
            <a:xfrm>
              <a:off x="1746" y="3382"/>
              <a:ext cx="69" cy="0"/>
            </a:xfrm>
            <a:prstGeom prst="line">
              <a:avLst/>
            </a:prstGeom>
            <a:noFill/>
            <a:ln w="9525">
              <a:solidFill>
                <a:schemeClr val="tx1"/>
              </a:solidFill>
              <a:round/>
              <a:headEnd type="diamond" w="med" len="med"/>
              <a:tailEnd type="diamond" w="med" len="med"/>
            </a:ln>
            <a:effectLst/>
          </p:spPr>
          <p:txBody>
            <a:bodyPr wrap="none"/>
            <a:lstStyle/>
            <a:p>
              <a:endParaRPr lang="en-US"/>
            </a:p>
          </p:txBody>
        </p:sp>
        <p:sp>
          <p:nvSpPr>
            <p:cNvPr id="3385480" name="Rectangle 136"/>
            <p:cNvSpPr>
              <a:spLocks noChangeArrowheads="1"/>
            </p:cNvSpPr>
            <p:nvPr/>
          </p:nvSpPr>
          <p:spPr bwMode="auto">
            <a:xfrm>
              <a:off x="2136" y="3329"/>
              <a:ext cx="222" cy="47"/>
            </a:xfrm>
            <a:prstGeom prst="rect">
              <a:avLst/>
            </a:prstGeom>
            <a:solidFill>
              <a:srgbClr val="008080"/>
            </a:solidFill>
            <a:ln w="3175" algn="ctr">
              <a:solidFill>
                <a:schemeClr val="bg1"/>
              </a:solidFill>
              <a:miter lim="800000"/>
              <a:headEnd/>
              <a:tailEnd/>
            </a:ln>
            <a:effectLst/>
          </p:spPr>
          <p:txBody>
            <a:bodyPr wrap="none" anchor="ctr"/>
            <a:lstStyle/>
            <a:p>
              <a:endParaRPr lang="en-US" sz="600">
                <a:solidFill>
                  <a:schemeClr val="bg1"/>
                </a:solidFill>
              </a:endParaRPr>
            </a:p>
          </p:txBody>
        </p:sp>
        <p:sp>
          <p:nvSpPr>
            <p:cNvPr id="3385481" name="Rectangle 137"/>
            <p:cNvSpPr>
              <a:spLocks noChangeArrowheads="1"/>
            </p:cNvSpPr>
            <p:nvPr/>
          </p:nvSpPr>
          <p:spPr bwMode="auto">
            <a:xfrm>
              <a:off x="2116" y="3341"/>
              <a:ext cx="221" cy="47"/>
            </a:xfrm>
            <a:prstGeom prst="rect">
              <a:avLst/>
            </a:prstGeom>
            <a:solidFill>
              <a:srgbClr val="008080"/>
            </a:solidFill>
            <a:ln w="3175" algn="ctr">
              <a:solidFill>
                <a:schemeClr val="bg1"/>
              </a:solidFill>
              <a:miter lim="800000"/>
              <a:headEnd/>
              <a:tailEnd/>
            </a:ln>
            <a:effectLst/>
          </p:spPr>
          <p:txBody>
            <a:bodyPr wrap="none" anchor="ctr"/>
            <a:lstStyle/>
            <a:p>
              <a:endParaRPr lang="en-US" sz="600">
                <a:solidFill>
                  <a:schemeClr val="bg1"/>
                </a:solidFill>
              </a:endParaRPr>
            </a:p>
          </p:txBody>
        </p:sp>
        <p:sp>
          <p:nvSpPr>
            <p:cNvPr id="3385482" name="Rectangle 138"/>
            <p:cNvSpPr>
              <a:spLocks noChangeArrowheads="1"/>
            </p:cNvSpPr>
            <p:nvPr/>
          </p:nvSpPr>
          <p:spPr bwMode="auto">
            <a:xfrm>
              <a:off x="2096" y="3352"/>
              <a:ext cx="221" cy="47"/>
            </a:xfrm>
            <a:prstGeom prst="rect">
              <a:avLst/>
            </a:prstGeom>
            <a:solidFill>
              <a:srgbClr val="008080"/>
            </a:solidFill>
            <a:ln w="3175" algn="ctr">
              <a:solidFill>
                <a:schemeClr val="bg1"/>
              </a:solidFill>
              <a:miter lim="800000"/>
              <a:headEnd/>
              <a:tailEnd/>
            </a:ln>
            <a:effectLst/>
          </p:spPr>
          <p:txBody>
            <a:bodyPr wrap="none" anchor="ctr"/>
            <a:lstStyle/>
            <a:p>
              <a:r>
                <a:rPr lang="en-US" sz="600">
                  <a:solidFill>
                    <a:schemeClr val="bg1"/>
                  </a:solidFill>
                </a:rPr>
                <a:t>Mem</a:t>
              </a:r>
            </a:p>
          </p:txBody>
        </p:sp>
        <p:sp>
          <p:nvSpPr>
            <p:cNvPr id="3385483" name="Line 139"/>
            <p:cNvSpPr>
              <a:spLocks noChangeShapeType="1"/>
            </p:cNvSpPr>
            <p:nvPr/>
          </p:nvSpPr>
          <p:spPr bwMode="auto">
            <a:xfrm>
              <a:off x="2022" y="3373"/>
              <a:ext cx="69" cy="0"/>
            </a:xfrm>
            <a:prstGeom prst="line">
              <a:avLst/>
            </a:prstGeom>
            <a:noFill/>
            <a:ln w="9525">
              <a:solidFill>
                <a:schemeClr val="tx1"/>
              </a:solidFill>
              <a:round/>
              <a:headEnd type="diamond" w="med" len="med"/>
              <a:tailEnd type="diamond" w="med" len="med"/>
            </a:ln>
            <a:effectLst/>
          </p:spPr>
          <p:txBody>
            <a:bodyPr wrap="none"/>
            <a:lstStyle/>
            <a:p>
              <a:endParaRPr lang="en-US"/>
            </a:p>
          </p:txBody>
        </p:sp>
        <p:sp>
          <p:nvSpPr>
            <p:cNvPr id="3385484" name="Line 140"/>
            <p:cNvSpPr>
              <a:spLocks noChangeShapeType="1"/>
            </p:cNvSpPr>
            <p:nvPr/>
          </p:nvSpPr>
          <p:spPr bwMode="auto">
            <a:xfrm flipH="1">
              <a:off x="1508" y="3294"/>
              <a:ext cx="0" cy="51"/>
            </a:xfrm>
            <a:prstGeom prst="line">
              <a:avLst/>
            </a:prstGeom>
            <a:noFill/>
            <a:ln w="9525">
              <a:solidFill>
                <a:schemeClr val="tx1"/>
              </a:solidFill>
              <a:round/>
              <a:headEnd type="diamond" w="med" len="med"/>
              <a:tailEnd type="diamond" w="med" len="med"/>
            </a:ln>
            <a:effectLst/>
          </p:spPr>
          <p:txBody>
            <a:bodyPr wrap="none"/>
            <a:lstStyle/>
            <a:p>
              <a:endParaRPr lang="en-US"/>
            </a:p>
          </p:txBody>
        </p:sp>
        <p:sp>
          <p:nvSpPr>
            <p:cNvPr id="3385485" name="Rectangle 141"/>
            <p:cNvSpPr>
              <a:spLocks noChangeArrowheads="1"/>
            </p:cNvSpPr>
            <p:nvPr/>
          </p:nvSpPr>
          <p:spPr bwMode="auto">
            <a:xfrm>
              <a:off x="597" y="3502"/>
              <a:ext cx="153" cy="62"/>
            </a:xfrm>
            <a:prstGeom prst="rect">
              <a:avLst/>
            </a:prstGeom>
            <a:solidFill>
              <a:srgbClr val="006666"/>
            </a:solidFill>
            <a:ln w="9525" algn="ctr">
              <a:solidFill>
                <a:schemeClr val="bg2"/>
              </a:solidFill>
              <a:miter lim="800000"/>
              <a:headEnd/>
              <a:tailEnd/>
            </a:ln>
            <a:effectLst/>
          </p:spPr>
          <p:txBody>
            <a:bodyPr wrap="none" anchor="ctr"/>
            <a:lstStyle/>
            <a:p>
              <a:r>
                <a:rPr lang="en-US" sz="900">
                  <a:solidFill>
                    <a:schemeClr val="bg1"/>
                  </a:solidFill>
                </a:rPr>
                <a:t>$I</a:t>
              </a:r>
            </a:p>
          </p:txBody>
        </p:sp>
        <p:sp>
          <p:nvSpPr>
            <p:cNvPr id="3385486" name="Rectangle 142"/>
            <p:cNvSpPr>
              <a:spLocks noChangeArrowheads="1"/>
            </p:cNvSpPr>
            <p:nvPr/>
          </p:nvSpPr>
          <p:spPr bwMode="auto">
            <a:xfrm>
              <a:off x="761" y="3502"/>
              <a:ext cx="153" cy="62"/>
            </a:xfrm>
            <a:prstGeom prst="rect">
              <a:avLst/>
            </a:prstGeom>
            <a:solidFill>
              <a:srgbClr val="006666"/>
            </a:solidFill>
            <a:ln w="9525" algn="ctr">
              <a:solidFill>
                <a:schemeClr val="bg2"/>
              </a:solidFill>
              <a:miter lim="800000"/>
              <a:headEnd/>
              <a:tailEnd/>
            </a:ln>
            <a:effectLst/>
          </p:spPr>
          <p:txBody>
            <a:bodyPr wrap="none" anchor="ctr"/>
            <a:lstStyle/>
            <a:p>
              <a:r>
                <a:rPr lang="en-US" sz="900">
                  <a:solidFill>
                    <a:schemeClr val="bg1"/>
                  </a:solidFill>
                </a:rPr>
                <a:t>$D</a:t>
              </a:r>
            </a:p>
          </p:txBody>
        </p:sp>
        <p:sp>
          <p:nvSpPr>
            <p:cNvPr id="3385487" name="AutoShape 143"/>
            <p:cNvSpPr>
              <a:spLocks noChangeArrowheads="1"/>
            </p:cNvSpPr>
            <p:nvPr/>
          </p:nvSpPr>
          <p:spPr bwMode="auto">
            <a:xfrm>
              <a:off x="553" y="2976"/>
              <a:ext cx="465" cy="223"/>
            </a:xfrm>
            <a:prstGeom prst="wedgeRectCallout">
              <a:avLst>
                <a:gd name="adj1" fmla="val 68065"/>
                <a:gd name="adj2" fmla="val 128477"/>
              </a:avLst>
            </a:prstGeom>
            <a:solidFill>
              <a:srgbClr val="FFFF99"/>
            </a:solidFill>
            <a:ln w="9525" algn="ctr">
              <a:solidFill>
                <a:schemeClr val="tx1"/>
              </a:solidFill>
              <a:miter lim="800000"/>
              <a:headEnd/>
              <a:tailEnd/>
            </a:ln>
            <a:effectLst/>
          </p:spPr>
          <p:txBody>
            <a:bodyPr anchor="ctr"/>
            <a:lstStyle/>
            <a:p>
              <a:r>
                <a:rPr lang="en-US" sz="1000"/>
                <a:t>PVT Bus Models</a:t>
              </a:r>
            </a:p>
          </p:txBody>
        </p:sp>
        <p:sp>
          <p:nvSpPr>
            <p:cNvPr id="3385488" name="AutoShape 144"/>
            <p:cNvSpPr>
              <a:spLocks noChangeArrowheads="1"/>
            </p:cNvSpPr>
            <p:nvPr/>
          </p:nvSpPr>
          <p:spPr bwMode="auto">
            <a:xfrm>
              <a:off x="432" y="3580"/>
              <a:ext cx="582" cy="212"/>
            </a:xfrm>
            <a:prstGeom prst="wedgeRectCallout">
              <a:avLst>
                <a:gd name="adj1" fmla="val 15806"/>
                <a:gd name="adj2" fmla="val -100472"/>
              </a:avLst>
            </a:prstGeom>
            <a:solidFill>
              <a:srgbClr val="FFFF99"/>
            </a:solidFill>
            <a:ln w="9525" algn="ctr">
              <a:solidFill>
                <a:schemeClr val="tx1"/>
              </a:solidFill>
              <a:miter lim="800000"/>
              <a:headEnd/>
              <a:tailEnd/>
            </a:ln>
            <a:effectLst/>
          </p:spPr>
          <p:txBody>
            <a:bodyPr anchor="ctr"/>
            <a:lstStyle/>
            <a:p>
              <a:r>
                <a:rPr lang="en-US" sz="1000"/>
                <a:t>Cycle-Approx ISS</a:t>
              </a:r>
            </a:p>
          </p:txBody>
        </p:sp>
        <p:sp>
          <p:nvSpPr>
            <p:cNvPr id="3385489" name="AutoShape 145"/>
            <p:cNvSpPr>
              <a:spLocks noChangeArrowheads="1"/>
            </p:cNvSpPr>
            <p:nvPr/>
          </p:nvSpPr>
          <p:spPr bwMode="auto">
            <a:xfrm>
              <a:off x="1296" y="3821"/>
              <a:ext cx="443" cy="211"/>
            </a:xfrm>
            <a:prstGeom prst="wedgeRectCallout">
              <a:avLst>
                <a:gd name="adj1" fmla="val -36454"/>
                <a:gd name="adj2" fmla="val -81755"/>
              </a:avLst>
            </a:prstGeom>
            <a:solidFill>
              <a:srgbClr val="FFFF99"/>
            </a:solidFill>
            <a:ln w="9525" algn="ctr">
              <a:solidFill>
                <a:schemeClr val="tx1"/>
              </a:solidFill>
              <a:miter lim="800000"/>
              <a:headEnd/>
              <a:tailEnd/>
            </a:ln>
            <a:effectLst/>
          </p:spPr>
          <p:txBody>
            <a:bodyPr anchor="ctr"/>
            <a:lstStyle/>
            <a:p>
              <a:r>
                <a:rPr lang="en-US" sz="1000"/>
                <a:t>Access</a:t>
              </a:r>
            </a:p>
            <a:p>
              <a:r>
                <a:rPr lang="en-US" sz="1000"/>
                <a:t>Timing</a:t>
              </a:r>
            </a:p>
          </p:txBody>
        </p:sp>
        <p:sp>
          <p:nvSpPr>
            <p:cNvPr id="3385490" name="AutoShape 146"/>
            <p:cNvSpPr>
              <a:spLocks noChangeArrowheads="1"/>
            </p:cNvSpPr>
            <p:nvPr/>
          </p:nvSpPr>
          <p:spPr bwMode="auto">
            <a:xfrm>
              <a:off x="1847" y="2976"/>
              <a:ext cx="649" cy="200"/>
            </a:xfrm>
            <a:prstGeom prst="wedgeRectCallout">
              <a:avLst>
                <a:gd name="adj1" fmla="val -41065"/>
                <a:gd name="adj2" fmla="val 124500"/>
              </a:avLst>
            </a:prstGeom>
            <a:solidFill>
              <a:srgbClr val="FFFF99"/>
            </a:solidFill>
            <a:ln w="9525" algn="ctr">
              <a:solidFill>
                <a:schemeClr val="tx1"/>
              </a:solidFill>
              <a:miter lim="800000"/>
              <a:headEnd/>
              <a:tailEnd/>
            </a:ln>
            <a:effectLst/>
          </p:spPr>
          <p:txBody>
            <a:bodyPr anchor="ctr"/>
            <a:lstStyle/>
            <a:p>
              <a:r>
                <a:rPr lang="en-US" sz="1000"/>
                <a:t>Page tracking / re-ordering</a:t>
              </a:r>
            </a:p>
          </p:txBody>
        </p:sp>
        <p:sp>
          <p:nvSpPr>
            <p:cNvPr id="3385491" name="AutoShape 147"/>
            <p:cNvSpPr>
              <a:spLocks noChangeArrowheads="1"/>
            </p:cNvSpPr>
            <p:nvPr/>
          </p:nvSpPr>
          <p:spPr bwMode="auto">
            <a:xfrm>
              <a:off x="1998" y="3483"/>
              <a:ext cx="443" cy="213"/>
            </a:xfrm>
            <a:prstGeom prst="wedgeRectCallout">
              <a:avLst>
                <a:gd name="adj1" fmla="val 18171"/>
                <a:gd name="adj2" fmla="val -103051"/>
              </a:avLst>
            </a:prstGeom>
            <a:solidFill>
              <a:srgbClr val="FFFF99"/>
            </a:solidFill>
            <a:ln w="9525" algn="ctr">
              <a:solidFill>
                <a:schemeClr val="tx1"/>
              </a:solidFill>
              <a:miter lim="800000"/>
              <a:headEnd/>
              <a:tailEnd/>
            </a:ln>
            <a:effectLst/>
          </p:spPr>
          <p:txBody>
            <a:bodyPr anchor="ctr"/>
            <a:lstStyle/>
            <a:p>
              <a:r>
                <a:rPr lang="en-US" sz="1000"/>
                <a:t>Wait</a:t>
              </a:r>
              <a:br>
                <a:rPr lang="en-US" sz="1000"/>
              </a:br>
              <a:r>
                <a:rPr lang="en-US" sz="1000"/>
                <a:t>States</a:t>
              </a:r>
            </a:p>
          </p:txBody>
        </p:sp>
      </p:grpSp>
      <p:grpSp>
        <p:nvGrpSpPr>
          <p:cNvPr id="3385492" name="Group 148"/>
          <p:cNvGrpSpPr>
            <a:grpSpLocks/>
          </p:cNvGrpSpPr>
          <p:nvPr/>
        </p:nvGrpSpPr>
        <p:grpSpPr bwMode="auto">
          <a:xfrm>
            <a:off x="38100" y="701675"/>
            <a:ext cx="4610100" cy="2408238"/>
            <a:chOff x="24" y="467"/>
            <a:chExt cx="2904" cy="1517"/>
          </a:xfrm>
        </p:grpSpPr>
        <p:pic>
          <p:nvPicPr>
            <p:cNvPr id="3385493" name="Picture 149" descr="swhw helix clean"/>
            <p:cNvPicPr>
              <a:picLocks noChangeAspect="1" noChangeArrowheads="1"/>
            </p:cNvPicPr>
            <p:nvPr/>
          </p:nvPicPr>
          <p:blipFill>
            <a:blip r:embed="rId5" cstate="print"/>
            <a:srcRect/>
            <a:stretch>
              <a:fillRect/>
            </a:stretch>
          </p:blipFill>
          <p:spPr bwMode="auto">
            <a:xfrm>
              <a:off x="678" y="975"/>
              <a:ext cx="2122" cy="1006"/>
            </a:xfrm>
            <a:prstGeom prst="rect">
              <a:avLst/>
            </a:prstGeom>
            <a:noFill/>
          </p:spPr>
        </p:pic>
        <p:sp>
          <p:nvSpPr>
            <p:cNvPr id="3385494" name="Text Box 150"/>
            <p:cNvSpPr txBox="1">
              <a:spLocks noChangeArrowheads="1"/>
            </p:cNvSpPr>
            <p:nvPr/>
          </p:nvSpPr>
          <p:spPr bwMode="auto">
            <a:xfrm>
              <a:off x="24" y="467"/>
              <a:ext cx="2904" cy="442"/>
            </a:xfrm>
            <a:prstGeom prst="rect">
              <a:avLst/>
            </a:prstGeom>
            <a:noFill/>
            <a:ln w="9525" algn="ctr">
              <a:noFill/>
              <a:miter lim="800000"/>
              <a:headEnd/>
              <a:tailEnd/>
            </a:ln>
            <a:effectLst/>
          </p:spPr>
          <p:txBody>
            <a:bodyPr>
              <a:spAutoFit/>
            </a:bodyPr>
            <a:lstStyle/>
            <a:p>
              <a:r>
                <a:rPr lang="en-US" sz="2000"/>
                <a:t>SW Development &amp; Continuous</a:t>
              </a:r>
              <a:br>
                <a:rPr lang="en-US" sz="2000"/>
              </a:br>
              <a:r>
                <a:rPr lang="en-US" sz="2000"/>
                <a:t>Integration with HW</a:t>
              </a:r>
              <a:endParaRPr lang="en-US" sz="2000" b="0"/>
            </a:p>
          </p:txBody>
        </p:sp>
        <p:pic>
          <p:nvPicPr>
            <p:cNvPr id="3385495" name="Picture 151" descr="VPOM2420-Linux-Lauterbach"/>
            <p:cNvPicPr>
              <a:picLocks noChangeAspect="1" noChangeArrowheads="1"/>
            </p:cNvPicPr>
            <p:nvPr/>
          </p:nvPicPr>
          <p:blipFill>
            <a:blip r:embed="rId6" cstate="print"/>
            <a:srcRect/>
            <a:stretch>
              <a:fillRect/>
            </a:stretch>
          </p:blipFill>
          <p:spPr bwMode="auto">
            <a:xfrm>
              <a:off x="242" y="1230"/>
              <a:ext cx="1211" cy="754"/>
            </a:xfrm>
            <a:prstGeom prst="rect">
              <a:avLst/>
            </a:prstGeom>
            <a:noFill/>
            <a:ln w="9525">
              <a:noFill/>
              <a:miter lim="800000"/>
              <a:headEnd/>
              <a:tailEnd/>
            </a:ln>
          </p:spPr>
        </p:pic>
      </p:grpSp>
    </p:spTree>
  </p:cSld>
  <p:clrMapOvr>
    <a:masterClrMapping/>
  </p:clrMapOvr>
  <p:transition spd="med">
    <p:pull dir="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0466" name="Rectangle 2"/>
          <p:cNvSpPr>
            <a:spLocks noGrp="1" noChangeArrowheads="1"/>
          </p:cNvSpPr>
          <p:nvPr>
            <p:ph type="title"/>
          </p:nvPr>
        </p:nvSpPr>
        <p:spPr>
          <a:xfrm>
            <a:off x="304800" y="0"/>
            <a:ext cx="8242300" cy="1143000"/>
          </a:xfrm>
          <a:noFill/>
          <a:ln/>
        </p:spPr>
        <p:txBody>
          <a:bodyPr/>
          <a:lstStyle/>
          <a:p>
            <a:r>
              <a:rPr lang="en-US">
                <a:solidFill>
                  <a:srgbClr val="3F007E"/>
                </a:solidFill>
              </a:rPr>
              <a:t>System-level Power Exploration</a:t>
            </a:r>
            <a:br>
              <a:rPr lang="en-US">
                <a:solidFill>
                  <a:srgbClr val="3F007E"/>
                </a:solidFill>
              </a:rPr>
            </a:br>
            <a:r>
              <a:rPr lang="en-US" sz="3200" b="0"/>
              <a:t>SW-Driven Power Analysis &amp; Optimization</a:t>
            </a:r>
          </a:p>
        </p:txBody>
      </p:sp>
      <p:sp>
        <p:nvSpPr>
          <p:cNvPr id="3390467" name="Rectangle 3"/>
          <p:cNvSpPr>
            <a:spLocks noChangeArrowheads="1"/>
          </p:cNvSpPr>
          <p:nvPr/>
        </p:nvSpPr>
        <p:spPr bwMode="auto">
          <a:xfrm>
            <a:off x="1212850" y="2446338"/>
            <a:ext cx="3775075" cy="3127375"/>
          </a:xfrm>
          <a:prstGeom prst="rect">
            <a:avLst/>
          </a:prstGeom>
          <a:solidFill>
            <a:schemeClr val="bg2"/>
          </a:solidFill>
          <a:ln w="9525" algn="ctr">
            <a:solidFill>
              <a:schemeClr val="bg2"/>
            </a:solidFill>
            <a:miter lim="800000"/>
            <a:headEnd/>
            <a:tailEnd/>
          </a:ln>
          <a:effectLst/>
        </p:spPr>
        <p:txBody>
          <a:bodyPr wrap="none" anchor="ctr"/>
          <a:lstStyle/>
          <a:p>
            <a:endParaRPr lang="en-US" sz="1200"/>
          </a:p>
        </p:txBody>
      </p:sp>
      <p:sp>
        <p:nvSpPr>
          <p:cNvPr id="3390468" name="Rectangle 4"/>
          <p:cNvSpPr>
            <a:spLocks noChangeArrowheads="1"/>
          </p:cNvSpPr>
          <p:nvPr/>
        </p:nvSpPr>
        <p:spPr bwMode="auto">
          <a:xfrm>
            <a:off x="1357313" y="2878138"/>
            <a:ext cx="2779712" cy="2055812"/>
          </a:xfrm>
          <a:prstGeom prst="rect">
            <a:avLst/>
          </a:prstGeom>
          <a:solidFill>
            <a:srgbClr val="FFFFCC"/>
          </a:solidFill>
          <a:ln w="9525">
            <a:noFill/>
            <a:miter lim="800000"/>
            <a:headEnd/>
            <a:tailEnd/>
          </a:ln>
          <a:effectLst/>
        </p:spPr>
        <p:txBody>
          <a:bodyPr wrap="none" lIns="64008" tIns="32004" rIns="64008" bIns="32004" anchor="ctr"/>
          <a:lstStyle/>
          <a:p>
            <a:endParaRPr lang="en-US" sz="1100"/>
          </a:p>
        </p:txBody>
      </p:sp>
      <p:sp>
        <p:nvSpPr>
          <p:cNvPr id="3390469" name="Rectangle 5"/>
          <p:cNvSpPr>
            <a:spLocks noChangeArrowheads="1"/>
          </p:cNvSpPr>
          <p:nvPr/>
        </p:nvSpPr>
        <p:spPr bwMode="auto">
          <a:xfrm>
            <a:off x="2300288" y="5126038"/>
            <a:ext cx="395287" cy="369887"/>
          </a:xfrm>
          <a:prstGeom prst="rect">
            <a:avLst/>
          </a:prstGeom>
          <a:solidFill>
            <a:srgbClr val="008080"/>
          </a:solidFill>
          <a:ln w="9525" algn="ctr">
            <a:noFill/>
            <a:miter lim="800000"/>
            <a:headEnd/>
            <a:tailEnd/>
          </a:ln>
          <a:effectLst/>
        </p:spPr>
        <p:txBody>
          <a:bodyPr wrap="none" anchor="ctr"/>
          <a:lstStyle/>
          <a:p>
            <a:r>
              <a:rPr lang="en-US" sz="600">
                <a:solidFill>
                  <a:schemeClr val="bg1"/>
                </a:solidFill>
              </a:rPr>
              <a:t>SRAM</a:t>
            </a:r>
          </a:p>
        </p:txBody>
      </p:sp>
      <p:sp>
        <p:nvSpPr>
          <p:cNvPr id="3390470" name="Text Box 6"/>
          <p:cNvSpPr txBox="1">
            <a:spLocks noChangeArrowheads="1"/>
          </p:cNvSpPr>
          <p:nvPr/>
        </p:nvSpPr>
        <p:spPr bwMode="auto">
          <a:xfrm>
            <a:off x="1298575" y="2849563"/>
            <a:ext cx="963613" cy="214312"/>
          </a:xfrm>
          <a:prstGeom prst="rect">
            <a:avLst/>
          </a:prstGeom>
          <a:noFill/>
          <a:ln w="9525">
            <a:noFill/>
            <a:miter lim="800000"/>
            <a:headEnd/>
            <a:tailEnd/>
          </a:ln>
          <a:effectLst/>
        </p:spPr>
        <p:txBody>
          <a:bodyPr wrap="none" lIns="91435" tIns="45718" rIns="91435" bIns="45718">
            <a:spAutoFit/>
          </a:bodyPr>
          <a:lstStyle/>
          <a:p>
            <a:pPr algn="l"/>
            <a:r>
              <a:rPr lang="en-US" sz="800">
                <a:solidFill>
                  <a:srgbClr val="000000"/>
                </a:solidFill>
                <a:cs typeface="Times New Roman" pitchFamily="18" charset="0"/>
              </a:rPr>
              <a:t>System-on-Chip</a:t>
            </a:r>
          </a:p>
        </p:txBody>
      </p:sp>
      <p:sp>
        <p:nvSpPr>
          <p:cNvPr id="3390471" name="Rectangle 7"/>
          <p:cNvSpPr>
            <a:spLocks noChangeArrowheads="1"/>
          </p:cNvSpPr>
          <p:nvPr/>
        </p:nvSpPr>
        <p:spPr bwMode="auto">
          <a:xfrm>
            <a:off x="1533525" y="3300413"/>
            <a:ext cx="569913" cy="668337"/>
          </a:xfrm>
          <a:prstGeom prst="rect">
            <a:avLst/>
          </a:prstGeom>
          <a:solidFill>
            <a:srgbClr val="008080"/>
          </a:solidFill>
          <a:ln w="9525" algn="ctr">
            <a:solidFill>
              <a:schemeClr val="bg2"/>
            </a:solidFill>
            <a:miter lim="800000"/>
            <a:headEnd/>
            <a:tailEnd/>
          </a:ln>
          <a:effectLst/>
        </p:spPr>
        <p:txBody>
          <a:bodyPr wrap="none" anchor="ctr"/>
          <a:lstStyle/>
          <a:p>
            <a:r>
              <a:rPr lang="en-US" sz="900">
                <a:solidFill>
                  <a:schemeClr val="bg1"/>
                </a:solidFill>
              </a:rPr>
              <a:t>CPU(s)</a:t>
            </a:r>
          </a:p>
        </p:txBody>
      </p:sp>
      <p:sp>
        <p:nvSpPr>
          <p:cNvPr id="3390472" name="Text Box 8"/>
          <p:cNvSpPr txBox="1">
            <a:spLocks noChangeArrowheads="1"/>
          </p:cNvSpPr>
          <p:nvPr/>
        </p:nvSpPr>
        <p:spPr bwMode="auto">
          <a:xfrm>
            <a:off x="1519238" y="3671888"/>
            <a:ext cx="674687" cy="276225"/>
          </a:xfrm>
          <a:prstGeom prst="rect">
            <a:avLst/>
          </a:prstGeom>
          <a:noFill/>
          <a:ln w="9525">
            <a:noFill/>
            <a:miter lim="800000"/>
            <a:headEnd/>
            <a:tailEnd/>
          </a:ln>
          <a:effectLst/>
        </p:spPr>
        <p:txBody>
          <a:bodyPr wrap="none" lIns="91435" tIns="45718" rIns="91435" bIns="45718">
            <a:spAutoFit/>
          </a:bodyPr>
          <a:lstStyle/>
          <a:p>
            <a:pPr algn="l"/>
            <a:r>
              <a:rPr lang="en-US" sz="600">
                <a:solidFill>
                  <a:schemeClr val="bg1"/>
                </a:solidFill>
                <a:cs typeface="Times New Roman" pitchFamily="18" charset="0"/>
              </a:rPr>
              <a:t>Instruction</a:t>
            </a:r>
            <a:br>
              <a:rPr lang="en-US" sz="600">
                <a:solidFill>
                  <a:schemeClr val="bg1"/>
                </a:solidFill>
                <a:cs typeface="Times New Roman" pitchFamily="18" charset="0"/>
              </a:rPr>
            </a:br>
            <a:r>
              <a:rPr lang="en-US" sz="600">
                <a:solidFill>
                  <a:schemeClr val="bg1"/>
                </a:solidFill>
                <a:cs typeface="Times New Roman" pitchFamily="18" charset="0"/>
              </a:rPr>
              <a:t>Set Simulator</a:t>
            </a:r>
          </a:p>
        </p:txBody>
      </p:sp>
      <p:sp>
        <p:nvSpPr>
          <p:cNvPr id="3390473" name="Rectangle 9"/>
          <p:cNvSpPr>
            <a:spLocks noChangeArrowheads="1"/>
          </p:cNvSpPr>
          <p:nvPr/>
        </p:nvSpPr>
        <p:spPr bwMode="auto">
          <a:xfrm>
            <a:off x="2287588" y="3527425"/>
            <a:ext cx="1290637" cy="187325"/>
          </a:xfrm>
          <a:prstGeom prst="rect">
            <a:avLst/>
          </a:prstGeom>
          <a:solidFill>
            <a:srgbClr val="008080"/>
          </a:solidFill>
          <a:ln w="9525" algn="ctr">
            <a:noFill/>
            <a:miter lim="800000"/>
            <a:headEnd/>
            <a:tailEnd/>
          </a:ln>
          <a:effectLst/>
        </p:spPr>
        <p:txBody>
          <a:bodyPr wrap="none" anchor="ctr"/>
          <a:lstStyle/>
          <a:p>
            <a:r>
              <a:rPr lang="en-US" sz="600">
                <a:solidFill>
                  <a:schemeClr val="bg1"/>
                </a:solidFill>
              </a:rPr>
              <a:t>TLM Bus</a:t>
            </a:r>
          </a:p>
        </p:txBody>
      </p:sp>
      <p:sp>
        <p:nvSpPr>
          <p:cNvPr id="3390474" name="Rectangle 10"/>
          <p:cNvSpPr>
            <a:spLocks noChangeArrowheads="1"/>
          </p:cNvSpPr>
          <p:nvPr/>
        </p:nvSpPr>
        <p:spPr bwMode="auto">
          <a:xfrm>
            <a:off x="2795588" y="3960813"/>
            <a:ext cx="393700" cy="369887"/>
          </a:xfrm>
          <a:prstGeom prst="rect">
            <a:avLst/>
          </a:prstGeom>
          <a:solidFill>
            <a:srgbClr val="008080"/>
          </a:solidFill>
          <a:ln w="9525" algn="ctr">
            <a:noFill/>
            <a:miter lim="800000"/>
            <a:headEnd/>
            <a:tailEnd/>
          </a:ln>
          <a:effectLst/>
        </p:spPr>
        <p:txBody>
          <a:bodyPr wrap="none" anchor="ctr"/>
          <a:lstStyle/>
          <a:p>
            <a:r>
              <a:rPr lang="en-US" sz="600">
                <a:solidFill>
                  <a:schemeClr val="bg1"/>
                </a:solidFill>
              </a:rPr>
              <a:t>Slave</a:t>
            </a:r>
            <a:br>
              <a:rPr lang="en-US" sz="600">
                <a:solidFill>
                  <a:schemeClr val="bg1"/>
                </a:solidFill>
              </a:rPr>
            </a:br>
            <a:r>
              <a:rPr lang="en-US" sz="600">
                <a:solidFill>
                  <a:schemeClr val="bg1"/>
                </a:solidFill>
              </a:rPr>
              <a:t>Periph</a:t>
            </a:r>
          </a:p>
        </p:txBody>
      </p:sp>
      <p:sp>
        <p:nvSpPr>
          <p:cNvPr id="3390475" name="Rectangle 11"/>
          <p:cNvSpPr>
            <a:spLocks noChangeArrowheads="1"/>
          </p:cNvSpPr>
          <p:nvPr/>
        </p:nvSpPr>
        <p:spPr bwMode="auto">
          <a:xfrm>
            <a:off x="2968625" y="3032125"/>
            <a:ext cx="393700" cy="369888"/>
          </a:xfrm>
          <a:prstGeom prst="rect">
            <a:avLst/>
          </a:prstGeom>
          <a:solidFill>
            <a:srgbClr val="008080"/>
          </a:solidFill>
          <a:ln w="9525" algn="ctr">
            <a:noFill/>
            <a:miter lim="800000"/>
            <a:headEnd/>
            <a:tailEnd/>
          </a:ln>
          <a:effectLst/>
        </p:spPr>
        <p:txBody>
          <a:bodyPr wrap="none" anchor="ctr"/>
          <a:lstStyle/>
          <a:p>
            <a:r>
              <a:rPr lang="en-US" sz="600">
                <a:solidFill>
                  <a:schemeClr val="bg1"/>
                </a:solidFill>
              </a:rPr>
              <a:t>System</a:t>
            </a:r>
            <a:br>
              <a:rPr lang="en-US" sz="600">
                <a:solidFill>
                  <a:schemeClr val="bg1"/>
                </a:solidFill>
              </a:rPr>
            </a:br>
            <a:r>
              <a:rPr lang="en-US" sz="600">
                <a:solidFill>
                  <a:schemeClr val="bg1"/>
                </a:solidFill>
              </a:rPr>
              <a:t>I/O</a:t>
            </a:r>
          </a:p>
        </p:txBody>
      </p:sp>
      <p:sp>
        <p:nvSpPr>
          <p:cNvPr id="3390476" name="Line 12"/>
          <p:cNvSpPr>
            <a:spLocks noChangeShapeType="1"/>
          </p:cNvSpPr>
          <p:nvPr/>
        </p:nvSpPr>
        <p:spPr bwMode="auto">
          <a:xfrm flipH="1" flipV="1">
            <a:off x="2103438" y="3609975"/>
            <a:ext cx="184150" cy="1588"/>
          </a:xfrm>
          <a:prstGeom prst="line">
            <a:avLst/>
          </a:prstGeom>
          <a:noFill/>
          <a:ln w="9525">
            <a:solidFill>
              <a:schemeClr val="tx1"/>
            </a:solidFill>
            <a:round/>
            <a:headEnd type="diamond" w="med" len="med"/>
            <a:tailEnd type="diamond" w="med" len="med"/>
          </a:ln>
          <a:effectLst/>
        </p:spPr>
        <p:txBody>
          <a:bodyPr wrap="none"/>
          <a:lstStyle/>
          <a:p>
            <a:endParaRPr lang="en-US"/>
          </a:p>
        </p:txBody>
      </p:sp>
      <p:sp>
        <p:nvSpPr>
          <p:cNvPr id="3390477" name="Rectangle 13"/>
          <p:cNvSpPr>
            <a:spLocks noChangeArrowheads="1"/>
          </p:cNvSpPr>
          <p:nvPr/>
        </p:nvSpPr>
        <p:spPr bwMode="auto">
          <a:xfrm rot="5400000">
            <a:off x="2048669" y="4318794"/>
            <a:ext cx="930275" cy="179387"/>
          </a:xfrm>
          <a:prstGeom prst="rect">
            <a:avLst/>
          </a:prstGeom>
          <a:solidFill>
            <a:srgbClr val="008080"/>
          </a:solidFill>
          <a:ln w="9525" algn="ctr">
            <a:noFill/>
            <a:miter lim="800000"/>
            <a:headEnd/>
            <a:tailEnd/>
          </a:ln>
          <a:effectLst/>
        </p:spPr>
        <p:txBody>
          <a:bodyPr wrap="none" anchor="ctr"/>
          <a:lstStyle/>
          <a:p>
            <a:r>
              <a:rPr lang="en-US" sz="600">
                <a:solidFill>
                  <a:schemeClr val="bg1"/>
                </a:solidFill>
              </a:rPr>
              <a:t>TLM Bus</a:t>
            </a:r>
          </a:p>
        </p:txBody>
      </p:sp>
      <p:sp>
        <p:nvSpPr>
          <p:cNvPr id="3390478" name="Line 14"/>
          <p:cNvSpPr>
            <a:spLocks noChangeShapeType="1"/>
          </p:cNvSpPr>
          <p:nvPr/>
        </p:nvSpPr>
        <p:spPr bwMode="auto">
          <a:xfrm flipH="1">
            <a:off x="2514600" y="3714750"/>
            <a:ext cx="0" cy="228600"/>
          </a:xfrm>
          <a:prstGeom prst="line">
            <a:avLst/>
          </a:prstGeom>
          <a:noFill/>
          <a:ln w="9525">
            <a:solidFill>
              <a:schemeClr val="tx1"/>
            </a:solidFill>
            <a:round/>
            <a:headEnd type="diamond" w="med" len="med"/>
            <a:tailEnd type="diamond" w="med" len="med"/>
          </a:ln>
          <a:effectLst/>
        </p:spPr>
        <p:txBody>
          <a:bodyPr wrap="none"/>
          <a:lstStyle/>
          <a:p>
            <a:endParaRPr lang="en-US"/>
          </a:p>
        </p:txBody>
      </p:sp>
      <p:sp>
        <p:nvSpPr>
          <p:cNvPr id="3390479" name="Line 15"/>
          <p:cNvSpPr>
            <a:spLocks noChangeShapeType="1"/>
          </p:cNvSpPr>
          <p:nvPr/>
        </p:nvSpPr>
        <p:spPr bwMode="auto">
          <a:xfrm flipH="1">
            <a:off x="2506663" y="4868863"/>
            <a:ext cx="0" cy="260350"/>
          </a:xfrm>
          <a:prstGeom prst="line">
            <a:avLst/>
          </a:prstGeom>
          <a:noFill/>
          <a:ln w="9525">
            <a:solidFill>
              <a:schemeClr val="tx1"/>
            </a:solidFill>
            <a:round/>
            <a:headEnd type="diamond" w="med" len="med"/>
            <a:tailEnd type="diamond" w="med" len="med"/>
          </a:ln>
          <a:effectLst/>
        </p:spPr>
        <p:txBody>
          <a:bodyPr wrap="none"/>
          <a:lstStyle/>
          <a:p>
            <a:endParaRPr lang="en-US"/>
          </a:p>
        </p:txBody>
      </p:sp>
      <p:sp>
        <p:nvSpPr>
          <p:cNvPr id="3390480" name="Rectangle 16"/>
          <p:cNvSpPr>
            <a:spLocks noChangeArrowheads="1"/>
          </p:cNvSpPr>
          <p:nvPr/>
        </p:nvSpPr>
        <p:spPr bwMode="auto">
          <a:xfrm>
            <a:off x="2405063" y="2511425"/>
            <a:ext cx="395287" cy="369888"/>
          </a:xfrm>
          <a:prstGeom prst="rect">
            <a:avLst/>
          </a:prstGeom>
          <a:solidFill>
            <a:srgbClr val="008080"/>
          </a:solidFill>
          <a:ln w="9525" algn="ctr">
            <a:noFill/>
            <a:miter lim="800000"/>
            <a:headEnd/>
            <a:tailEnd/>
          </a:ln>
          <a:effectLst/>
        </p:spPr>
        <p:txBody>
          <a:bodyPr wrap="none" anchor="ctr"/>
          <a:lstStyle/>
          <a:p>
            <a:r>
              <a:rPr lang="en-US" sz="600">
                <a:solidFill>
                  <a:schemeClr val="bg1"/>
                </a:solidFill>
              </a:rPr>
              <a:t>Camera</a:t>
            </a:r>
          </a:p>
        </p:txBody>
      </p:sp>
      <p:sp>
        <p:nvSpPr>
          <p:cNvPr id="3390481" name="Rectangle 17"/>
          <p:cNvSpPr>
            <a:spLocks noChangeArrowheads="1"/>
          </p:cNvSpPr>
          <p:nvPr/>
        </p:nvSpPr>
        <p:spPr bwMode="auto">
          <a:xfrm>
            <a:off x="3690938" y="3440113"/>
            <a:ext cx="395287" cy="369887"/>
          </a:xfrm>
          <a:prstGeom prst="rect">
            <a:avLst/>
          </a:prstGeom>
          <a:solidFill>
            <a:srgbClr val="008080"/>
          </a:solidFill>
          <a:ln w="9525" algn="ctr">
            <a:noFill/>
            <a:miter lim="800000"/>
            <a:headEnd/>
            <a:tailEnd/>
          </a:ln>
          <a:effectLst/>
        </p:spPr>
        <p:txBody>
          <a:bodyPr wrap="none" anchor="ctr"/>
          <a:lstStyle/>
          <a:p>
            <a:r>
              <a:rPr lang="en-US" sz="600">
                <a:solidFill>
                  <a:schemeClr val="bg1"/>
                </a:solidFill>
              </a:rPr>
              <a:t>Mem</a:t>
            </a:r>
          </a:p>
          <a:p>
            <a:r>
              <a:rPr lang="en-US" sz="600">
                <a:solidFill>
                  <a:schemeClr val="bg1"/>
                </a:solidFill>
              </a:rPr>
              <a:t>Ctrl</a:t>
            </a:r>
          </a:p>
        </p:txBody>
      </p:sp>
      <p:sp>
        <p:nvSpPr>
          <p:cNvPr id="3390482" name="Rectangle 18"/>
          <p:cNvSpPr>
            <a:spLocks noChangeArrowheads="1"/>
          </p:cNvSpPr>
          <p:nvPr/>
        </p:nvSpPr>
        <p:spPr bwMode="auto">
          <a:xfrm>
            <a:off x="1398588" y="5119688"/>
            <a:ext cx="395287" cy="371475"/>
          </a:xfrm>
          <a:prstGeom prst="rect">
            <a:avLst/>
          </a:prstGeom>
          <a:solidFill>
            <a:srgbClr val="008080"/>
          </a:solidFill>
          <a:ln w="9525" algn="ctr">
            <a:noFill/>
            <a:miter lim="800000"/>
            <a:headEnd/>
            <a:tailEnd/>
          </a:ln>
          <a:effectLst/>
        </p:spPr>
        <p:txBody>
          <a:bodyPr wrap="none" anchor="ctr"/>
          <a:lstStyle/>
          <a:p>
            <a:r>
              <a:rPr lang="en-US" sz="600">
                <a:solidFill>
                  <a:schemeClr val="bg1"/>
                </a:solidFill>
              </a:rPr>
              <a:t>Flash</a:t>
            </a:r>
          </a:p>
          <a:p>
            <a:r>
              <a:rPr lang="en-US" sz="600">
                <a:solidFill>
                  <a:schemeClr val="bg1"/>
                </a:solidFill>
              </a:rPr>
              <a:t>Memory</a:t>
            </a:r>
          </a:p>
        </p:txBody>
      </p:sp>
      <p:sp>
        <p:nvSpPr>
          <p:cNvPr id="3390483" name="Line 19"/>
          <p:cNvSpPr>
            <a:spLocks noChangeShapeType="1"/>
          </p:cNvSpPr>
          <p:nvPr/>
        </p:nvSpPr>
        <p:spPr bwMode="auto">
          <a:xfrm>
            <a:off x="1614488" y="4776788"/>
            <a:ext cx="4762" cy="341312"/>
          </a:xfrm>
          <a:prstGeom prst="line">
            <a:avLst/>
          </a:prstGeom>
          <a:noFill/>
          <a:ln w="9525">
            <a:solidFill>
              <a:schemeClr val="tx1"/>
            </a:solidFill>
            <a:round/>
            <a:headEnd/>
            <a:tailEnd type="diamond" w="med" len="med"/>
          </a:ln>
          <a:effectLst/>
        </p:spPr>
        <p:txBody>
          <a:bodyPr wrap="none"/>
          <a:lstStyle/>
          <a:p>
            <a:endParaRPr lang="en-US"/>
          </a:p>
        </p:txBody>
      </p:sp>
      <p:sp>
        <p:nvSpPr>
          <p:cNvPr id="3390484" name="Line 20"/>
          <p:cNvSpPr>
            <a:spLocks noChangeShapeType="1"/>
          </p:cNvSpPr>
          <p:nvPr/>
        </p:nvSpPr>
        <p:spPr bwMode="auto">
          <a:xfrm flipV="1">
            <a:off x="1614488" y="4776788"/>
            <a:ext cx="819150" cy="0"/>
          </a:xfrm>
          <a:prstGeom prst="line">
            <a:avLst/>
          </a:prstGeom>
          <a:noFill/>
          <a:ln w="9525">
            <a:solidFill>
              <a:schemeClr val="tx1"/>
            </a:solidFill>
            <a:round/>
            <a:headEnd/>
            <a:tailEnd type="diamond" w="med" len="med"/>
          </a:ln>
          <a:effectLst/>
        </p:spPr>
        <p:txBody>
          <a:bodyPr wrap="none"/>
          <a:lstStyle/>
          <a:p>
            <a:endParaRPr lang="en-US"/>
          </a:p>
        </p:txBody>
      </p:sp>
      <p:sp>
        <p:nvSpPr>
          <p:cNvPr id="3390485" name="Rectangle 21"/>
          <p:cNvSpPr>
            <a:spLocks noChangeArrowheads="1"/>
          </p:cNvSpPr>
          <p:nvPr/>
        </p:nvSpPr>
        <p:spPr bwMode="auto">
          <a:xfrm>
            <a:off x="2401888" y="3016250"/>
            <a:ext cx="395287" cy="369888"/>
          </a:xfrm>
          <a:prstGeom prst="rect">
            <a:avLst/>
          </a:prstGeom>
          <a:solidFill>
            <a:srgbClr val="008080"/>
          </a:solidFill>
          <a:ln w="9525" algn="ctr">
            <a:noFill/>
            <a:miter lim="800000"/>
            <a:headEnd/>
            <a:tailEnd/>
          </a:ln>
          <a:effectLst/>
        </p:spPr>
        <p:txBody>
          <a:bodyPr wrap="none" anchor="ctr"/>
          <a:lstStyle/>
          <a:p>
            <a:r>
              <a:rPr lang="en-US" sz="600">
                <a:solidFill>
                  <a:schemeClr val="bg1"/>
                </a:solidFill>
              </a:rPr>
              <a:t>System</a:t>
            </a:r>
            <a:br>
              <a:rPr lang="en-US" sz="600">
                <a:solidFill>
                  <a:schemeClr val="bg1"/>
                </a:solidFill>
              </a:rPr>
            </a:br>
            <a:r>
              <a:rPr lang="en-US" sz="600">
                <a:solidFill>
                  <a:schemeClr val="bg1"/>
                </a:solidFill>
              </a:rPr>
              <a:t>I/O</a:t>
            </a:r>
          </a:p>
        </p:txBody>
      </p:sp>
      <p:sp>
        <p:nvSpPr>
          <p:cNvPr id="3390486" name="Line 22"/>
          <p:cNvSpPr>
            <a:spLocks noChangeShapeType="1"/>
          </p:cNvSpPr>
          <p:nvPr/>
        </p:nvSpPr>
        <p:spPr bwMode="auto">
          <a:xfrm flipH="1">
            <a:off x="2593975" y="3386138"/>
            <a:ext cx="0" cy="150812"/>
          </a:xfrm>
          <a:prstGeom prst="line">
            <a:avLst/>
          </a:prstGeom>
          <a:noFill/>
          <a:ln w="9525">
            <a:solidFill>
              <a:schemeClr val="tx1"/>
            </a:solidFill>
            <a:round/>
            <a:headEnd type="diamond" w="med" len="med"/>
            <a:tailEnd type="diamond" w="med" len="med"/>
          </a:ln>
          <a:effectLst/>
        </p:spPr>
        <p:txBody>
          <a:bodyPr wrap="none"/>
          <a:lstStyle/>
          <a:p>
            <a:endParaRPr lang="en-US"/>
          </a:p>
        </p:txBody>
      </p:sp>
      <p:sp>
        <p:nvSpPr>
          <p:cNvPr id="3390487" name="Rectangle 23"/>
          <p:cNvSpPr>
            <a:spLocks noChangeArrowheads="1"/>
          </p:cNvSpPr>
          <p:nvPr/>
        </p:nvSpPr>
        <p:spPr bwMode="auto">
          <a:xfrm>
            <a:off x="2784475" y="4389438"/>
            <a:ext cx="395288" cy="369887"/>
          </a:xfrm>
          <a:prstGeom prst="rect">
            <a:avLst/>
          </a:prstGeom>
          <a:solidFill>
            <a:srgbClr val="008080"/>
          </a:solidFill>
          <a:ln w="9525" algn="ctr">
            <a:noFill/>
            <a:miter lim="800000"/>
            <a:headEnd/>
            <a:tailEnd/>
          </a:ln>
          <a:effectLst/>
        </p:spPr>
        <p:txBody>
          <a:bodyPr wrap="none" anchor="ctr"/>
          <a:lstStyle/>
          <a:p>
            <a:r>
              <a:rPr lang="en-US" sz="600">
                <a:solidFill>
                  <a:schemeClr val="bg1"/>
                </a:solidFill>
              </a:rPr>
              <a:t>Slave</a:t>
            </a:r>
            <a:br>
              <a:rPr lang="en-US" sz="600">
                <a:solidFill>
                  <a:schemeClr val="bg1"/>
                </a:solidFill>
              </a:rPr>
            </a:br>
            <a:r>
              <a:rPr lang="en-US" sz="600">
                <a:solidFill>
                  <a:schemeClr val="bg1"/>
                </a:solidFill>
              </a:rPr>
              <a:t>Periph</a:t>
            </a:r>
          </a:p>
        </p:txBody>
      </p:sp>
      <p:sp>
        <p:nvSpPr>
          <p:cNvPr id="3390488" name="Line 24"/>
          <p:cNvSpPr>
            <a:spLocks noChangeShapeType="1"/>
          </p:cNvSpPr>
          <p:nvPr/>
        </p:nvSpPr>
        <p:spPr bwMode="auto">
          <a:xfrm>
            <a:off x="2593975" y="4570413"/>
            <a:ext cx="192088" cy="0"/>
          </a:xfrm>
          <a:prstGeom prst="line">
            <a:avLst/>
          </a:prstGeom>
          <a:noFill/>
          <a:ln w="9525">
            <a:solidFill>
              <a:schemeClr val="tx1"/>
            </a:solidFill>
            <a:round/>
            <a:headEnd type="diamond" w="med" len="med"/>
            <a:tailEnd type="diamond" w="med" len="med"/>
          </a:ln>
          <a:effectLst/>
        </p:spPr>
        <p:txBody>
          <a:bodyPr wrap="none"/>
          <a:lstStyle/>
          <a:p>
            <a:endParaRPr lang="en-US"/>
          </a:p>
        </p:txBody>
      </p:sp>
      <p:sp>
        <p:nvSpPr>
          <p:cNvPr id="3390489" name="Line 25"/>
          <p:cNvSpPr>
            <a:spLocks noChangeShapeType="1"/>
          </p:cNvSpPr>
          <p:nvPr/>
        </p:nvSpPr>
        <p:spPr bwMode="auto">
          <a:xfrm flipH="1">
            <a:off x="2597150" y="2876550"/>
            <a:ext cx="0" cy="142875"/>
          </a:xfrm>
          <a:prstGeom prst="line">
            <a:avLst/>
          </a:prstGeom>
          <a:noFill/>
          <a:ln w="9525">
            <a:solidFill>
              <a:schemeClr val="tx1"/>
            </a:solidFill>
            <a:round/>
            <a:headEnd type="diamond" w="med" len="med"/>
            <a:tailEnd type="diamond" w="med" len="med"/>
          </a:ln>
          <a:effectLst/>
        </p:spPr>
        <p:txBody>
          <a:bodyPr wrap="none"/>
          <a:lstStyle/>
          <a:p>
            <a:endParaRPr lang="en-US"/>
          </a:p>
        </p:txBody>
      </p:sp>
      <p:sp>
        <p:nvSpPr>
          <p:cNvPr id="3390490" name="Rectangle 26"/>
          <p:cNvSpPr>
            <a:spLocks noChangeArrowheads="1"/>
          </p:cNvSpPr>
          <p:nvPr/>
        </p:nvSpPr>
        <p:spPr bwMode="auto">
          <a:xfrm>
            <a:off x="2962275" y="2519363"/>
            <a:ext cx="395288" cy="369887"/>
          </a:xfrm>
          <a:prstGeom prst="rect">
            <a:avLst/>
          </a:prstGeom>
          <a:solidFill>
            <a:srgbClr val="008080"/>
          </a:solidFill>
          <a:ln w="9525" algn="ctr">
            <a:noFill/>
            <a:miter lim="800000"/>
            <a:headEnd/>
            <a:tailEnd/>
          </a:ln>
          <a:effectLst/>
        </p:spPr>
        <p:txBody>
          <a:bodyPr wrap="none" anchor="ctr"/>
          <a:lstStyle/>
          <a:p>
            <a:r>
              <a:rPr lang="en-US" sz="600">
                <a:solidFill>
                  <a:schemeClr val="bg1"/>
                </a:solidFill>
              </a:rPr>
              <a:t>USB</a:t>
            </a:r>
          </a:p>
        </p:txBody>
      </p:sp>
      <p:sp>
        <p:nvSpPr>
          <p:cNvPr id="3390491" name="Line 27"/>
          <p:cNvSpPr>
            <a:spLocks noChangeShapeType="1"/>
          </p:cNvSpPr>
          <p:nvPr/>
        </p:nvSpPr>
        <p:spPr bwMode="auto">
          <a:xfrm flipH="1">
            <a:off x="3154363" y="2884488"/>
            <a:ext cx="0" cy="142875"/>
          </a:xfrm>
          <a:prstGeom prst="line">
            <a:avLst/>
          </a:prstGeom>
          <a:noFill/>
          <a:ln w="9525">
            <a:solidFill>
              <a:schemeClr val="tx1"/>
            </a:solidFill>
            <a:round/>
            <a:headEnd type="diamond" w="med" len="med"/>
            <a:tailEnd type="diamond" w="med" len="med"/>
          </a:ln>
          <a:effectLst/>
        </p:spPr>
        <p:txBody>
          <a:bodyPr wrap="none"/>
          <a:lstStyle/>
          <a:p>
            <a:endParaRPr lang="en-US"/>
          </a:p>
        </p:txBody>
      </p:sp>
      <p:sp>
        <p:nvSpPr>
          <p:cNvPr id="3390492" name="Line 28"/>
          <p:cNvSpPr>
            <a:spLocks noChangeShapeType="1"/>
          </p:cNvSpPr>
          <p:nvPr/>
        </p:nvSpPr>
        <p:spPr bwMode="auto">
          <a:xfrm>
            <a:off x="3579813" y="3633788"/>
            <a:ext cx="123825" cy="0"/>
          </a:xfrm>
          <a:prstGeom prst="line">
            <a:avLst/>
          </a:prstGeom>
          <a:noFill/>
          <a:ln w="9525">
            <a:solidFill>
              <a:schemeClr val="tx1"/>
            </a:solidFill>
            <a:round/>
            <a:headEnd type="diamond" w="med" len="med"/>
            <a:tailEnd type="diamond" w="med" len="med"/>
          </a:ln>
          <a:effectLst/>
        </p:spPr>
        <p:txBody>
          <a:bodyPr wrap="none"/>
          <a:lstStyle/>
          <a:p>
            <a:endParaRPr lang="en-US"/>
          </a:p>
        </p:txBody>
      </p:sp>
      <p:sp>
        <p:nvSpPr>
          <p:cNvPr id="3390493" name="Rectangle 29"/>
          <p:cNvSpPr>
            <a:spLocks noChangeArrowheads="1"/>
          </p:cNvSpPr>
          <p:nvPr/>
        </p:nvSpPr>
        <p:spPr bwMode="auto">
          <a:xfrm>
            <a:off x="4275138" y="3478213"/>
            <a:ext cx="393700" cy="138112"/>
          </a:xfrm>
          <a:prstGeom prst="rect">
            <a:avLst/>
          </a:prstGeom>
          <a:solidFill>
            <a:srgbClr val="008080"/>
          </a:solidFill>
          <a:ln w="3175" algn="ctr">
            <a:solidFill>
              <a:schemeClr val="bg1"/>
            </a:solidFill>
            <a:miter lim="800000"/>
            <a:headEnd/>
            <a:tailEnd/>
          </a:ln>
          <a:effectLst/>
        </p:spPr>
        <p:txBody>
          <a:bodyPr wrap="none" anchor="ctr"/>
          <a:lstStyle/>
          <a:p>
            <a:endParaRPr lang="en-US" sz="600">
              <a:solidFill>
                <a:schemeClr val="bg1"/>
              </a:solidFill>
            </a:endParaRPr>
          </a:p>
        </p:txBody>
      </p:sp>
      <p:sp>
        <p:nvSpPr>
          <p:cNvPr id="3390494" name="Rectangle 30"/>
          <p:cNvSpPr>
            <a:spLocks noChangeArrowheads="1"/>
          </p:cNvSpPr>
          <p:nvPr/>
        </p:nvSpPr>
        <p:spPr bwMode="auto">
          <a:xfrm>
            <a:off x="4240213" y="3511550"/>
            <a:ext cx="393700" cy="138113"/>
          </a:xfrm>
          <a:prstGeom prst="rect">
            <a:avLst/>
          </a:prstGeom>
          <a:solidFill>
            <a:srgbClr val="008080"/>
          </a:solidFill>
          <a:ln w="3175" algn="ctr">
            <a:solidFill>
              <a:schemeClr val="bg1"/>
            </a:solidFill>
            <a:miter lim="800000"/>
            <a:headEnd/>
            <a:tailEnd/>
          </a:ln>
          <a:effectLst/>
        </p:spPr>
        <p:txBody>
          <a:bodyPr wrap="none" anchor="ctr"/>
          <a:lstStyle/>
          <a:p>
            <a:endParaRPr lang="en-US" sz="600">
              <a:solidFill>
                <a:schemeClr val="bg1"/>
              </a:solidFill>
            </a:endParaRPr>
          </a:p>
        </p:txBody>
      </p:sp>
      <p:sp>
        <p:nvSpPr>
          <p:cNvPr id="3390495" name="Rectangle 31"/>
          <p:cNvSpPr>
            <a:spLocks noChangeArrowheads="1"/>
          </p:cNvSpPr>
          <p:nvPr/>
        </p:nvSpPr>
        <p:spPr bwMode="auto">
          <a:xfrm>
            <a:off x="4203700" y="3544888"/>
            <a:ext cx="393700" cy="139700"/>
          </a:xfrm>
          <a:prstGeom prst="rect">
            <a:avLst/>
          </a:prstGeom>
          <a:solidFill>
            <a:srgbClr val="008080"/>
          </a:solidFill>
          <a:ln w="3175" algn="ctr">
            <a:solidFill>
              <a:schemeClr val="bg1"/>
            </a:solidFill>
            <a:miter lim="800000"/>
            <a:headEnd/>
            <a:tailEnd/>
          </a:ln>
          <a:effectLst/>
        </p:spPr>
        <p:txBody>
          <a:bodyPr wrap="none" anchor="ctr"/>
          <a:lstStyle/>
          <a:p>
            <a:r>
              <a:rPr lang="en-US" sz="600">
                <a:solidFill>
                  <a:schemeClr val="bg1"/>
                </a:solidFill>
              </a:rPr>
              <a:t>Mem</a:t>
            </a:r>
          </a:p>
        </p:txBody>
      </p:sp>
      <p:sp>
        <p:nvSpPr>
          <p:cNvPr id="3390496" name="Line 32"/>
          <p:cNvSpPr>
            <a:spLocks noChangeShapeType="1"/>
          </p:cNvSpPr>
          <p:nvPr/>
        </p:nvSpPr>
        <p:spPr bwMode="auto">
          <a:xfrm>
            <a:off x="4070350" y="3608388"/>
            <a:ext cx="125413" cy="0"/>
          </a:xfrm>
          <a:prstGeom prst="line">
            <a:avLst/>
          </a:prstGeom>
          <a:noFill/>
          <a:ln w="9525">
            <a:solidFill>
              <a:schemeClr val="tx1"/>
            </a:solidFill>
            <a:round/>
            <a:headEnd type="diamond" w="med" len="med"/>
            <a:tailEnd type="diamond" w="med" len="med"/>
          </a:ln>
          <a:effectLst/>
        </p:spPr>
        <p:txBody>
          <a:bodyPr wrap="none"/>
          <a:lstStyle/>
          <a:p>
            <a:endParaRPr lang="en-US"/>
          </a:p>
        </p:txBody>
      </p:sp>
      <p:sp>
        <p:nvSpPr>
          <p:cNvPr id="3390497" name="Line 33"/>
          <p:cNvSpPr>
            <a:spLocks noChangeShapeType="1"/>
          </p:cNvSpPr>
          <p:nvPr/>
        </p:nvSpPr>
        <p:spPr bwMode="auto">
          <a:xfrm flipH="1">
            <a:off x="3154363" y="3373438"/>
            <a:ext cx="0" cy="152400"/>
          </a:xfrm>
          <a:prstGeom prst="line">
            <a:avLst/>
          </a:prstGeom>
          <a:noFill/>
          <a:ln w="9525">
            <a:solidFill>
              <a:schemeClr val="tx1"/>
            </a:solidFill>
            <a:round/>
            <a:headEnd type="diamond" w="med" len="med"/>
            <a:tailEnd type="diamond" w="med" len="med"/>
          </a:ln>
          <a:effectLst/>
        </p:spPr>
        <p:txBody>
          <a:bodyPr wrap="none"/>
          <a:lstStyle/>
          <a:p>
            <a:endParaRPr lang="en-US"/>
          </a:p>
        </p:txBody>
      </p:sp>
      <p:sp>
        <p:nvSpPr>
          <p:cNvPr id="3390498" name="Rectangle 34"/>
          <p:cNvSpPr>
            <a:spLocks noChangeArrowheads="1"/>
          </p:cNvSpPr>
          <p:nvPr/>
        </p:nvSpPr>
        <p:spPr bwMode="auto">
          <a:xfrm>
            <a:off x="1536700" y="3984625"/>
            <a:ext cx="266700" cy="206375"/>
          </a:xfrm>
          <a:prstGeom prst="rect">
            <a:avLst/>
          </a:prstGeom>
          <a:solidFill>
            <a:srgbClr val="008080"/>
          </a:solidFill>
          <a:ln w="9525" algn="ctr">
            <a:solidFill>
              <a:schemeClr val="bg2"/>
            </a:solidFill>
            <a:miter lim="800000"/>
            <a:headEnd/>
            <a:tailEnd/>
          </a:ln>
          <a:effectLst/>
        </p:spPr>
        <p:txBody>
          <a:bodyPr wrap="none" anchor="ctr"/>
          <a:lstStyle/>
          <a:p>
            <a:r>
              <a:rPr lang="en-US" sz="900">
                <a:solidFill>
                  <a:schemeClr val="bg1"/>
                </a:solidFill>
              </a:rPr>
              <a:t>I$</a:t>
            </a:r>
          </a:p>
        </p:txBody>
      </p:sp>
      <p:sp>
        <p:nvSpPr>
          <p:cNvPr id="3390499" name="Rectangle 35"/>
          <p:cNvSpPr>
            <a:spLocks noChangeArrowheads="1"/>
          </p:cNvSpPr>
          <p:nvPr/>
        </p:nvSpPr>
        <p:spPr bwMode="auto">
          <a:xfrm>
            <a:off x="1838325" y="3984625"/>
            <a:ext cx="265113" cy="206375"/>
          </a:xfrm>
          <a:prstGeom prst="rect">
            <a:avLst/>
          </a:prstGeom>
          <a:solidFill>
            <a:srgbClr val="008080"/>
          </a:solidFill>
          <a:ln w="9525" algn="ctr">
            <a:solidFill>
              <a:schemeClr val="bg2"/>
            </a:solidFill>
            <a:miter lim="800000"/>
            <a:headEnd/>
            <a:tailEnd/>
          </a:ln>
          <a:effectLst/>
        </p:spPr>
        <p:txBody>
          <a:bodyPr wrap="none" anchor="ctr"/>
          <a:lstStyle/>
          <a:p>
            <a:r>
              <a:rPr lang="en-US" sz="900">
                <a:solidFill>
                  <a:schemeClr val="bg1"/>
                </a:solidFill>
              </a:rPr>
              <a:t>D$</a:t>
            </a:r>
          </a:p>
        </p:txBody>
      </p:sp>
      <p:sp>
        <p:nvSpPr>
          <p:cNvPr id="3390500" name="Text Box 36"/>
          <p:cNvSpPr txBox="1">
            <a:spLocks noChangeArrowheads="1"/>
          </p:cNvSpPr>
          <p:nvPr/>
        </p:nvSpPr>
        <p:spPr bwMode="auto">
          <a:xfrm>
            <a:off x="2786063" y="5233988"/>
            <a:ext cx="2435225" cy="290512"/>
          </a:xfrm>
          <a:prstGeom prst="rect">
            <a:avLst/>
          </a:prstGeom>
          <a:noFill/>
          <a:ln w="9525">
            <a:noFill/>
            <a:miter lim="800000"/>
            <a:headEnd/>
            <a:tailEnd/>
          </a:ln>
          <a:effectLst/>
        </p:spPr>
        <p:txBody>
          <a:bodyPr lIns="91435" tIns="45718" rIns="91435" bIns="45718">
            <a:spAutoFit/>
          </a:bodyPr>
          <a:lstStyle/>
          <a:p>
            <a:pPr algn="l"/>
            <a:r>
              <a:rPr lang="en-US" sz="1300">
                <a:solidFill>
                  <a:srgbClr val="000000"/>
                </a:solidFill>
                <a:cs typeface="Times New Roman" pitchFamily="18" charset="0"/>
              </a:rPr>
              <a:t>Complete Device Model</a:t>
            </a:r>
          </a:p>
        </p:txBody>
      </p:sp>
      <p:grpSp>
        <p:nvGrpSpPr>
          <p:cNvPr id="3390501" name="Group 37"/>
          <p:cNvGrpSpPr>
            <a:grpSpLocks/>
          </p:cNvGrpSpPr>
          <p:nvPr/>
        </p:nvGrpSpPr>
        <p:grpSpPr bwMode="auto">
          <a:xfrm>
            <a:off x="176213" y="3616325"/>
            <a:ext cx="2617787" cy="1062038"/>
            <a:chOff x="3501" y="2176"/>
            <a:chExt cx="1649" cy="669"/>
          </a:xfrm>
        </p:grpSpPr>
        <p:grpSp>
          <p:nvGrpSpPr>
            <p:cNvPr id="3390502" name="Group 38"/>
            <p:cNvGrpSpPr>
              <a:grpSpLocks/>
            </p:cNvGrpSpPr>
            <p:nvPr/>
          </p:nvGrpSpPr>
          <p:grpSpPr bwMode="auto">
            <a:xfrm>
              <a:off x="4343" y="2300"/>
              <a:ext cx="807" cy="545"/>
              <a:chOff x="620" y="2700"/>
              <a:chExt cx="733" cy="495"/>
            </a:xfrm>
          </p:grpSpPr>
          <p:sp>
            <p:nvSpPr>
              <p:cNvPr id="3390503" name="Rectangle 39"/>
              <p:cNvSpPr>
                <a:spLocks noChangeArrowheads="1"/>
              </p:cNvSpPr>
              <p:nvPr/>
            </p:nvSpPr>
            <p:spPr bwMode="auto">
              <a:xfrm>
                <a:off x="620" y="2981"/>
                <a:ext cx="348" cy="214"/>
              </a:xfrm>
              <a:prstGeom prst="rect">
                <a:avLst/>
              </a:prstGeom>
              <a:solidFill>
                <a:schemeClr val="folHlink"/>
              </a:solidFill>
              <a:ln w="9525" algn="ctr">
                <a:solidFill>
                  <a:srgbClr val="808080"/>
                </a:solidFill>
                <a:miter lim="800000"/>
                <a:headEnd/>
                <a:tailEnd/>
              </a:ln>
              <a:effectLst/>
            </p:spPr>
            <p:txBody>
              <a:bodyPr wrap="none" anchor="ctr"/>
              <a:lstStyle/>
              <a:p>
                <a:r>
                  <a:rPr lang="en-US" sz="700">
                    <a:solidFill>
                      <a:schemeClr val="bg1"/>
                    </a:solidFill>
                  </a:rPr>
                  <a:t>Clock</a:t>
                </a:r>
              </a:p>
              <a:p>
                <a:r>
                  <a:rPr lang="en-US" sz="700">
                    <a:solidFill>
                      <a:schemeClr val="bg1"/>
                    </a:solidFill>
                  </a:rPr>
                  <a:t>Distribution</a:t>
                </a:r>
              </a:p>
            </p:txBody>
          </p:sp>
          <p:sp>
            <p:nvSpPr>
              <p:cNvPr id="3390504" name="Line 40"/>
              <p:cNvSpPr>
                <a:spLocks noChangeShapeType="1"/>
              </p:cNvSpPr>
              <p:nvPr/>
            </p:nvSpPr>
            <p:spPr bwMode="auto">
              <a:xfrm>
                <a:off x="960" y="3066"/>
                <a:ext cx="177" cy="0"/>
              </a:xfrm>
              <a:prstGeom prst="line">
                <a:avLst/>
              </a:prstGeom>
              <a:noFill/>
              <a:ln w="9525">
                <a:solidFill>
                  <a:schemeClr val="folHlink"/>
                </a:solidFill>
                <a:round/>
                <a:headEnd/>
                <a:tailEnd/>
              </a:ln>
              <a:effectLst/>
            </p:spPr>
            <p:txBody>
              <a:bodyPr anchor="ctr"/>
              <a:lstStyle/>
              <a:p>
                <a:endParaRPr lang="en-US"/>
              </a:p>
            </p:txBody>
          </p:sp>
          <p:sp>
            <p:nvSpPr>
              <p:cNvPr id="3390505" name="Line 41"/>
              <p:cNvSpPr>
                <a:spLocks noChangeShapeType="1"/>
              </p:cNvSpPr>
              <p:nvPr/>
            </p:nvSpPr>
            <p:spPr bwMode="auto">
              <a:xfrm flipV="1">
                <a:off x="966" y="3021"/>
                <a:ext cx="90" cy="0"/>
              </a:xfrm>
              <a:prstGeom prst="line">
                <a:avLst/>
              </a:prstGeom>
              <a:noFill/>
              <a:ln w="9525">
                <a:solidFill>
                  <a:schemeClr val="folHlink"/>
                </a:solidFill>
                <a:round/>
                <a:headEnd/>
                <a:tailEnd/>
              </a:ln>
              <a:effectLst/>
            </p:spPr>
            <p:txBody>
              <a:bodyPr anchor="ctr"/>
              <a:lstStyle/>
              <a:p>
                <a:endParaRPr lang="en-US"/>
              </a:p>
            </p:txBody>
          </p:sp>
          <p:sp>
            <p:nvSpPr>
              <p:cNvPr id="3390506" name="Line 42"/>
              <p:cNvSpPr>
                <a:spLocks noChangeShapeType="1"/>
              </p:cNvSpPr>
              <p:nvPr/>
            </p:nvSpPr>
            <p:spPr bwMode="auto">
              <a:xfrm flipH="1" flipV="1">
                <a:off x="1053" y="2700"/>
                <a:ext cx="3" cy="318"/>
              </a:xfrm>
              <a:prstGeom prst="line">
                <a:avLst/>
              </a:prstGeom>
              <a:noFill/>
              <a:ln w="9525">
                <a:solidFill>
                  <a:schemeClr val="folHlink"/>
                </a:solidFill>
                <a:round/>
                <a:headEnd/>
                <a:tailEnd/>
              </a:ln>
              <a:effectLst/>
            </p:spPr>
            <p:txBody>
              <a:bodyPr anchor="ctr"/>
              <a:lstStyle/>
              <a:p>
                <a:endParaRPr lang="en-US"/>
              </a:p>
            </p:txBody>
          </p:sp>
          <p:sp>
            <p:nvSpPr>
              <p:cNvPr id="3390507" name="Line 43"/>
              <p:cNvSpPr>
                <a:spLocks noChangeShapeType="1"/>
              </p:cNvSpPr>
              <p:nvPr/>
            </p:nvSpPr>
            <p:spPr bwMode="auto">
              <a:xfrm>
                <a:off x="957" y="2703"/>
                <a:ext cx="96" cy="0"/>
              </a:xfrm>
              <a:prstGeom prst="line">
                <a:avLst/>
              </a:prstGeom>
              <a:noFill/>
              <a:ln w="9525">
                <a:solidFill>
                  <a:schemeClr val="folHlink"/>
                </a:solidFill>
                <a:round/>
                <a:headEnd/>
                <a:tailEnd/>
              </a:ln>
              <a:effectLst/>
            </p:spPr>
            <p:txBody>
              <a:bodyPr anchor="ctr"/>
              <a:lstStyle/>
              <a:p>
                <a:endParaRPr lang="en-US"/>
              </a:p>
            </p:txBody>
          </p:sp>
          <p:sp>
            <p:nvSpPr>
              <p:cNvPr id="3390508" name="Line 44"/>
              <p:cNvSpPr>
                <a:spLocks noChangeShapeType="1"/>
              </p:cNvSpPr>
              <p:nvPr/>
            </p:nvSpPr>
            <p:spPr bwMode="auto">
              <a:xfrm>
                <a:off x="966" y="3174"/>
                <a:ext cx="387" cy="0"/>
              </a:xfrm>
              <a:prstGeom prst="line">
                <a:avLst/>
              </a:prstGeom>
              <a:noFill/>
              <a:ln w="9525">
                <a:solidFill>
                  <a:schemeClr val="folHlink"/>
                </a:solidFill>
                <a:round/>
                <a:headEnd/>
                <a:tailEnd/>
              </a:ln>
              <a:effectLst/>
            </p:spPr>
            <p:txBody>
              <a:bodyPr anchor="ctr"/>
              <a:lstStyle/>
              <a:p>
                <a:endParaRPr lang="en-US"/>
              </a:p>
            </p:txBody>
          </p:sp>
        </p:grpSp>
        <p:sp>
          <p:nvSpPr>
            <p:cNvPr id="3390509" name="AutoShape 45"/>
            <p:cNvSpPr>
              <a:spLocks noChangeArrowheads="1"/>
            </p:cNvSpPr>
            <p:nvPr/>
          </p:nvSpPr>
          <p:spPr bwMode="auto">
            <a:xfrm>
              <a:off x="3501" y="2176"/>
              <a:ext cx="682" cy="415"/>
            </a:xfrm>
            <a:prstGeom prst="wedgeRectCallout">
              <a:avLst>
                <a:gd name="adj1" fmla="val 67889"/>
                <a:gd name="adj2" fmla="val 88556"/>
              </a:avLst>
            </a:prstGeom>
            <a:solidFill>
              <a:schemeClr val="accent1"/>
            </a:solidFill>
            <a:ln w="9525" algn="ctr">
              <a:solidFill>
                <a:schemeClr val="tx1"/>
              </a:solidFill>
              <a:miter lim="800000"/>
              <a:headEnd/>
              <a:tailEnd/>
            </a:ln>
            <a:effectLst/>
          </p:spPr>
          <p:txBody>
            <a:bodyPr anchor="ctr"/>
            <a:lstStyle/>
            <a:p>
              <a:r>
                <a:rPr lang="en-US" sz="1200">
                  <a:solidFill>
                    <a:srgbClr val="FFFF66"/>
                  </a:solidFill>
                  <a:effectLst>
                    <a:outerShdw blurRad="38100" dist="38100" dir="2700000" algn="tl">
                      <a:srgbClr val="000000"/>
                    </a:outerShdw>
                  </a:effectLst>
                </a:rPr>
                <a:t>Add Clock</a:t>
              </a:r>
            </a:p>
            <a:p>
              <a:r>
                <a:rPr lang="en-US" sz="1200">
                  <a:solidFill>
                    <a:srgbClr val="FFFF66"/>
                  </a:solidFill>
                  <a:effectLst>
                    <a:outerShdw blurRad="38100" dist="38100" dir="2700000" algn="tl">
                      <a:srgbClr val="000000"/>
                    </a:outerShdw>
                  </a:effectLst>
                </a:rPr>
                <a:t>Distribution</a:t>
              </a:r>
            </a:p>
          </p:txBody>
        </p:sp>
      </p:grpSp>
      <p:grpSp>
        <p:nvGrpSpPr>
          <p:cNvPr id="3390510" name="Group 46"/>
          <p:cNvGrpSpPr>
            <a:grpSpLocks/>
          </p:cNvGrpSpPr>
          <p:nvPr/>
        </p:nvGrpSpPr>
        <p:grpSpPr bwMode="auto">
          <a:xfrm>
            <a:off x="3454400" y="3857625"/>
            <a:ext cx="1636713" cy="1852613"/>
            <a:chOff x="1991" y="2731"/>
            <a:chExt cx="937" cy="1061"/>
          </a:xfrm>
        </p:grpSpPr>
        <p:sp>
          <p:nvSpPr>
            <p:cNvPr id="3390511" name="Rectangle 47"/>
            <p:cNvSpPr>
              <a:spLocks noChangeArrowheads="1"/>
            </p:cNvSpPr>
            <p:nvPr/>
          </p:nvSpPr>
          <p:spPr bwMode="auto">
            <a:xfrm>
              <a:off x="2423" y="2731"/>
              <a:ext cx="243" cy="500"/>
            </a:xfrm>
            <a:prstGeom prst="rect">
              <a:avLst/>
            </a:prstGeom>
            <a:solidFill>
              <a:schemeClr val="folHlink"/>
            </a:solidFill>
            <a:ln w="9525" algn="ctr">
              <a:solidFill>
                <a:srgbClr val="808080"/>
              </a:solidFill>
              <a:miter lim="800000"/>
              <a:headEnd/>
              <a:tailEnd/>
            </a:ln>
            <a:effectLst/>
          </p:spPr>
          <p:txBody>
            <a:bodyPr wrap="none" anchor="ctr"/>
            <a:lstStyle/>
            <a:p>
              <a:r>
                <a:rPr lang="en-US" sz="900">
                  <a:solidFill>
                    <a:schemeClr val="bg1"/>
                  </a:solidFill>
                </a:rPr>
                <a:t>Power</a:t>
              </a:r>
              <a:br>
                <a:rPr lang="en-US" sz="900">
                  <a:solidFill>
                    <a:schemeClr val="bg1"/>
                  </a:solidFill>
                </a:rPr>
              </a:br>
              <a:r>
                <a:rPr lang="en-US" sz="900">
                  <a:solidFill>
                    <a:schemeClr val="bg1"/>
                  </a:solidFill>
                </a:rPr>
                <a:t>Mgmt</a:t>
              </a:r>
              <a:br>
                <a:rPr lang="en-US" sz="900">
                  <a:solidFill>
                    <a:schemeClr val="bg1"/>
                  </a:solidFill>
                </a:rPr>
              </a:br>
              <a:r>
                <a:rPr lang="en-US" sz="900">
                  <a:solidFill>
                    <a:schemeClr val="bg1"/>
                  </a:solidFill>
                </a:rPr>
                <a:t>IC</a:t>
              </a:r>
            </a:p>
          </p:txBody>
        </p:sp>
        <p:sp>
          <p:nvSpPr>
            <p:cNvPr id="3390512" name="Rectangle 48"/>
            <p:cNvSpPr>
              <a:spLocks noChangeArrowheads="1"/>
            </p:cNvSpPr>
            <p:nvPr/>
          </p:nvSpPr>
          <p:spPr bwMode="auto">
            <a:xfrm>
              <a:off x="1991" y="2831"/>
              <a:ext cx="243" cy="301"/>
            </a:xfrm>
            <a:prstGeom prst="rect">
              <a:avLst/>
            </a:prstGeom>
            <a:solidFill>
              <a:schemeClr val="folHlink"/>
            </a:solidFill>
            <a:ln w="9525" algn="ctr">
              <a:solidFill>
                <a:srgbClr val="808080"/>
              </a:solidFill>
              <a:miter lim="800000"/>
              <a:headEnd/>
              <a:tailEnd/>
            </a:ln>
            <a:effectLst/>
          </p:spPr>
          <p:txBody>
            <a:bodyPr wrap="none" anchor="ctr"/>
            <a:lstStyle/>
            <a:p>
              <a:r>
                <a:rPr lang="en-US" sz="700">
                  <a:solidFill>
                    <a:schemeClr val="bg1"/>
                  </a:solidFill>
                </a:rPr>
                <a:t>Power</a:t>
              </a:r>
            </a:p>
            <a:p>
              <a:r>
                <a:rPr lang="en-US" sz="700">
                  <a:solidFill>
                    <a:schemeClr val="bg1"/>
                  </a:solidFill>
                </a:rPr>
                <a:t>Mgmt</a:t>
              </a:r>
              <a:br>
                <a:rPr lang="en-US" sz="700">
                  <a:solidFill>
                    <a:schemeClr val="bg1"/>
                  </a:solidFill>
                </a:rPr>
              </a:br>
              <a:r>
                <a:rPr lang="en-US" sz="700">
                  <a:solidFill>
                    <a:schemeClr val="bg1"/>
                  </a:solidFill>
                </a:rPr>
                <a:t>Module</a:t>
              </a:r>
            </a:p>
          </p:txBody>
        </p:sp>
        <p:sp>
          <p:nvSpPr>
            <p:cNvPr id="3390513" name="Line 49"/>
            <p:cNvSpPr>
              <a:spLocks noChangeShapeType="1"/>
            </p:cNvSpPr>
            <p:nvPr/>
          </p:nvSpPr>
          <p:spPr bwMode="auto">
            <a:xfrm>
              <a:off x="2241" y="2976"/>
              <a:ext cx="180" cy="0"/>
            </a:xfrm>
            <a:prstGeom prst="line">
              <a:avLst/>
            </a:prstGeom>
            <a:noFill/>
            <a:ln w="9525">
              <a:solidFill>
                <a:schemeClr val="folHlink"/>
              </a:solidFill>
              <a:round/>
              <a:headEnd/>
              <a:tailEnd type="triangle" w="med" len="med"/>
            </a:ln>
            <a:effectLst/>
          </p:spPr>
          <p:txBody>
            <a:bodyPr anchor="ctr"/>
            <a:lstStyle/>
            <a:p>
              <a:endParaRPr lang="en-US"/>
            </a:p>
          </p:txBody>
        </p:sp>
        <p:sp>
          <p:nvSpPr>
            <p:cNvPr id="3390514" name="AutoShape 50"/>
            <p:cNvSpPr>
              <a:spLocks noChangeArrowheads="1"/>
            </p:cNvSpPr>
            <p:nvPr/>
          </p:nvSpPr>
          <p:spPr bwMode="auto">
            <a:xfrm>
              <a:off x="2115" y="3387"/>
              <a:ext cx="813" cy="405"/>
            </a:xfrm>
            <a:prstGeom prst="wedgeRectCallout">
              <a:avLst>
                <a:gd name="adj1" fmla="val -46310"/>
                <a:gd name="adj2" fmla="val -120125"/>
              </a:avLst>
            </a:prstGeom>
            <a:solidFill>
              <a:schemeClr val="accent1"/>
            </a:solidFill>
            <a:ln w="9525" algn="ctr">
              <a:solidFill>
                <a:schemeClr val="tx1"/>
              </a:solidFill>
              <a:miter lim="800000"/>
              <a:headEnd/>
              <a:tailEnd/>
            </a:ln>
            <a:effectLst/>
          </p:spPr>
          <p:txBody>
            <a:bodyPr anchor="ctr"/>
            <a:lstStyle/>
            <a:p>
              <a:r>
                <a:rPr lang="en-US" sz="1200">
                  <a:solidFill>
                    <a:srgbClr val="FFFF66"/>
                  </a:solidFill>
                  <a:effectLst>
                    <a:outerShdw blurRad="38100" dist="38100" dir="2700000" algn="tl">
                      <a:srgbClr val="000000"/>
                    </a:outerShdw>
                  </a:effectLst>
                </a:rPr>
                <a:t>Add Power</a:t>
              </a:r>
            </a:p>
            <a:p>
              <a:r>
                <a:rPr lang="en-US" sz="1200">
                  <a:solidFill>
                    <a:srgbClr val="FFFF66"/>
                  </a:solidFill>
                  <a:effectLst>
                    <a:outerShdw blurRad="38100" dist="38100" dir="2700000" algn="tl">
                      <a:srgbClr val="000000"/>
                    </a:outerShdw>
                  </a:effectLst>
                </a:rPr>
                <a:t>Management</a:t>
              </a:r>
            </a:p>
            <a:p>
              <a:r>
                <a:rPr lang="en-US" sz="1200">
                  <a:solidFill>
                    <a:srgbClr val="FFFF66"/>
                  </a:solidFill>
                  <a:effectLst>
                    <a:outerShdw blurRad="38100" dist="38100" dir="2700000" algn="tl">
                      <a:srgbClr val="000000"/>
                    </a:outerShdw>
                  </a:effectLst>
                </a:rPr>
                <a:t>Schemes</a:t>
              </a:r>
            </a:p>
          </p:txBody>
        </p:sp>
      </p:grpSp>
      <p:sp>
        <p:nvSpPr>
          <p:cNvPr id="3390515" name="Line 51"/>
          <p:cNvSpPr>
            <a:spLocks noChangeShapeType="1"/>
          </p:cNvSpPr>
          <p:nvPr/>
        </p:nvSpPr>
        <p:spPr bwMode="auto">
          <a:xfrm>
            <a:off x="2598738" y="4140200"/>
            <a:ext cx="192087" cy="0"/>
          </a:xfrm>
          <a:prstGeom prst="line">
            <a:avLst/>
          </a:prstGeom>
          <a:noFill/>
          <a:ln w="9525">
            <a:solidFill>
              <a:schemeClr val="tx1"/>
            </a:solidFill>
            <a:round/>
            <a:headEnd type="diamond" w="med" len="med"/>
            <a:tailEnd type="diamond" w="med" len="med"/>
          </a:ln>
          <a:effectLst/>
        </p:spPr>
        <p:txBody>
          <a:bodyPr wrap="none"/>
          <a:lstStyle/>
          <a:p>
            <a:endParaRPr lang="en-US"/>
          </a:p>
        </p:txBody>
      </p:sp>
      <p:sp>
        <p:nvSpPr>
          <p:cNvPr id="3390516" name="AutoShape 52"/>
          <p:cNvSpPr>
            <a:spLocks noChangeArrowheads="1"/>
          </p:cNvSpPr>
          <p:nvPr/>
        </p:nvSpPr>
        <p:spPr bwMode="auto">
          <a:xfrm>
            <a:off x="376238" y="1501775"/>
            <a:ext cx="1844675" cy="792163"/>
          </a:xfrm>
          <a:prstGeom prst="wedgeRectCallout">
            <a:avLst>
              <a:gd name="adj1" fmla="val 7833"/>
              <a:gd name="adj2" fmla="val 88074"/>
            </a:avLst>
          </a:prstGeom>
          <a:solidFill>
            <a:schemeClr val="accent1"/>
          </a:solidFill>
          <a:ln w="9525" algn="ctr">
            <a:solidFill>
              <a:schemeClr val="tx1"/>
            </a:solidFill>
            <a:miter lim="800000"/>
            <a:headEnd/>
            <a:tailEnd/>
          </a:ln>
          <a:effectLst/>
        </p:spPr>
        <p:txBody>
          <a:bodyPr anchor="ctr"/>
          <a:lstStyle/>
          <a:p>
            <a:r>
              <a:rPr lang="en-US" sz="1200">
                <a:solidFill>
                  <a:srgbClr val="FFFF66"/>
                </a:solidFill>
                <a:effectLst>
                  <a:outerShdw blurRad="38100" dist="38100" dir="2700000" algn="tl">
                    <a:srgbClr val="000000"/>
                  </a:outerShdw>
                </a:effectLst>
              </a:rPr>
              <a:t>Start with functional-accurate TLM System Model</a:t>
            </a:r>
          </a:p>
        </p:txBody>
      </p:sp>
      <p:grpSp>
        <p:nvGrpSpPr>
          <p:cNvPr id="3390517" name="Group 53"/>
          <p:cNvGrpSpPr>
            <a:grpSpLocks/>
          </p:cNvGrpSpPr>
          <p:nvPr/>
        </p:nvGrpSpPr>
        <p:grpSpPr bwMode="auto">
          <a:xfrm>
            <a:off x="2514600" y="1514475"/>
            <a:ext cx="3419475" cy="885825"/>
            <a:chOff x="696" y="930"/>
            <a:chExt cx="2154" cy="558"/>
          </a:xfrm>
        </p:grpSpPr>
        <p:sp>
          <p:nvSpPr>
            <p:cNvPr id="3390518" name="AutoShape 54"/>
            <p:cNvSpPr>
              <a:spLocks noChangeArrowheads="1"/>
            </p:cNvSpPr>
            <p:nvPr/>
          </p:nvSpPr>
          <p:spPr bwMode="auto">
            <a:xfrm>
              <a:off x="1122" y="1314"/>
              <a:ext cx="1326" cy="174"/>
            </a:xfrm>
            <a:prstGeom prst="downArrow">
              <a:avLst>
                <a:gd name="adj1" fmla="val 71648"/>
                <a:gd name="adj2" fmla="val 45403"/>
              </a:avLst>
            </a:prstGeom>
            <a:solidFill>
              <a:srgbClr val="99CCFF"/>
            </a:solidFill>
            <a:ln w="9525" algn="ctr">
              <a:noFill/>
              <a:miter lim="800000"/>
              <a:headEnd/>
              <a:tailEnd/>
            </a:ln>
            <a:effectLst/>
          </p:spPr>
          <p:txBody>
            <a:bodyPr wrap="none" anchor="ctr"/>
            <a:lstStyle/>
            <a:p>
              <a:endParaRPr lang="en-US"/>
            </a:p>
          </p:txBody>
        </p:sp>
        <p:sp>
          <p:nvSpPr>
            <p:cNvPr id="3390519" name="AutoShape 55"/>
            <p:cNvSpPr>
              <a:spLocks noChangeArrowheads="1"/>
            </p:cNvSpPr>
            <p:nvPr/>
          </p:nvSpPr>
          <p:spPr bwMode="auto">
            <a:xfrm>
              <a:off x="696" y="930"/>
              <a:ext cx="2154" cy="336"/>
            </a:xfrm>
            <a:prstGeom prst="roundRect">
              <a:avLst>
                <a:gd name="adj" fmla="val 16667"/>
              </a:avLst>
            </a:prstGeom>
            <a:solidFill>
              <a:schemeClr val="accent1"/>
            </a:solidFill>
            <a:ln w="9525" algn="ctr">
              <a:solidFill>
                <a:schemeClr val="tx1"/>
              </a:solidFill>
              <a:round/>
              <a:headEnd/>
              <a:tailEnd/>
            </a:ln>
            <a:effectLst/>
          </p:spPr>
          <p:txBody>
            <a:bodyPr wrap="none" anchor="ctr"/>
            <a:lstStyle/>
            <a:p>
              <a:r>
                <a:rPr lang="en-US" b="0">
                  <a:solidFill>
                    <a:srgbClr val="FFFF66"/>
                  </a:solidFill>
                  <a:effectLst>
                    <a:outerShdw blurRad="38100" dist="38100" dir="2700000" algn="tl">
                      <a:srgbClr val="000000"/>
                    </a:outerShdw>
                  </a:effectLst>
                </a:rPr>
                <a:t>Run System Software</a:t>
              </a:r>
            </a:p>
          </p:txBody>
        </p:sp>
      </p:grpSp>
      <p:grpSp>
        <p:nvGrpSpPr>
          <p:cNvPr id="3390520" name="Group 56"/>
          <p:cNvGrpSpPr>
            <a:grpSpLocks/>
          </p:cNvGrpSpPr>
          <p:nvPr/>
        </p:nvGrpSpPr>
        <p:grpSpPr bwMode="auto">
          <a:xfrm>
            <a:off x="5095875" y="2209800"/>
            <a:ext cx="3638550" cy="3330575"/>
            <a:chOff x="3210" y="1422"/>
            <a:chExt cx="2292" cy="2098"/>
          </a:xfrm>
        </p:grpSpPr>
        <p:sp>
          <p:nvSpPr>
            <p:cNvPr id="3390521" name="Rectangle 57"/>
            <p:cNvSpPr>
              <a:spLocks noChangeArrowheads="1"/>
            </p:cNvSpPr>
            <p:nvPr/>
          </p:nvSpPr>
          <p:spPr bwMode="auto">
            <a:xfrm>
              <a:off x="3998" y="1639"/>
              <a:ext cx="1488" cy="1881"/>
            </a:xfrm>
            <a:prstGeom prst="rect">
              <a:avLst/>
            </a:prstGeom>
            <a:solidFill>
              <a:srgbClr val="FFCC66"/>
            </a:solidFill>
            <a:ln w="9525" algn="ctr">
              <a:solidFill>
                <a:srgbClr val="808080"/>
              </a:solidFill>
              <a:miter lim="800000"/>
              <a:headEnd/>
              <a:tailEnd/>
            </a:ln>
            <a:effectLst/>
          </p:spPr>
          <p:txBody>
            <a:bodyPr wrap="none" anchor="ctr"/>
            <a:lstStyle/>
            <a:p>
              <a:endParaRPr lang="en-US"/>
            </a:p>
          </p:txBody>
        </p:sp>
        <p:sp>
          <p:nvSpPr>
            <p:cNvPr id="3390522" name="Rectangle 58"/>
            <p:cNvSpPr>
              <a:spLocks noChangeArrowheads="1"/>
            </p:cNvSpPr>
            <p:nvPr/>
          </p:nvSpPr>
          <p:spPr bwMode="auto">
            <a:xfrm>
              <a:off x="4100" y="1768"/>
              <a:ext cx="1275" cy="486"/>
            </a:xfrm>
            <a:prstGeom prst="rect">
              <a:avLst/>
            </a:prstGeom>
            <a:solidFill>
              <a:schemeClr val="bg1"/>
            </a:solidFill>
            <a:ln w="9525" algn="ctr">
              <a:solidFill>
                <a:schemeClr val="tx1"/>
              </a:solidFill>
              <a:miter lim="800000"/>
              <a:headEnd/>
              <a:tailEnd/>
            </a:ln>
            <a:effectLst/>
          </p:spPr>
          <p:txBody>
            <a:bodyPr wrap="none" anchor="ctr"/>
            <a:lstStyle/>
            <a:p>
              <a:endParaRPr lang="en-US"/>
            </a:p>
          </p:txBody>
        </p:sp>
        <p:sp>
          <p:nvSpPr>
            <p:cNvPr id="3390523" name="Text Box 59"/>
            <p:cNvSpPr txBox="1">
              <a:spLocks noChangeArrowheads="1"/>
            </p:cNvSpPr>
            <p:nvPr/>
          </p:nvSpPr>
          <p:spPr bwMode="auto">
            <a:xfrm>
              <a:off x="3949" y="1422"/>
              <a:ext cx="1553" cy="212"/>
            </a:xfrm>
            <a:prstGeom prst="rect">
              <a:avLst/>
            </a:prstGeom>
            <a:solidFill>
              <a:schemeClr val="accent1"/>
            </a:solidFill>
            <a:ln w="9525" algn="ctr">
              <a:noFill/>
              <a:miter lim="800000"/>
              <a:headEnd/>
              <a:tailEnd/>
            </a:ln>
            <a:effectLst/>
          </p:spPr>
          <p:txBody>
            <a:bodyPr wrap="none">
              <a:spAutoFit/>
            </a:bodyPr>
            <a:lstStyle/>
            <a:p>
              <a:pPr algn="l"/>
              <a:r>
                <a:rPr lang="en-US" sz="1600">
                  <a:solidFill>
                    <a:srgbClr val="FFFF66"/>
                  </a:solidFill>
                  <a:effectLst>
                    <a:outerShdw blurRad="38100" dist="38100" dir="2700000" algn="tl">
                      <a:srgbClr val="000000"/>
                    </a:outerShdw>
                  </a:effectLst>
                </a:rPr>
                <a:t>Analyze Power Results</a:t>
              </a:r>
              <a:r>
                <a:rPr lang="en-US" sz="1600">
                  <a:solidFill>
                    <a:srgbClr val="FFFF66"/>
                  </a:solidFill>
                </a:rPr>
                <a:t> </a:t>
              </a:r>
            </a:p>
          </p:txBody>
        </p:sp>
        <p:sp>
          <p:nvSpPr>
            <p:cNvPr id="3390524" name="Rectangle 60"/>
            <p:cNvSpPr>
              <a:spLocks noChangeArrowheads="1"/>
            </p:cNvSpPr>
            <p:nvPr/>
          </p:nvSpPr>
          <p:spPr bwMode="auto">
            <a:xfrm>
              <a:off x="4103" y="2314"/>
              <a:ext cx="1275" cy="486"/>
            </a:xfrm>
            <a:prstGeom prst="rect">
              <a:avLst/>
            </a:prstGeom>
            <a:solidFill>
              <a:schemeClr val="bg1"/>
            </a:solidFill>
            <a:ln w="9525" algn="ctr">
              <a:solidFill>
                <a:schemeClr val="tx1"/>
              </a:solidFill>
              <a:miter lim="800000"/>
              <a:headEnd/>
              <a:tailEnd/>
            </a:ln>
            <a:effectLst/>
          </p:spPr>
          <p:txBody>
            <a:bodyPr wrap="none" anchor="ctr"/>
            <a:lstStyle/>
            <a:p>
              <a:endParaRPr lang="en-US"/>
            </a:p>
          </p:txBody>
        </p:sp>
        <p:sp>
          <p:nvSpPr>
            <p:cNvPr id="3390525" name="Rectangle 61"/>
            <p:cNvSpPr>
              <a:spLocks noChangeArrowheads="1"/>
            </p:cNvSpPr>
            <p:nvPr/>
          </p:nvSpPr>
          <p:spPr bwMode="auto">
            <a:xfrm>
              <a:off x="4103" y="2872"/>
              <a:ext cx="1275" cy="582"/>
            </a:xfrm>
            <a:prstGeom prst="rect">
              <a:avLst/>
            </a:prstGeom>
            <a:solidFill>
              <a:schemeClr val="bg1"/>
            </a:solidFill>
            <a:ln w="9525" algn="ctr">
              <a:solidFill>
                <a:schemeClr val="tx1"/>
              </a:solidFill>
              <a:miter lim="800000"/>
              <a:headEnd/>
              <a:tailEnd/>
            </a:ln>
            <a:effectLst/>
          </p:spPr>
          <p:txBody>
            <a:bodyPr wrap="none" anchor="ctr"/>
            <a:lstStyle/>
            <a:p>
              <a:endParaRPr lang="en-US"/>
            </a:p>
          </p:txBody>
        </p:sp>
        <p:sp>
          <p:nvSpPr>
            <p:cNvPr id="3390526" name="Text Box 62"/>
            <p:cNvSpPr txBox="1">
              <a:spLocks noChangeArrowheads="1"/>
            </p:cNvSpPr>
            <p:nvPr/>
          </p:nvSpPr>
          <p:spPr bwMode="auto">
            <a:xfrm>
              <a:off x="4081" y="1748"/>
              <a:ext cx="1252" cy="154"/>
            </a:xfrm>
            <a:prstGeom prst="rect">
              <a:avLst/>
            </a:prstGeom>
            <a:noFill/>
            <a:ln w="9525" algn="ctr">
              <a:noFill/>
              <a:miter lim="800000"/>
              <a:headEnd/>
              <a:tailEnd/>
            </a:ln>
            <a:effectLst/>
          </p:spPr>
          <p:txBody>
            <a:bodyPr wrap="none">
              <a:spAutoFit/>
            </a:bodyPr>
            <a:lstStyle/>
            <a:p>
              <a:pPr algn="l"/>
              <a:r>
                <a:rPr lang="en-US" sz="1000"/>
                <a:t>Domain Power Consumptions</a:t>
              </a:r>
            </a:p>
          </p:txBody>
        </p:sp>
        <p:sp>
          <p:nvSpPr>
            <p:cNvPr id="3390527" name="Text Box 63"/>
            <p:cNvSpPr txBox="1">
              <a:spLocks noChangeArrowheads="1"/>
            </p:cNvSpPr>
            <p:nvPr/>
          </p:nvSpPr>
          <p:spPr bwMode="auto">
            <a:xfrm>
              <a:off x="4087" y="2318"/>
              <a:ext cx="664" cy="154"/>
            </a:xfrm>
            <a:prstGeom prst="rect">
              <a:avLst/>
            </a:prstGeom>
            <a:noFill/>
            <a:ln w="9525" algn="ctr">
              <a:noFill/>
              <a:miter lim="800000"/>
              <a:headEnd/>
              <a:tailEnd/>
            </a:ln>
            <a:effectLst/>
          </p:spPr>
          <p:txBody>
            <a:bodyPr wrap="none">
              <a:spAutoFit/>
            </a:bodyPr>
            <a:lstStyle/>
            <a:p>
              <a:pPr algn="l"/>
              <a:r>
                <a:rPr lang="en-US" sz="1000"/>
                <a:t>Device Energy</a:t>
              </a:r>
            </a:p>
          </p:txBody>
        </p:sp>
        <p:sp>
          <p:nvSpPr>
            <p:cNvPr id="3390528" name="Text Box 64"/>
            <p:cNvSpPr txBox="1">
              <a:spLocks noChangeArrowheads="1"/>
            </p:cNvSpPr>
            <p:nvPr/>
          </p:nvSpPr>
          <p:spPr bwMode="auto">
            <a:xfrm>
              <a:off x="4084" y="2864"/>
              <a:ext cx="638" cy="154"/>
            </a:xfrm>
            <a:prstGeom prst="rect">
              <a:avLst/>
            </a:prstGeom>
            <a:noFill/>
            <a:ln w="9525" algn="ctr">
              <a:noFill/>
              <a:miter lim="800000"/>
              <a:headEnd/>
              <a:tailEnd/>
            </a:ln>
            <a:effectLst/>
          </p:spPr>
          <p:txBody>
            <a:bodyPr wrap="none">
              <a:spAutoFit/>
            </a:bodyPr>
            <a:lstStyle/>
            <a:p>
              <a:pPr algn="l"/>
              <a:r>
                <a:rPr lang="en-US" sz="1000"/>
                <a:t>Power Events</a:t>
              </a:r>
            </a:p>
          </p:txBody>
        </p:sp>
        <p:sp>
          <p:nvSpPr>
            <p:cNvPr id="3390529" name="Line 65"/>
            <p:cNvSpPr>
              <a:spLocks noChangeShapeType="1"/>
            </p:cNvSpPr>
            <p:nvPr/>
          </p:nvSpPr>
          <p:spPr bwMode="auto">
            <a:xfrm>
              <a:off x="4103" y="3103"/>
              <a:ext cx="1275" cy="0"/>
            </a:xfrm>
            <a:prstGeom prst="line">
              <a:avLst/>
            </a:prstGeom>
            <a:noFill/>
            <a:ln w="9525">
              <a:solidFill>
                <a:schemeClr val="tx1"/>
              </a:solidFill>
              <a:round/>
              <a:headEnd/>
              <a:tailEnd/>
            </a:ln>
            <a:effectLst/>
          </p:spPr>
          <p:txBody>
            <a:bodyPr anchor="ctr"/>
            <a:lstStyle/>
            <a:p>
              <a:endParaRPr lang="en-US"/>
            </a:p>
          </p:txBody>
        </p:sp>
        <p:sp>
          <p:nvSpPr>
            <p:cNvPr id="3390530" name="Line 66"/>
            <p:cNvSpPr>
              <a:spLocks noChangeShapeType="1"/>
            </p:cNvSpPr>
            <p:nvPr/>
          </p:nvSpPr>
          <p:spPr bwMode="auto">
            <a:xfrm>
              <a:off x="4100" y="3226"/>
              <a:ext cx="1275" cy="0"/>
            </a:xfrm>
            <a:prstGeom prst="line">
              <a:avLst/>
            </a:prstGeom>
            <a:noFill/>
            <a:ln w="9525">
              <a:solidFill>
                <a:schemeClr val="tx1"/>
              </a:solidFill>
              <a:round/>
              <a:headEnd/>
              <a:tailEnd/>
            </a:ln>
            <a:effectLst/>
          </p:spPr>
          <p:txBody>
            <a:bodyPr anchor="ctr"/>
            <a:lstStyle/>
            <a:p>
              <a:endParaRPr lang="en-US"/>
            </a:p>
          </p:txBody>
        </p:sp>
        <p:sp>
          <p:nvSpPr>
            <p:cNvPr id="3390531" name="Text Box 67"/>
            <p:cNvSpPr txBox="1">
              <a:spLocks noChangeArrowheads="1"/>
            </p:cNvSpPr>
            <p:nvPr/>
          </p:nvSpPr>
          <p:spPr bwMode="auto">
            <a:xfrm>
              <a:off x="5071" y="2982"/>
              <a:ext cx="348" cy="135"/>
            </a:xfrm>
            <a:prstGeom prst="rect">
              <a:avLst/>
            </a:prstGeom>
            <a:noFill/>
            <a:ln w="9525" algn="ctr">
              <a:noFill/>
              <a:miter lim="800000"/>
              <a:headEnd/>
              <a:tailEnd/>
            </a:ln>
            <a:effectLst/>
          </p:spPr>
          <p:txBody>
            <a:bodyPr wrap="none">
              <a:spAutoFit/>
            </a:bodyPr>
            <a:lstStyle/>
            <a:p>
              <a:pPr algn="l"/>
              <a:r>
                <a:rPr lang="en-US" sz="800"/>
                <a:t>Voltage</a:t>
              </a:r>
            </a:p>
          </p:txBody>
        </p:sp>
        <p:sp>
          <p:nvSpPr>
            <p:cNvPr id="3390532" name="Text Box 68"/>
            <p:cNvSpPr txBox="1">
              <a:spLocks noChangeArrowheads="1"/>
            </p:cNvSpPr>
            <p:nvPr/>
          </p:nvSpPr>
          <p:spPr bwMode="auto">
            <a:xfrm>
              <a:off x="5089" y="3105"/>
              <a:ext cx="327" cy="135"/>
            </a:xfrm>
            <a:prstGeom prst="rect">
              <a:avLst/>
            </a:prstGeom>
            <a:noFill/>
            <a:ln w="9525" algn="ctr">
              <a:noFill/>
              <a:miter lim="800000"/>
              <a:headEnd/>
              <a:tailEnd/>
            </a:ln>
            <a:effectLst/>
          </p:spPr>
          <p:txBody>
            <a:bodyPr wrap="none">
              <a:spAutoFit/>
            </a:bodyPr>
            <a:lstStyle/>
            <a:p>
              <a:pPr algn="l"/>
              <a:r>
                <a:rPr lang="en-US" sz="800"/>
                <a:t>Clocks</a:t>
              </a:r>
            </a:p>
          </p:txBody>
        </p:sp>
        <p:sp>
          <p:nvSpPr>
            <p:cNvPr id="3390533" name="Line 69"/>
            <p:cNvSpPr>
              <a:spLocks noChangeShapeType="1"/>
            </p:cNvSpPr>
            <p:nvPr/>
          </p:nvSpPr>
          <p:spPr bwMode="auto">
            <a:xfrm>
              <a:off x="4106" y="3349"/>
              <a:ext cx="1275" cy="0"/>
            </a:xfrm>
            <a:prstGeom prst="line">
              <a:avLst/>
            </a:prstGeom>
            <a:noFill/>
            <a:ln w="9525">
              <a:solidFill>
                <a:schemeClr val="tx1"/>
              </a:solidFill>
              <a:round/>
              <a:headEnd/>
              <a:tailEnd/>
            </a:ln>
            <a:effectLst/>
          </p:spPr>
          <p:txBody>
            <a:bodyPr anchor="ctr"/>
            <a:lstStyle/>
            <a:p>
              <a:endParaRPr lang="en-US"/>
            </a:p>
          </p:txBody>
        </p:sp>
        <p:sp>
          <p:nvSpPr>
            <p:cNvPr id="3390534" name="Text Box 70"/>
            <p:cNvSpPr txBox="1">
              <a:spLocks noChangeArrowheads="1"/>
            </p:cNvSpPr>
            <p:nvPr/>
          </p:nvSpPr>
          <p:spPr bwMode="auto">
            <a:xfrm>
              <a:off x="5095" y="3228"/>
              <a:ext cx="309" cy="135"/>
            </a:xfrm>
            <a:prstGeom prst="rect">
              <a:avLst/>
            </a:prstGeom>
            <a:noFill/>
            <a:ln w="9525" algn="ctr">
              <a:noFill/>
              <a:miter lim="800000"/>
              <a:headEnd/>
              <a:tailEnd/>
            </a:ln>
            <a:effectLst/>
          </p:spPr>
          <p:txBody>
            <a:bodyPr wrap="none">
              <a:spAutoFit/>
            </a:bodyPr>
            <a:lstStyle/>
            <a:p>
              <a:pPr algn="l"/>
              <a:r>
                <a:rPr lang="en-US" sz="800"/>
                <a:t>States</a:t>
              </a:r>
            </a:p>
          </p:txBody>
        </p:sp>
        <p:sp>
          <p:nvSpPr>
            <p:cNvPr id="3390535" name="Line 71"/>
            <p:cNvSpPr>
              <a:spLocks noChangeShapeType="1"/>
            </p:cNvSpPr>
            <p:nvPr/>
          </p:nvSpPr>
          <p:spPr bwMode="auto">
            <a:xfrm>
              <a:off x="4100" y="2194"/>
              <a:ext cx="1272" cy="0"/>
            </a:xfrm>
            <a:prstGeom prst="line">
              <a:avLst/>
            </a:prstGeom>
            <a:noFill/>
            <a:ln w="9525">
              <a:solidFill>
                <a:schemeClr val="tx1"/>
              </a:solidFill>
              <a:round/>
              <a:headEnd/>
              <a:tailEnd type="triangle" w="med" len="med"/>
            </a:ln>
            <a:effectLst/>
          </p:spPr>
          <p:txBody>
            <a:bodyPr anchor="ctr"/>
            <a:lstStyle/>
            <a:p>
              <a:endParaRPr lang="en-US"/>
            </a:p>
          </p:txBody>
        </p:sp>
        <p:sp>
          <p:nvSpPr>
            <p:cNvPr id="3390536" name="Rectangle 72"/>
            <p:cNvSpPr>
              <a:spLocks noChangeArrowheads="1"/>
            </p:cNvSpPr>
            <p:nvPr/>
          </p:nvSpPr>
          <p:spPr bwMode="auto">
            <a:xfrm>
              <a:off x="4109" y="1951"/>
              <a:ext cx="56" cy="243"/>
            </a:xfrm>
            <a:prstGeom prst="rect">
              <a:avLst/>
            </a:prstGeom>
            <a:solidFill>
              <a:srgbClr val="99FF66"/>
            </a:solidFill>
            <a:ln w="9525" algn="ctr">
              <a:solidFill>
                <a:srgbClr val="808080"/>
              </a:solidFill>
              <a:miter lim="800000"/>
              <a:headEnd/>
              <a:tailEnd/>
            </a:ln>
            <a:effectLst/>
          </p:spPr>
          <p:txBody>
            <a:bodyPr wrap="none" anchor="ctr"/>
            <a:lstStyle/>
            <a:p>
              <a:endParaRPr lang="en-US"/>
            </a:p>
          </p:txBody>
        </p:sp>
        <p:sp>
          <p:nvSpPr>
            <p:cNvPr id="3390537" name="Rectangle 73"/>
            <p:cNvSpPr>
              <a:spLocks noChangeArrowheads="1"/>
            </p:cNvSpPr>
            <p:nvPr/>
          </p:nvSpPr>
          <p:spPr bwMode="auto">
            <a:xfrm>
              <a:off x="4166" y="2023"/>
              <a:ext cx="53" cy="171"/>
            </a:xfrm>
            <a:prstGeom prst="rect">
              <a:avLst/>
            </a:prstGeom>
            <a:solidFill>
              <a:srgbClr val="99FF66"/>
            </a:solidFill>
            <a:ln w="9525" algn="ctr">
              <a:solidFill>
                <a:srgbClr val="808080"/>
              </a:solidFill>
              <a:miter lim="800000"/>
              <a:headEnd/>
              <a:tailEnd/>
            </a:ln>
            <a:effectLst/>
          </p:spPr>
          <p:txBody>
            <a:bodyPr wrap="none" anchor="ctr"/>
            <a:lstStyle/>
            <a:p>
              <a:endParaRPr lang="en-US"/>
            </a:p>
          </p:txBody>
        </p:sp>
        <p:sp>
          <p:nvSpPr>
            <p:cNvPr id="3390538" name="Rectangle 74"/>
            <p:cNvSpPr>
              <a:spLocks noChangeArrowheads="1"/>
            </p:cNvSpPr>
            <p:nvPr/>
          </p:nvSpPr>
          <p:spPr bwMode="auto">
            <a:xfrm>
              <a:off x="4220" y="2023"/>
              <a:ext cx="53" cy="171"/>
            </a:xfrm>
            <a:prstGeom prst="rect">
              <a:avLst/>
            </a:prstGeom>
            <a:solidFill>
              <a:srgbClr val="99FF66"/>
            </a:solidFill>
            <a:ln w="9525" algn="ctr">
              <a:solidFill>
                <a:srgbClr val="808080"/>
              </a:solidFill>
              <a:miter lim="800000"/>
              <a:headEnd/>
              <a:tailEnd/>
            </a:ln>
            <a:effectLst/>
          </p:spPr>
          <p:txBody>
            <a:bodyPr wrap="none" anchor="ctr"/>
            <a:lstStyle/>
            <a:p>
              <a:endParaRPr lang="en-US"/>
            </a:p>
          </p:txBody>
        </p:sp>
        <p:sp>
          <p:nvSpPr>
            <p:cNvPr id="3390539" name="Rectangle 75"/>
            <p:cNvSpPr>
              <a:spLocks noChangeArrowheads="1"/>
            </p:cNvSpPr>
            <p:nvPr/>
          </p:nvSpPr>
          <p:spPr bwMode="auto">
            <a:xfrm>
              <a:off x="4268" y="2062"/>
              <a:ext cx="50" cy="132"/>
            </a:xfrm>
            <a:prstGeom prst="rect">
              <a:avLst/>
            </a:prstGeom>
            <a:solidFill>
              <a:srgbClr val="99FF66"/>
            </a:solidFill>
            <a:ln w="9525" algn="ctr">
              <a:solidFill>
                <a:srgbClr val="808080"/>
              </a:solidFill>
              <a:miter lim="800000"/>
              <a:headEnd/>
              <a:tailEnd/>
            </a:ln>
            <a:effectLst/>
          </p:spPr>
          <p:txBody>
            <a:bodyPr wrap="none" anchor="ctr"/>
            <a:lstStyle/>
            <a:p>
              <a:endParaRPr lang="en-US"/>
            </a:p>
          </p:txBody>
        </p:sp>
        <p:sp>
          <p:nvSpPr>
            <p:cNvPr id="3390540" name="Rectangle 76"/>
            <p:cNvSpPr>
              <a:spLocks noChangeArrowheads="1"/>
            </p:cNvSpPr>
            <p:nvPr/>
          </p:nvSpPr>
          <p:spPr bwMode="auto">
            <a:xfrm>
              <a:off x="4271" y="1951"/>
              <a:ext cx="56" cy="243"/>
            </a:xfrm>
            <a:prstGeom prst="rect">
              <a:avLst/>
            </a:prstGeom>
            <a:solidFill>
              <a:srgbClr val="99FF66"/>
            </a:solidFill>
            <a:ln w="9525" algn="ctr">
              <a:solidFill>
                <a:srgbClr val="808080"/>
              </a:solidFill>
              <a:miter lim="800000"/>
              <a:headEnd/>
              <a:tailEnd/>
            </a:ln>
            <a:effectLst/>
          </p:spPr>
          <p:txBody>
            <a:bodyPr wrap="none" anchor="ctr"/>
            <a:lstStyle/>
            <a:p>
              <a:endParaRPr lang="en-US"/>
            </a:p>
          </p:txBody>
        </p:sp>
        <p:sp>
          <p:nvSpPr>
            <p:cNvPr id="3390541" name="Rectangle 77"/>
            <p:cNvSpPr>
              <a:spLocks noChangeArrowheads="1"/>
            </p:cNvSpPr>
            <p:nvPr/>
          </p:nvSpPr>
          <p:spPr bwMode="auto">
            <a:xfrm>
              <a:off x="4328" y="2023"/>
              <a:ext cx="53" cy="171"/>
            </a:xfrm>
            <a:prstGeom prst="rect">
              <a:avLst/>
            </a:prstGeom>
            <a:solidFill>
              <a:srgbClr val="99FF66"/>
            </a:solidFill>
            <a:ln w="9525" algn="ctr">
              <a:solidFill>
                <a:srgbClr val="808080"/>
              </a:solidFill>
              <a:miter lim="800000"/>
              <a:headEnd/>
              <a:tailEnd/>
            </a:ln>
            <a:effectLst/>
          </p:spPr>
          <p:txBody>
            <a:bodyPr wrap="none" anchor="ctr"/>
            <a:lstStyle/>
            <a:p>
              <a:endParaRPr lang="en-US"/>
            </a:p>
          </p:txBody>
        </p:sp>
        <p:sp>
          <p:nvSpPr>
            <p:cNvPr id="3390542" name="Rectangle 78"/>
            <p:cNvSpPr>
              <a:spLocks noChangeArrowheads="1"/>
            </p:cNvSpPr>
            <p:nvPr/>
          </p:nvSpPr>
          <p:spPr bwMode="auto">
            <a:xfrm>
              <a:off x="4382" y="2023"/>
              <a:ext cx="53" cy="171"/>
            </a:xfrm>
            <a:prstGeom prst="rect">
              <a:avLst/>
            </a:prstGeom>
            <a:solidFill>
              <a:srgbClr val="99FF66"/>
            </a:solidFill>
            <a:ln w="9525" algn="ctr">
              <a:solidFill>
                <a:srgbClr val="808080"/>
              </a:solidFill>
              <a:miter lim="800000"/>
              <a:headEnd/>
              <a:tailEnd/>
            </a:ln>
            <a:effectLst/>
          </p:spPr>
          <p:txBody>
            <a:bodyPr wrap="none" anchor="ctr"/>
            <a:lstStyle/>
            <a:p>
              <a:endParaRPr lang="en-US"/>
            </a:p>
          </p:txBody>
        </p:sp>
        <p:sp>
          <p:nvSpPr>
            <p:cNvPr id="3390543" name="Rectangle 79"/>
            <p:cNvSpPr>
              <a:spLocks noChangeArrowheads="1"/>
            </p:cNvSpPr>
            <p:nvPr/>
          </p:nvSpPr>
          <p:spPr bwMode="auto">
            <a:xfrm>
              <a:off x="4436" y="2062"/>
              <a:ext cx="50" cy="132"/>
            </a:xfrm>
            <a:prstGeom prst="rect">
              <a:avLst/>
            </a:prstGeom>
            <a:solidFill>
              <a:srgbClr val="99FF66"/>
            </a:solidFill>
            <a:ln w="9525" algn="ctr">
              <a:solidFill>
                <a:srgbClr val="808080"/>
              </a:solidFill>
              <a:miter lim="800000"/>
              <a:headEnd/>
              <a:tailEnd/>
            </a:ln>
            <a:effectLst/>
          </p:spPr>
          <p:txBody>
            <a:bodyPr wrap="none" anchor="ctr"/>
            <a:lstStyle/>
            <a:p>
              <a:endParaRPr lang="en-US"/>
            </a:p>
          </p:txBody>
        </p:sp>
        <p:sp>
          <p:nvSpPr>
            <p:cNvPr id="3390544" name="Rectangle 80"/>
            <p:cNvSpPr>
              <a:spLocks noChangeArrowheads="1"/>
            </p:cNvSpPr>
            <p:nvPr/>
          </p:nvSpPr>
          <p:spPr bwMode="auto">
            <a:xfrm>
              <a:off x="4109" y="2107"/>
              <a:ext cx="56" cy="87"/>
            </a:xfrm>
            <a:prstGeom prst="rect">
              <a:avLst/>
            </a:prstGeom>
            <a:solidFill>
              <a:srgbClr val="FFFF00"/>
            </a:solidFill>
            <a:ln w="9525" algn="ctr">
              <a:solidFill>
                <a:srgbClr val="808080"/>
              </a:solidFill>
              <a:miter lim="800000"/>
              <a:headEnd/>
              <a:tailEnd/>
            </a:ln>
            <a:effectLst/>
          </p:spPr>
          <p:txBody>
            <a:bodyPr wrap="none" anchor="ctr"/>
            <a:lstStyle/>
            <a:p>
              <a:endParaRPr lang="en-US"/>
            </a:p>
          </p:txBody>
        </p:sp>
        <p:sp>
          <p:nvSpPr>
            <p:cNvPr id="3390545" name="Rectangle 81"/>
            <p:cNvSpPr>
              <a:spLocks noChangeArrowheads="1"/>
            </p:cNvSpPr>
            <p:nvPr/>
          </p:nvSpPr>
          <p:spPr bwMode="auto">
            <a:xfrm>
              <a:off x="4163" y="2125"/>
              <a:ext cx="56" cy="67"/>
            </a:xfrm>
            <a:prstGeom prst="rect">
              <a:avLst/>
            </a:prstGeom>
            <a:solidFill>
              <a:srgbClr val="FFFF00"/>
            </a:solidFill>
            <a:ln w="9525" algn="ctr">
              <a:solidFill>
                <a:srgbClr val="808080"/>
              </a:solidFill>
              <a:miter lim="800000"/>
              <a:headEnd/>
              <a:tailEnd/>
            </a:ln>
            <a:effectLst/>
          </p:spPr>
          <p:txBody>
            <a:bodyPr wrap="none" anchor="ctr"/>
            <a:lstStyle/>
            <a:p>
              <a:endParaRPr lang="en-US"/>
            </a:p>
          </p:txBody>
        </p:sp>
        <p:sp>
          <p:nvSpPr>
            <p:cNvPr id="3390546" name="Rectangle 82"/>
            <p:cNvSpPr>
              <a:spLocks noChangeArrowheads="1"/>
            </p:cNvSpPr>
            <p:nvPr/>
          </p:nvSpPr>
          <p:spPr bwMode="auto">
            <a:xfrm>
              <a:off x="4219" y="2093"/>
              <a:ext cx="56" cy="101"/>
            </a:xfrm>
            <a:prstGeom prst="rect">
              <a:avLst/>
            </a:prstGeom>
            <a:solidFill>
              <a:srgbClr val="FFFF00"/>
            </a:solidFill>
            <a:ln w="9525" algn="ctr">
              <a:solidFill>
                <a:srgbClr val="808080"/>
              </a:solidFill>
              <a:miter lim="800000"/>
              <a:headEnd/>
              <a:tailEnd/>
            </a:ln>
            <a:effectLst/>
          </p:spPr>
          <p:txBody>
            <a:bodyPr wrap="none" anchor="ctr"/>
            <a:lstStyle/>
            <a:p>
              <a:endParaRPr lang="en-US"/>
            </a:p>
          </p:txBody>
        </p:sp>
        <p:sp>
          <p:nvSpPr>
            <p:cNvPr id="3390547" name="Rectangle 83"/>
            <p:cNvSpPr>
              <a:spLocks noChangeArrowheads="1"/>
            </p:cNvSpPr>
            <p:nvPr/>
          </p:nvSpPr>
          <p:spPr bwMode="auto">
            <a:xfrm>
              <a:off x="4327" y="2103"/>
              <a:ext cx="56" cy="91"/>
            </a:xfrm>
            <a:prstGeom prst="rect">
              <a:avLst/>
            </a:prstGeom>
            <a:solidFill>
              <a:srgbClr val="FFFF00"/>
            </a:solidFill>
            <a:ln w="9525" algn="ctr">
              <a:solidFill>
                <a:srgbClr val="808080"/>
              </a:solidFill>
              <a:miter lim="800000"/>
              <a:headEnd/>
              <a:tailEnd/>
            </a:ln>
            <a:effectLst/>
          </p:spPr>
          <p:txBody>
            <a:bodyPr wrap="none" anchor="ctr"/>
            <a:lstStyle/>
            <a:p>
              <a:endParaRPr lang="en-US"/>
            </a:p>
          </p:txBody>
        </p:sp>
        <p:sp>
          <p:nvSpPr>
            <p:cNvPr id="3390548" name="Rectangle 84"/>
            <p:cNvSpPr>
              <a:spLocks noChangeArrowheads="1"/>
            </p:cNvSpPr>
            <p:nvPr/>
          </p:nvSpPr>
          <p:spPr bwMode="auto">
            <a:xfrm>
              <a:off x="4325" y="2071"/>
              <a:ext cx="56" cy="37"/>
            </a:xfrm>
            <a:prstGeom prst="rect">
              <a:avLst/>
            </a:prstGeom>
            <a:solidFill>
              <a:schemeClr val="folHlink"/>
            </a:solidFill>
            <a:ln w="9525" algn="ctr">
              <a:solidFill>
                <a:srgbClr val="808080"/>
              </a:solidFill>
              <a:miter lim="800000"/>
              <a:headEnd/>
              <a:tailEnd/>
            </a:ln>
            <a:effectLst/>
          </p:spPr>
          <p:txBody>
            <a:bodyPr wrap="none" anchor="ctr"/>
            <a:lstStyle/>
            <a:p>
              <a:endParaRPr lang="en-US"/>
            </a:p>
          </p:txBody>
        </p:sp>
        <p:sp>
          <p:nvSpPr>
            <p:cNvPr id="3390549" name="Rectangle 85"/>
            <p:cNvSpPr>
              <a:spLocks noChangeArrowheads="1"/>
            </p:cNvSpPr>
            <p:nvPr/>
          </p:nvSpPr>
          <p:spPr bwMode="auto">
            <a:xfrm>
              <a:off x="4485" y="2123"/>
              <a:ext cx="56" cy="71"/>
            </a:xfrm>
            <a:prstGeom prst="rect">
              <a:avLst/>
            </a:prstGeom>
            <a:solidFill>
              <a:schemeClr val="folHlink"/>
            </a:solidFill>
            <a:ln w="9525" algn="ctr">
              <a:solidFill>
                <a:srgbClr val="808080"/>
              </a:solidFill>
              <a:miter lim="800000"/>
              <a:headEnd/>
              <a:tailEnd/>
            </a:ln>
            <a:effectLst/>
          </p:spPr>
          <p:txBody>
            <a:bodyPr wrap="none" anchor="ctr"/>
            <a:lstStyle/>
            <a:p>
              <a:endParaRPr lang="en-US"/>
            </a:p>
          </p:txBody>
        </p:sp>
        <p:sp>
          <p:nvSpPr>
            <p:cNvPr id="3390550" name="Rectangle 86"/>
            <p:cNvSpPr>
              <a:spLocks noChangeArrowheads="1"/>
            </p:cNvSpPr>
            <p:nvPr/>
          </p:nvSpPr>
          <p:spPr bwMode="auto">
            <a:xfrm>
              <a:off x="4541" y="2027"/>
              <a:ext cx="56" cy="167"/>
            </a:xfrm>
            <a:prstGeom prst="rect">
              <a:avLst/>
            </a:prstGeom>
            <a:solidFill>
              <a:srgbClr val="99FF66"/>
            </a:solidFill>
            <a:ln w="9525" algn="ctr">
              <a:solidFill>
                <a:srgbClr val="808080"/>
              </a:solidFill>
              <a:miter lim="800000"/>
              <a:headEnd/>
              <a:tailEnd/>
            </a:ln>
            <a:effectLst/>
          </p:spPr>
          <p:txBody>
            <a:bodyPr wrap="none" anchor="ctr"/>
            <a:lstStyle/>
            <a:p>
              <a:endParaRPr lang="en-US"/>
            </a:p>
          </p:txBody>
        </p:sp>
        <p:sp>
          <p:nvSpPr>
            <p:cNvPr id="3390551" name="Rectangle 87"/>
            <p:cNvSpPr>
              <a:spLocks noChangeArrowheads="1"/>
            </p:cNvSpPr>
            <p:nvPr/>
          </p:nvSpPr>
          <p:spPr bwMode="auto">
            <a:xfrm>
              <a:off x="4652" y="2023"/>
              <a:ext cx="53" cy="171"/>
            </a:xfrm>
            <a:prstGeom prst="rect">
              <a:avLst/>
            </a:prstGeom>
            <a:solidFill>
              <a:srgbClr val="99FF66"/>
            </a:solidFill>
            <a:ln w="9525" algn="ctr">
              <a:solidFill>
                <a:srgbClr val="808080"/>
              </a:solidFill>
              <a:miter lim="800000"/>
              <a:headEnd/>
              <a:tailEnd/>
            </a:ln>
            <a:effectLst/>
          </p:spPr>
          <p:txBody>
            <a:bodyPr wrap="none" anchor="ctr"/>
            <a:lstStyle/>
            <a:p>
              <a:endParaRPr lang="en-US"/>
            </a:p>
          </p:txBody>
        </p:sp>
        <p:sp>
          <p:nvSpPr>
            <p:cNvPr id="3390552" name="Rectangle 88"/>
            <p:cNvSpPr>
              <a:spLocks noChangeArrowheads="1"/>
            </p:cNvSpPr>
            <p:nvPr/>
          </p:nvSpPr>
          <p:spPr bwMode="auto">
            <a:xfrm>
              <a:off x="4597" y="2103"/>
              <a:ext cx="56" cy="91"/>
            </a:xfrm>
            <a:prstGeom prst="rect">
              <a:avLst/>
            </a:prstGeom>
            <a:solidFill>
              <a:srgbClr val="FFFF00"/>
            </a:solidFill>
            <a:ln w="9525" algn="ctr">
              <a:solidFill>
                <a:srgbClr val="808080"/>
              </a:solidFill>
              <a:miter lim="800000"/>
              <a:headEnd/>
              <a:tailEnd/>
            </a:ln>
            <a:effectLst/>
          </p:spPr>
          <p:txBody>
            <a:bodyPr wrap="none" anchor="ctr"/>
            <a:lstStyle/>
            <a:p>
              <a:endParaRPr lang="en-US"/>
            </a:p>
          </p:txBody>
        </p:sp>
        <p:sp>
          <p:nvSpPr>
            <p:cNvPr id="3390553" name="Rectangle 89"/>
            <p:cNvSpPr>
              <a:spLocks noChangeArrowheads="1"/>
            </p:cNvSpPr>
            <p:nvPr/>
          </p:nvSpPr>
          <p:spPr bwMode="auto">
            <a:xfrm>
              <a:off x="4595" y="2071"/>
              <a:ext cx="56" cy="37"/>
            </a:xfrm>
            <a:prstGeom prst="rect">
              <a:avLst/>
            </a:prstGeom>
            <a:solidFill>
              <a:schemeClr val="folHlink"/>
            </a:solidFill>
            <a:ln w="9525" algn="ctr">
              <a:solidFill>
                <a:srgbClr val="808080"/>
              </a:solidFill>
              <a:miter lim="800000"/>
              <a:headEnd/>
              <a:tailEnd/>
            </a:ln>
            <a:effectLst/>
          </p:spPr>
          <p:txBody>
            <a:bodyPr wrap="none" anchor="ctr"/>
            <a:lstStyle/>
            <a:p>
              <a:endParaRPr lang="en-US"/>
            </a:p>
          </p:txBody>
        </p:sp>
        <p:sp>
          <p:nvSpPr>
            <p:cNvPr id="3390554" name="Line 90"/>
            <p:cNvSpPr>
              <a:spLocks noChangeShapeType="1"/>
            </p:cNvSpPr>
            <p:nvPr/>
          </p:nvSpPr>
          <p:spPr bwMode="auto">
            <a:xfrm>
              <a:off x="4102" y="2728"/>
              <a:ext cx="1272" cy="0"/>
            </a:xfrm>
            <a:prstGeom prst="line">
              <a:avLst/>
            </a:prstGeom>
            <a:noFill/>
            <a:ln w="9525">
              <a:solidFill>
                <a:schemeClr val="tx1"/>
              </a:solidFill>
              <a:round/>
              <a:headEnd/>
              <a:tailEnd type="triangle" w="med" len="med"/>
            </a:ln>
            <a:effectLst/>
          </p:spPr>
          <p:txBody>
            <a:bodyPr anchor="ctr"/>
            <a:lstStyle/>
            <a:p>
              <a:endParaRPr lang="en-US"/>
            </a:p>
          </p:txBody>
        </p:sp>
        <p:sp>
          <p:nvSpPr>
            <p:cNvPr id="3390555" name="Text Box 91"/>
            <p:cNvSpPr txBox="1">
              <a:spLocks noChangeArrowheads="1"/>
            </p:cNvSpPr>
            <p:nvPr/>
          </p:nvSpPr>
          <p:spPr bwMode="auto">
            <a:xfrm>
              <a:off x="5149" y="2107"/>
              <a:ext cx="215" cy="116"/>
            </a:xfrm>
            <a:prstGeom prst="rect">
              <a:avLst/>
            </a:prstGeom>
            <a:noFill/>
            <a:ln w="9525" algn="ctr">
              <a:noFill/>
              <a:miter lim="800000"/>
              <a:headEnd/>
              <a:tailEnd/>
            </a:ln>
            <a:effectLst/>
          </p:spPr>
          <p:txBody>
            <a:bodyPr wrap="none">
              <a:spAutoFit/>
            </a:bodyPr>
            <a:lstStyle/>
            <a:p>
              <a:pPr algn="l"/>
              <a:r>
                <a:rPr lang="en-US" sz="600" i="1"/>
                <a:t>time</a:t>
              </a:r>
            </a:p>
          </p:txBody>
        </p:sp>
        <p:sp>
          <p:nvSpPr>
            <p:cNvPr id="3390556" name="Text Box 92"/>
            <p:cNvSpPr txBox="1">
              <a:spLocks noChangeArrowheads="1"/>
            </p:cNvSpPr>
            <p:nvPr/>
          </p:nvSpPr>
          <p:spPr bwMode="auto">
            <a:xfrm>
              <a:off x="5155" y="2633"/>
              <a:ext cx="215" cy="116"/>
            </a:xfrm>
            <a:prstGeom prst="rect">
              <a:avLst/>
            </a:prstGeom>
            <a:noFill/>
            <a:ln w="9525" algn="ctr">
              <a:noFill/>
              <a:miter lim="800000"/>
              <a:headEnd/>
              <a:tailEnd/>
            </a:ln>
            <a:effectLst/>
          </p:spPr>
          <p:txBody>
            <a:bodyPr wrap="none">
              <a:spAutoFit/>
            </a:bodyPr>
            <a:lstStyle/>
            <a:p>
              <a:pPr algn="l"/>
              <a:r>
                <a:rPr lang="en-US" sz="600" i="1"/>
                <a:t>time</a:t>
              </a:r>
            </a:p>
          </p:txBody>
        </p:sp>
        <p:sp>
          <p:nvSpPr>
            <p:cNvPr id="3390557" name="Line 93"/>
            <p:cNvSpPr>
              <a:spLocks noChangeShapeType="1"/>
            </p:cNvSpPr>
            <p:nvPr/>
          </p:nvSpPr>
          <p:spPr bwMode="auto">
            <a:xfrm flipV="1">
              <a:off x="4103" y="2660"/>
              <a:ext cx="156" cy="5"/>
            </a:xfrm>
            <a:prstGeom prst="line">
              <a:avLst/>
            </a:prstGeom>
            <a:noFill/>
            <a:ln w="9525">
              <a:solidFill>
                <a:schemeClr val="tx1"/>
              </a:solidFill>
              <a:round/>
              <a:headEnd/>
              <a:tailEnd/>
            </a:ln>
            <a:effectLst/>
          </p:spPr>
          <p:txBody>
            <a:bodyPr anchor="ctr"/>
            <a:lstStyle/>
            <a:p>
              <a:endParaRPr lang="en-US"/>
            </a:p>
          </p:txBody>
        </p:sp>
        <p:sp>
          <p:nvSpPr>
            <p:cNvPr id="3390558" name="Line 94"/>
            <p:cNvSpPr>
              <a:spLocks noChangeShapeType="1"/>
            </p:cNvSpPr>
            <p:nvPr/>
          </p:nvSpPr>
          <p:spPr bwMode="auto">
            <a:xfrm flipV="1">
              <a:off x="4259" y="2625"/>
              <a:ext cx="1" cy="36"/>
            </a:xfrm>
            <a:prstGeom prst="line">
              <a:avLst/>
            </a:prstGeom>
            <a:noFill/>
            <a:ln w="9525">
              <a:solidFill>
                <a:schemeClr val="tx1"/>
              </a:solidFill>
              <a:round/>
              <a:headEnd/>
              <a:tailEnd/>
            </a:ln>
            <a:effectLst/>
          </p:spPr>
          <p:txBody>
            <a:bodyPr anchor="ctr"/>
            <a:lstStyle/>
            <a:p>
              <a:endParaRPr lang="en-US"/>
            </a:p>
          </p:txBody>
        </p:sp>
        <p:sp>
          <p:nvSpPr>
            <p:cNvPr id="3390559" name="Line 95"/>
            <p:cNvSpPr>
              <a:spLocks noChangeShapeType="1"/>
            </p:cNvSpPr>
            <p:nvPr/>
          </p:nvSpPr>
          <p:spPr bwMode="auto">
            <a:xfrm>
              <a:off x="4263" y="2625"/>
              <a:ext cx="122" cy="0"/>
            </a:xfrm>
            <a:prstGeom prst="line">
              <a:avLst/>
            </a:prstGeom>
            <a:noFill/>
            <a:ln w="9525">
              <a:solidFill>
                <a:schemeClr val="tx1"/>
              </a:solidFill>
              <a:round/>
              <a:headEnd/>
              <a:tailEnd/>
            </a:ln>
            <a:effectLst/>
          </p:spPr>
          <p:txBody>
            <a:bodyPr anchor="ctr"/>
            <a:lstStyle/>
            <a:p>
              <a:endParaRPr lang="en-US"/>
            </a:p>
          </p:txBody>
        </p:sp>
        <p:sp>
          <p:nvSpPr>
            <p:cNvPr id="3390560" name="Line 96"/>
            <p:cNvSpPr>
              <a:spLocks noChangeShapeType="1"/>
            </p:cNvSpPr>
            <p:nvPr/>
          </p:nvSpPr>
          <p:spPr bwMode="auto">
            <a:xfrm flipV="1">
              <a:off x="4387" y="2580"/>
              <a:ext cx="0" cy="44"/>
            </a:xfrm>
            <a:prstGeom prst="line">
              <a:avLst/>
            </a:prstGeom>
            <a:noFill/>
            <a:ln w="9525">
              <a:solidFill>
                <a:schemeClr val="tx1"/>
              </a:solidFill>
              <a:round/>
              <a:headEnd/>
              <a:tailEnd/>
            </a:ln>
            <a:effectLst/>
          </p:spPr>
          <p:txBody>
            <a:bodyPr anchor="ctr"/>
            <a:lstStyle/>
            <a:p>
              <a:endParaRPr lang="en-US"/>
            </a:p>
          </p:txBody>
        </p:sp>
        <p:sp>
          <p:nvSpPr>
            <p:cNvPr id="3390561" name="Line 97"/>
            <p:cNvSpPr>
              <a:spLocks noChangeShapeType="1"/>
            </p:cNvSpPr>
            <p:nvPr/>
          </p:nvSpPr>
          <p:spPr bwMode="auto">
            <a:xfrm>
              <a:off x="4387" y="2580"/>
              <a:ext cx="101" cy="0"/>
            </a:xfrm>
            <a:prstGeom prst="line">
              <a:avLst/>
            </a:prstGeom>
            <a:noFill/>
            <a:ln w="9525">
              <a:solidFill>
                <a:schemeClr val="tx1"/>
              </a:solidFill>
              <a:round/>
              <a:headEnd/>
              <a:tailEnd/>
            </a:ln>
            <a:effectLst/>
          </p:spPr>
          <p:txBody>
            <a:bodyPr anchor="ctr"/>
            <a:lstStyle/>
            <a:p>
              <a:endParaRPr lang="en-US"/>
            </a:p>
          </p:txBody>
        </p:sp>
        <p:sp>
          <p:nvSpPr>
            <p:cNvPr id="3390562" name="Line 98"/>
            <p:cNvSpPr>
              <a:spLocks noChangeShapeType="1"/>
            </p:cNvSpPr>
            <p:nvPr/>
          </p:nvSpPr>
          <p:spPr bwMode="auto">
            <a:xfrm flipH="1" flipV="1">
              <a:off x="4486" y="2521"/>
              <a:ext cx="2" cy="58"/>
            </a:xfrm>
            <a:prstGeom prst="line">
              <a:avLst/>
            </a:prstGeom>
            <a:noFill/>
            <a:ln w="9525">
              <a:solidFill>
                <a:schemeClr val="tx1"/>
              </a:solidFill>
              <a:round/>
              <a:headEnd/>
              <a:tailEnd/>
            </a:ln>
            <a:effectLst/>
          </p:spPr>
          <p:txBody>
            <a:bodyPr anchor="ctr"/>
            <a:lstStyle/>
            <a:p>
              <a:endParaRPr lang="en-US"/>
            </a:p>
          </p:txBody>
        </p:sp>
        <p:sp>
          <p:nvSpPr>
            <p:cNvPr id="3390563" name="Line 99"/>
            <p:cNvSpPr>
              <a:spLocks noChangeShapeType="1"/>
            </p:cNvSpPr>
            <p:nvPr/>
          </p:nvSpPr>
          <p:spPr bwMode="auto">
            <a:xfrm>
              <a:off x="4486" y="2522"/>
              <a:ext cx="111" cy="0"/>
            </a:xfrm>
            <a:prstGeom prst="line">
              <a:avLst/>
            </a:prstGeom>
            <a:noFill/>
            <a:ln w="9525">
              <a:solidFill>
                <a:schemeClr val="tx1"/>
              </a:solidFill>
              <a:round/>
              <a:headEnd/>
              <a:tailEnd/>
            </a:ln>
            <a:effectLst/>
          </p:spPr>
          <p:txBody>
            <a:bodyPr anchor="ctr"/>
            <a:lstStyle/>
            <a:p>
              <a:endParaRPr lang="en-US"/>
            </a:p>
          </p:txBody>
        </p:sp>
        <p:sp>
          <p:nvSpPr>
            <p:cNvPr id="3390564" name="Line 100"/>
            <p:cNvSpPr>
              <a:spLocks noChangeShapeType="1"/>
            </p:cNvSpPr>
            <p:nvPr/>
          </p:nvSpPr>
          <p:spPr bwMode="auto">
            <a:xfrm flipV="1">
              <a:off x="4599" y="2493"/>
              <a:ext cx="0" cy="30"/>
            </a:xfrm>
            <a:prstGeom prst="line">
              <a:avLst/>
            </a:prstGeom>
            <a:noFill/>
            <a:ln w="9525">
              <a:solidFill>
                <a:schemeClr val="tx1"/>
              </a:solidFill>
              <a:round/>
              <a:headEnd/>
              <a:tailEnd/>
            </a:ln>
            <a:effectLst/>
          </p:spPr>
          <p:txBody>
            <a:bodyPr anchor="ctr"/>
            <a:lstStyle/>
            <a:p>
              <a:endParaRPr lang="en-US"/>
            </a:p>
          </p:txBody>
        </p:sp>
        <p:sp>
          <p:nvSpPr>
            <p:cNvPr id="3390565" name="Line 101"/>
            <p:cNvSpPr>
              <a:spLocks noChangeShapeType="1"/>
            </p:cNvSpPr>
            <p:nvPr/>
          </p:nvSpPr>
          <p:spPr bwMode="auto">
            <a:xfrm>
              <a:off x="4600" y="2491"/>
              <a:ext cx="117" cy="0"/>
            </a:xfrm>
            <a:prstGeom prst="line">
              <a:avLst/>
            </a:prstGeom>
            <a:noFill/>
            <a:ln w="9525">
              <a:solidFill>
                <a:schemeClr val="tx1"/>
              </a:solidFill>
              <a:round/>
              <a:headEnd/>
              <a:tailEnd/>
            </a:ln>
            <a:effectLst/>
          </p:spPr>
          <p:txBody>
            <a:bodyPr anchor="ctr"/>
            <a:lstStyle/>
            <a:p>
              <a:endParaRPr lang="en-US"/>
            </a:p>
          </p:txBody>
        </p:sp>
        <p:sp>
          <p:nvSpPr>
            <p:cNvPr id="3390566" name="Line 102"/>
            <p:cNvSpPr>
              <a:spLocks noChangeShapeType="1"/>
            </p:cNvSpPr>
            <p:nvPr/>
          </p:nvSpPr>
          <p:spPr bwMode="auto">
            <a:xfrm flipH="1" flipV="1">
              <a:off x="4717" y="2429"/>
              <a:ext cx="2" cy="58"/>
            </a:xfrm>
            <a:prstGeom prst="line">
              <a:avLst/>
            </a:prstGeom>
            <a:noFill/>
            <a:ln w="9525">
              <a:solidFill>
                <a:schemeClr val="tx1"/>
              </a:solidFill>
              <a:round/>
              <a:headEnd/>
              <a:tailEnd/>
            </a:ln>
            <a:effectLst/>
          </p:spPr>
          <p:txBody>
            <a:bodyPr anchor="ctr"/>
            <a:lstStyle/>
            <a:p>
              <a:endParaRPr lang="en-US"/>
            </a:p>
          </p:txBody>
        </p:sp>
        <p:sp>
          <p:nvSpPr>
            <p:cNvPr id="3390567" name="Line 103"/>
            <p:cNvSpPr>
              <a:spLocks noChangeShapeType="1"/>
            </p:cNvSpPr>
            <p:nvPr/>
          </p:nvSpPr>
          <p:spPr bwMode="auto">
            <a:xfrm flipV="1">
              <a:off x="4241" y="3127"/>
              <a:ext cx="0" cy="99"/>
            </a:xfrm>
            <a:prstGeom prst="line">
              <a:avLst/>
            </a:prstGeom>
            <a:noFill/>
            <a:ln w="9525">
              <a:solidFill>
                <a:schemeClr val="tx1"/>
              </a:solidFill>
              <a:round/>
              <a:headEnd/>
              <a:tailEnd type="triangle" w="med" len="med"/>
            </a:ln>
            <a:effectLst/>
          </p:spPr>
          <p:txBody>
            <a:bodyPr anchor="ctr"/>
            <a:lstStyle/>
            <a:p>
              <a:endParaRPr lang="en-US"/>
            </a:p>
          </p:txBody>
        </p:sp>
        <p:sp>
          <p:nvSpPr>
            <p:cNvPr id="3390568" name="Line 104"/>
            <p:cNvSpPr>
              <a:spLocks noChangeShapeType="1"/>
            </p:cNvSpPr>
            <p:nvPr/>
          </p:nvSpPr>
          <p:spPr bwMode="auto">
            <a:xfrm flipV="1">
              <a:off x="4373" y="3250"/>
              <a:ext cx="0" cy="99"/>
            </a:xfrm>
            <a:prstGeom prst="line">
              <a:avLst/>
            </a:prstGeom>
            <a:noFill/>
            <a:ln w="9525">
              <a:solidFill>
                <a:schemeClr val="tx1"/>
              </a:solidFill>
              <a:round/>
              <a:headEnd/>
              <a:tailEnd type="triangle" w="med" len="med"/>
            </a:ln>
            <a:effectLst/>
          </p:spPr>
          <p:txBody>
            <a:bodyPr anchor="ctr"/>
            <a:lstStyle/>
            <a:p>
              <a:endParaRPr lang="en-US"/>
            </a:p>
          </p:txBody>
        </p:sp>
        <p:sp>
          <p:nvSpPr>
            <p:cNvPr id="3390569" name="Line 105"/>
            <p:cNvSpPr>
              <a:spLocks noChangeShapeType="1"/>
            </p:cNvSpPr>
            <p:nvPr/>
          </p:nvSpPr>
          <p:spPr bwMode="auto">
            <a:xfrm flipV="1">
              <a:off x="4418" y="3007"/>
              <a:ext cx="0" cy="93"/>
            </a:xfrm>
            <a:prstGeom prst="line">
              <a:avLst/>
            </a:prstGeom>
            <a:noFill/>
            <a:ln w="9525">
              <a:solidFill>
                <a:schemeClr val="tx1"/>
              </a:solidFill>
              <a:round/>
              <a:headEnd/>
              <a:tailEnd type="triangle" w="med" len="med"/>
            </a:ln>
            <a:effectLst/>
          </p:spPr>
          <p:txBody>
            <a:bodyPr anchor="ctr"/>
            <a:lstStyle/>
            <a:p>
              <a:endParaRPr lang="en-US"/>
            </a:p>
          </p:txBody>
        </p:sp>
        <p:sp>
          <p:nvSpPr>
            <p:cNvPr id="3390570" name="Line 106"/>
            <p:cNvSpPr>
              <a:spLocks noChangeShapeType="1"/>
            </p:cNvSpPr>
            <p:nvPr/>
          </p:nvSpPr>
          <p:spPr bwMode="auto">
            <a:xfrm flipV="1">
              <a:off x="4649" y="3253"/>
              <a:ext cx="0" cy="93"/>
            </a:xfrm>
            <a:prstGeom prst="line">
              <a:avLst/>
            </a:prstGeom>
            <a:noFill/>
            <a:ln w="9525">
              <a:solidFill>
                <a:schemeClr val="tx1"/>
              </a:solidFill>
              <a:round/>
              <a:headEnd/>
              <a:tailEnd type="triangle" w="med" len="med"/>
            </a:ln>
            <a:effectLst/>
          </p:spPr>
          <p:txBody>
            <a:bodyPr anchor="ctr"/>
            <a:lstStyle/>
            <a:p>
              <a:endParaRPr lang="en-US"/>
            </a:p>
          </p:txBody>
        </p:sp>
        <p:sp>
          <p:nvSpPr>
            <p:cNvPr id="3390571" name="Line 107"/>
            <p:cNvSpPr>
              <a:spLocks noChangeShapeType="1"/>
            </p:cNvSpPr>
            <p:nvPr/>
          </p:nvSpPr>
          <p:spPr bwMode="auto">
            <a:xfrm flipV="1">
              <a:off x="4592" y="3253"/>
              <a:ext cx="0" cy="93"/>
            </a:xfrm>
            <a:prstGeom prst="line">
              <a:avLst/>
            </a:prstGeom>
            <a:noFill/>
            <a:ln w="9525">
              <a:solidFill>
                <a:schemeClr val="tx1"/>
              </a:solidFill>
              <a:round/>
              <a:headEnd/>
              <a:tailEnd type="triangle" w="med" len="med"/>
            </a:ln>
            <a:effectLst/>
          </p:spPr>
          <p:txBody>
            <a:bodyPr anchor="ctr"/>
            <a:lstStyle/>
            <a:p>
              <a:endParaRPr lang="en-US"/>
            </a:p>
          </p:txBody>
        </p:sp>
        <p:sp>
          <p:nvSpPr>
            <p:cNvPr id="3390572" name="AutoShape 108"/>
            <p:cNvSpPr>
              <a:spLocks noChangeArrowheads="1"/>
            </p:cNvSpPr>
            <p:nvPr/>
          </p:nvSpPr>
          <p:spPr bwMode="auto">
            <a:xfrm>
              <a:off x="3246" y="2410"/>
              <a:ext cx="750" cy="660"/>
            </a:xfrm>
            <a:prstGeom prst="rightArrow">
              <a:avLst>
                <a:gd name="adj1" fmla="val 50000"/>
                <a:gd name="adj2" fmla="val 28409"/>
              </a:avLst>
            </a:prstGeom>
            <a:solidFill>
              <a:srgbClr val="CCCCFF"/>
            </a:solidFill>
            <a:ln w="9525" algn="ctr">
              <a:noFill/>
              <a:miter lim="800000"/>
              <a:headEnd/>
              <a:tailEnd/>
            </a:ln>
            <a:effectLst/>
          </p:spPr>
          <p:txBody>
            <a:bodyPr wrap="none" anchor="ctr"/>
            <a:lstStyle/>
            <a:p>
              <a:endParaRPr lang="en-US"/>
            </a:p>
          </p:txBody>
        </p:sp>
        <p:sp>
          <p:nvSpPr>
            <p:cNvPr id="3390573" name="AutoShape 109"/>
            <p:cNvSpPr>
              <a:spLocks noChangeArrowheads="1"/>
            </p:cNvSpPr>
            <p:nvPr/>
          </p:nvSpPr>
          <p:spPr bwMode="auto">
            <a:xfrm>
              <a:off x="3210" y="2392"/>
              <a:ext cx="750" cy="660"/>
            </a:xfrm>
            <a:prstGeom prst="rightArrow">
              <a:avLst>
                <a:gd name="adj1" fmla="val 50000"/>
                <a:gd name="adj2" fmla="val 28409"/>
              </a:avLst>
            </a:prstGeom>
            <a:solidFill>
              <a:srgbClr val="99CCFF"/>
            </a:solidFill>
            <a:ln w="9525" algn="ctr">
              <a:noFill/>
              <a:miter lim="800000"/>
              <a:headEnd/>
              <a:tailEnd/>
            </a:ln>
            <a:effectLst/>
          </p:spPr>
          <p:txBody>
            <a:bodyPr wrap="none" anchor="ctr"/>
            <a:lstStyle/>
            <a:p>
              <a:endParaRPr lang="en-US"/>
            </a:p>
          </p:txBody>
        </p:sp>
      </p:grpSp>
      <p:grpSp>
        <p:nvGrpSpPr>
          <p:cNvPr id="3390574" name="Group 110"/>
          <p:cNvGrpSpPr>
            <a:grpSpLocks/>
          </p:cNvGrpSpPr>
          <p:nvPr/>
        </p:nvGrpSpPr>
        <p:grpSpPr bwMode="auto">
          <a:xfrm>
            <a:off x="3448050" y="5543550"/>
            <a:ext cx="4133850" cy="557213"/>
            <a:chOff x="2172" y="3522"/>
            <a:chExt cx="2604" cy="351"/>
          </a:xfrm>
        </p:grpSpPr>
        <p:sp>
          <p:nvSpPr>
            <p:cNvPr id="3390575" name="Line 111"/>
            <p:cNvSpPr>
              <a:spLocks noChangeShapeType="1"/>
            </p:cNvSpPr>
            <p:nvPr/>
          </p:nvSpPr>
          <p:spPr bwMode="auto">
            <a:xfrm>
              <a:off x="4752" y="3522"/>
              <a:ext cx="0" cy="246"/>
            </a:xfrm>
            <a:prstGeom prst="line">
              <a:avLst/>
            </a:prstGeom>
            <a:noFill/>
            <a:ln w="76200">
              <a:solidFill>
                <a:schemeClr val="tx1"/>
              </a:solidFill>
              <a:round/>
              <a:headEnd/>
              <a:tailEnd/>
            </a:ln>
            <a:effectLst/>
          </p:spPr>
          <p:txBody>
            <a:bodyPr anchor="ctr"/>
            <a:lstStyle/>
            <a:p>
              <a:endParaRPr lang="en-US"/>
            </a:p>
          </p:txBody>
        </p:sp>
        <p:sp>
          <p:nvSpPr>
            <p:cNvPr id="3390576" name="Line 112"/>
            <p:cNvSpPr>
              <a:spLocks noChangeShapeType="1"/>
            </p:cNvSpPr>
            <p:nvPr/>
          </p:nvSpPr>
          <p:spPr bwMode="auto">
            <a:xfrm flipH="1">
              <a:off x="2172" y="3774"/>
              <a:ext cx="2604" cy="6"/>
            </a:xfrm>
            <a:prstGeom prst="line">
              <a:avLst/>
            </a:prstGeom>
            <a:noFill/>
            <a:ln w="76200">
              <a:solidFill>
                <a:schemeClr val="tx1"/>
              </a:solidFill>
              <a:round/>
              <a:headEnd/>
              <a:tailEnd/>
            </a:ln>
            <a:effectLst/>
          </p:spPr>
          <p:txBody>
            <a:bodyPr anchor="ctr"/>
            <a:lstStyle/>
            <a:p>
              <a:endParaRPr lang="en-US"/>
            </a:p>
          </p:txBody>
        </p:sp>
        <p:sp>
          <p:nvSpPr>
            <p:cNvPr id="3390577" name="Line 113"/>
            <p:cNvSpPr>
              <a:spLocks noChangeShapeType="1"/>
            </p:cNvSpPr>
            <p:nvPr/>
          </p:nvSpPr>
          <p:spPr bwMode="auto">
            <a:xfrm flipV="1">
              <a:off x="2196" y="3546"/>
              <a:ext cx="0" cy="240"/>
            </a:xfrm>
            <a:prstGeom prst="line">
              <a:avLst/>
            </a:prstGeom>
            <a:noFill/>
            <a:ln w="76200">
              <a:solidFill>
                <a:schemeClr val="tx1"/>
              </a:solidFill>
              <a:round/>
              <a:headEnd/>
              <a:tailEnd type="triangle" w="med" len="med"/>
            </a:ln>
            <a:effectLst/>
          </p:spPr>
          <p:txBody>
            <a:bodyPr anchor="ctr"/>
            <a:lstStyle/>
            <a:p>
              <a:endParaRPr lang="en-US"/>
            </a:p>
          </p:txBody>
        </p:sp>
        <p:sp>
          <p:nvSpPr>
            <p:cNvPr id="3390578" name="Rectangle 114"/>
            <p:cNvSpPr>
              <a:spLocks noChangeArrowheads="1"/>
            </p:cNvSpPr>
            <p:nvPr/>
          </p:nvSpPr>
          <p:spPr bwMode="auto">
            <a:xfrm>
              <a:off x="3293" y="3661"/>
              <a:ext cx="1149" cy="212"/>
            </a:xfrm>
            <a:prstGeom prst="rect">
              <a:avLst/>
            </a:prstGeom>
            <a:solidFill>
              <a:schemeClr val="accent1"/>
            </a:solidFill>
            <a:ln w="9525" algn="ctr">
              <a:noFill/>
              <a:miter lim="800000"/>
              <a:headEnd/>
              <a:tailEnd/>
            </a:ln>
            <a:effectLst/>
          </p:spPr>
          <p:txBody>
            <a:bodyPr wrap="none">
              <a:spAutoFit/>
            </a:bodyPr>
            <a:lstStyle/>
            <a:p>
              <a:pPr algn="l"/>
              <a:r>
                <a:rPr lang="en-US" sz="1600">
                  <a:solidFill>
                    <a:srgbClr val="FFFF66"/>
                  </a:solidFill>
                  <a:effectLst>
                    <a:outerShdw blurRad="38100" dist="38100" dir="2700000" algn="tl">
                      <a:srgbClr val="000000"/>
                    </a:outerShdw>
                  </a:effectLst>
                </a:rPr>
                <a:t>Optimize System</a:t>
              </a:r>
            </a:p>
          </p:txBody>
        </p:sp>
      </p:grpSp>
      <p:sp>
        <p:nvSpPr>
          <p:cNvPr id="3390579" name="Rectangle 115"/>
          <p:cNvSpPr>
            <a:spLocks noChangeArrowheads="1"/>
          </p:cNvSpPr>
          <p:nvPr/>
        </p:nvSpPr>
        <p:spPr bwMode="auto">
          <a:xfrm>
            <a:off x="3690938" y="2476500"/>
            <a:ext cx="1035050" cy="365125"/>
          </a:xfrm>
          <a:prstGeom prst="rect">
            <a:avLst/>
          </a:prstGeom>
          <a:noFill/>
          <a:ln w="9525">
            <a:noFill/>
            <a:miter lim="800000"/>
            <a:headEnd/>
            <a:tailEnd/>
          </a:ln>
          <a:effectLst/>
        </p:spPr>
        <p:txBody>
          <a:bodyPr wrap="none">
            <a:spAutoFit/>
          </a:bodyPr>
          <a:lstStyle/>
          <a:p>
            <a:pPr algn="l"/>
            <a:r>
              <a:rPr lang="en-US" sz="900">
                <a:solidFill>
                  <a:srgbClr val="000000"/>
                </a:solidFill>
                <a:effectLst>
                  <a:outerShdw blurRad="38100" dist="38100" dir="2700000" algn="tl">
                    <a:srgbClr val="C0C0C0"/>
                  </a:outerShdw>
                </a:effectLst>
              </a:rPr>
              <a:t>DesignWare</a:t>
            </a:r>
            <a:r>
              <a:rPr lang="en-US" sz="900">
                <a:solidFill>
                  <a:srgbClr val="000000"/>
                </a:solidFill>
                <a:effectLst>
                  <a:outerShdw blurRad="38100" dist="38100" dir="2700000" algn="tl">
                    <a:srgbClr val="C0C0C0"/>
                  </a:outerShdw>
                </a:effectLst>
                <a:cs typeface="Arial" charset="0"/>
              </a:rPr>
              <a:t>®</a:t>
            </a:r>
            <a:r>
              <a:rPr lang="en-US" sz="900">
                <a:solidFill>
                  <a:srgbClr val="000000"/>
                </a:solidFill>
                <a:effectLst>
                  <a:outerShdw blurRad="38100" dist="38100" dir="2700000" algn="tl">
                    <a:srgbClr val="C0C0C0"/>
                  </a:outerShdw>
                </a:effectLst>
              </a:rPr>
              <a:t> </a:t>
            </a:r>
            <a:br>
              <a:rPr lang="en-US" sz="900">
                <a:solidFill>
                  <a:srgbClr val="000000"/>
                </a:solidFill>
                <a:effectLst>
                  <a:outerShdw blurRad="38100" dist="38100" dir="2700000" algn="tl">
                    <a:srgbClr val="C0C0C0"/>
                  </a:outerShdw>
                </a:effectLst>
              </a:rPr>
            </a:br>
            <a:r>
              <a:rPr lang="en-US" sz="900">
                <a:solidFill>
                  <a:srgbClr val="000000"/>
                </a:solidFill>
                <a:effectLst>
                  <a:outerShdw blurRad="38100" dist="38100" dir="2700000" algn="tl">
                    <a:srgbClr val="C0C0C0"/>
                  </a:outerShdw>
                </a:effectLst>
              </a:rPr>
              <a:t>Virtual Platform</a:t>
            </a:r>
          </a:p>
        </p:txBody>
      </p:sp>
      <p:grpSp>
        <p:nvGrpSpPr>
          <p:cNvPr id="3390580" name="Group 116"/>
          <p:cNvGrpSpPr>
            <a:grpSpLocks/>
          </p:cNvGrpSpPr>
          <p:nvPr/>
        </p:nvGrpSpPr>
        <p:grpSpPr bwMode="auto">
          <a:xfrm>
            <a:off x="1471613" y="2490788"/>
            <a:ext cx="3686175" cy="2338387"/>
            <a:chOff x="912" y="1530"/>
            <a:chExt cx="2322" cy="1473"/>
          </a:xfrm>
        </p:grpSpPr>
        <p:sp>
          <p:nvSpPr>
            <p:cNvPr id="3390581" name="Rectangle 117"/>
            <p:cNvSpPr>
              <a:spLocks noChangeArrowheads="1"/>
            </p:cNvSpPr>
            <p:nvPr/>
          </p:nvSpPr>
          <p:spPr bwMode="auto">
            <a:xfrm>
              <a:off x="1381" y="1843"/>
              <a:ext cx="861" cy="499"/>
            </a:xfrm>
            <a:prstGeom prst="rect">
              <a:avLst/>
            </a:prstGeom>
            <a:solidFill>
              <a:srgbClr val="B63039">
                <a:alpha val="56000"/>
              </a:srgbClr>
            </a:solidFill>
            <a:ln w="9525" algn="ctr">
              <a:solidFill>
                <a:srgbClr val="808080"/>
              </a:solidFill>
              <a:miter lim="800000"/>
              <a:headEnd/>
              <a:tailEnd/>
            </a:ln>
            <a:effectLst/>
          </p:spPr>
          <p:txBody>
            <a:bodyPr wrap="none" anchor="ctr"/>
            <a:lstStyle/>
            <a:p>
              <a:endParaRPr lang="en-US" sz="700">
                <a:solidFill>
                  <a:schemeClr val="bg1"/>
                </a:solidFill>
              </a:endParaRPr>
            </a:p>
          </p:txBody>
        </p:sp>
        <p:sp>
          <p:nvSpPr>
            <p:cNvPr id="3390582" name="Rectangle 118"/>
            <p:cNvSpPr>
              <a:spLocks noChangeArrowheads="1"/>
            </p:cNvSpPr>
            <p:nvPr/>
          </p:nvSpPr>
          <p:spPr bwMode="auto">
            <a:xfrm>
              <a:off x="1377" y="2384"/>
              <a:ext cx="1149" cy="619"/>
            </a:xfrm>
            <a:prstGeom prst="rect">
              <a:avLst/>
            </a:prstGeom>
            <a:solidFill>
              <a:srgbClr val="B63039">
                <a:alpha val="56000"/>
              </a:srgbClr>
            </a:solidFill>
            <a:ln w="9525" algn="ctr">
              <a:solidFill>
                <a:srgbClr val="808080"/>
              </a:solidFill>
              <a:miter lim="800000"/>
              <a:headEnd/>
              <a:tailEnd/>
            </a:ln>
            <a:effectLst/>
          </p:spPr>
          <p:txBody>
            <a:bodyPr wrap="none" anchor="ctr"/>
            <a:lstStyle/>
            <a:p>
              <a:endParaRPr lang="en-US" sz="700">
                <a:solidFill>
                  <a:schemeClr val="bg1"/>
                </a:solidFill>
              </a:endParaRPr>
            </a:p>
          </p:txBody>
        </p:sp>
        <p:sp>
          <p:nvSpPr>
            <p:cNvPr id="3390583" name="Rectangle 119"/>
            <p:cNvSpPr>
              <a:spLocks noChangeArrowheads="1"/>
            </p:cNvSpPr>
            <p:nvPr/>
          </p:nvSpPr>
          <p:spPr bwMode="auto">
            <a:xfrm>
              <a:off x="912" y="1995"/>
              <a:ext cx="429" cy="644"/>
            </a:xfrm>
            <a:prstGeom prst="rect">
              <a:avLst/>
            </a:prstGeom>
            <a:solidFill>
              <a:srgbClr val="B63039">
                <a:alpha val="56000"/>
              </a:srgbClr>
            </a:solidFill>
            <a:ln w="9525" algn="ctr">
              <a:solidFill>
                <a:srgbClr val="808080"/>
              </a:solidFill>
              <a:miter lim="800000"/>
              <a:headEnd/>
              <a:tailEnd/>
            </a:ln>
            <a:effectLst/>
          </p:spPr>
          <p:txBody>
            <a:bodyPr wrap="none" anchor="ctr"/>
            <a:lstStyle/>
            <a:p>
              <a:endParaRPr lang="en-US" sz="700">
                <a:solidFill>
                  <a:schemeClr val="bg1"/>
                </a:solidFill>
              </a:endParaRPr>
            </a:p>
          </p:txBody>
        </p:sp>
        <p:sp>
          <p:nvSpPr>
            <p:cNvPr id="3390584" name="AutoShape 120"/>
            <p:cNvSpPr>
              <a:spLocks noChangeArrowheads="1"/>
            </p:cNvSpPr>
            <p:nvPr/>
          </p:nvSpPr>
          <p:spPr bwMode="auto">
            <a:xfrm>
              <a:off x="2530" y="1530"/>
              <a:ext cx="704" cy="396"/>
            </a:xfrm>
            <a:prstGeom prst="wedgeRectCallout">
              <a:avLst>
                <a:gd name="adj1" fmla="val -91782"/>
                <a:gd name="adj2" fmla="val 69444"/>
              </a:avLst>
            </a:prstGeom>
            <a:solidFill>
              <a:schemeClr val="accent1"/>
            </a:solidFill>
            <a:ln w="9525" algn="ctr">
              <a:solidFill>
                <a:schemeClr val="tx1"/>
              </a:solidFill>
              <a:miter lim="800000"/>
              <a:headEnd/>
              <a:tailEnd/>
            </a:ln>
            <a:effectLst/>
          </p:spPr>
          <p:txBody>
            <a:bodyPr anchor="ctr"/>
            <a:lstStyle/>
            <a:p>
              <a:r>
                <a:rPr lang="en-US" sz="1200">
                  <a:solidFill>
                    <a:srgbClr val="FFFF66"/>
                  </a:solidFill>
                  <a:effectLst>
                    <a:outerShdw blurRad="38100" dist="38100" dir="2700000" algn="tl">
                      <a:srgbClr val="000000"/>
                    </a:outerShdw>
                  </a:effectLst>
                </a:rPr>
                <a:t>Specify Voltage</a:t>
              </a:r>
            </a:p>
            <a:p>
              <a:r>
                <a:rPr lang="en-US" sz="1200">
                  <a:solidFill>
                    <a:srgbClr val="FFFF66"/>
                  </a:solidFill>
                  <a:effectLst>
                    <a:outerShdw blurRad="38100" dist="38100" dir="2700000" algn="tl">
                      <a:srgbClr val="000000"/>
                    </a:outerShdw>
                  </a:effectLst>
                </a:rPr>
                <a:t>Domains</a:t>
              </a:r>
            </a:p>
          </p:txBody>
        </p:sp>
      </p:grpSp>
      <p:grpSp>
        <p:nvGrpSpPr>
          <p:cNvPr id="3390585" name="Group 121"/>
          <p:cNvGrpSpPr>
            <a:grpSpLocks/>
          </p:cNvGrpSpPr>
          <p:nvPr/>
        </p:nvGrpSpPr>
        <p:grpSpPr bwMode="auto">
          <a:xfrm>
            <a:off x="1536700" y="3305175"/>
            <a:ext cx="2549525" cy="2628900"/>
            <a:chOff x="950" y="2046"/>
            <a:chExt cx="1606" cy="1656"/>
          </a:xfrm>
        </p:grpSpPr>
        <p:sp>
          <p:nvSpPr>
            <p:cNvPr id="3390586" name="AutoShape 122"/>
            <p:cNvSpPr>
              <a:spLocks noChangeArrowheads="1"/>
            </p:cNvSpPr>
            <p:nvPr/>
          </p:nvSpPr>
          <p:spPr bwMode="auto">
            <a:xfrm>
              <a:off x="1115" y="3257"/>
              <a:ext cx="799" cy="445"/>
            </a:xfrm>
            <a:prstGeom prst="wedgeRectCallout">
              <a:avLst>
                <a:gd name="adj1" fmla="val 30727"/>
                <a:gd name="adj2" fmla="val -114718"/>
              </a:avLst>
            </a:prstGeom>
            <a:solidFill>
              <a:schemeClr val="accent1"/>
            </a:solidFill>
            <a:ln w="9525" algn="ctr">
              <a:solidFill>
                <a:schemeClr val="tx1"/>
              </a:solidFill>
              <a:miter lim="800000"/>
              <a:headEnd/>
              <a:tailEnd/>
            </a:ln>
            <a:effectLst/>
          </p:spPr>
          <p:txBody>
            <a:bodyPr anchor="ctr"/>
            <a:lstStyle/>
            <a:p>
              <a:r>
                <a:rPr lang="en-US" sz="1200">
                  <a:solidFill>
                    <a:srgbClr val="FFFF66"/>
                  </a:solidFill>
                  <a:effectLst>
                    <a:outerShdw blurRad="38100" dist="38100" dir="2700000" algn="tl">
                      <a:srgbClr val="000000"/>
                    </a:outerShdw>
                  </a:effectLst>
                </a:rPr>
                <a:t>Add Power</a:t>
              </a:r>
            </a:p>
            <a:p>
              <a:r>
                <a:rPr lang="en-US" sz="1200">
                  <a:solidFill>
                    <a:srgbClr val="FFFF66"/>
                  </a:solidFill>
                  <a:effectLst>
                    <a:outerShdw blurRad="38100" dist="38100" dir="2700000" algn="tl">
                      <a:srgbClr val="000000"/>
                    </a:outerShdw>
                  </a:effectLst>
                </a:rPr>
                <a:t>Estimation</a:t>
              </a:r>
            </a:p>
            <a:p>
              <a:r>
                <a:rPr lang="en-US" sz="1200">
                  <a:solidFill>
                    <a:srgbClr val="FFFF66"/>
                  </a:solidFill>
                  <a:effectLst>
                    <a:outerShdw blurRad="38100" dist="38100" dir="2700000" algn="tl">
                      <a:srgbClr val="000000"/>
                    </a:outerShdw>
                  </a:effectLst>
                </a:rPr>
                <a:t>Equations</a:t>
              </a:r>
            </a:p>
          </p:txBody>
        </p:sp>
        <p:grpSp>
          <p:nvGrpSpPr>
            <p:cNvPr id="3390587" name="Group 123"/>
            <p:cNvGrpSpPr>
              <a:grpSpLocks/>
            </p:cNvGrpSpPr>
            <p:nvPr/>
          </p:nvGrpSpPr>
          <p:grpSpPr bwMode="auto">
            <a:xfrm>
              <a:off x="950" y="2046"/>
              <a:ext cx="1606" cy="939"/>
              <a:chOff x="950" y="2046"/>
              <a:chExt cx="1606" cy="939"/>
            </a:xfrm>
          </p:grpSpPr>
          <p:sp>
            <p:nvSpPr>
              <p:cNvPr id="3390588" name="Rectangle 124"/>
              <p:cNvSpPr>
                <a:spLocks noChangeArrowheads="1"/>
              </p:cNvSpPr>
              <p:nvPr/>
            </p:nvSpPr>
            <p:spPr bwMode="auto">
              <a:xfrm>
                <a:off x="1745" y="2403"/>
                <a:ext cx="247" cy="70"/>
              </a:xfrm>
              <a:prstGeom prst="rect">
                <a:avLst/>
              </a:prstGeom>
              <a:solidFill>
                <a:srgbClr val="FF0000"/>
              </a:solidFill>
              <a:ln w="9525" algn="ctr">
                <a:solidFill>
                  <a:schemeClr val="accent2"/>
                </a:solidFill>
                <a:miter lim="800000"/>
                <a:headEnd/>
                <a:tailEnd/>
              </a:ln>
              <a:effectLst/>
            </p:spPr>
            <p:txBody>
              <a:bodyPr wrap="none" anchor="ctr"/>
              <a:lstStyle/>
              <a:p>
                <a:r>
                  <a:rPr lang="en-US" sz="500">
                    <a:solidFill>
                      <a:schemeClr val="bg1"/>
                    </a:solidFill>
                  </a:rPr>
                  <a:t>P(f,V,mode)</a:t>
                </a:r>
              </a:p>
            </p:txBody>
          </p:sp>
          <p:sp>
            <p:nvSpPr>
              <p:cNvPr id="3390589" name="Rectangle 125"/>
              <p:cNvSpPr>
                <a:spLocks noChangeArrowheads="1"/>
              </p:cNvSpPr>
              <p:nvPr/>
            </p:nvSpPr>
            <p:spPr bwMode="auto">
              <a:xfrm>
                <a:off x="950" y="2046"/>
                <a:ext cx="357" cy="70"/>
              </a:xfrm>
              <a:prstGeom prst="rect">
                <a:avLst/>
              </a:prstGeom>
              <a:solidFill>
                <a:srgbClr val="FF0000"/>
              </a:solidFill>
              <a:ln w="9525" algn="ctr">
                <a:solidFill>
                  <a:schemeClr val="accent2"/>
                </a:solidFill>
                <a:miter lim="800000"/>
                <a:headEnd/>
                <a:tailEnd/>
              </a:ln>
              <a:effectLst/>
            </p:spPr>
            <p:txBody>
              <a:bodyPr wrap="none" anchor="ctr"/>
              <a:lstStyle/>
              <a:p>
                <a:r>
                  <a:rPr lang="en-US" sz="500">
                    <a:solidFill>
                      <a:schemeClr val="bg1"/>
                    </a:solidFill>
                  </a:rPr>
                  <a:t>P(f,V,mode)</a:t>
                </a:r>
              </a:p>
            </p:txBody>
          </p:sp>
          <p:sp>
            <p:nvSpPr>
              <p:cNvPr id="3390590" name="Rectangle 126"/>
              <p:cNvSpPr>
                <a:spLocks noChangeArrowheads="1"/>
              </p:cNvSpPr>
              <p:nvPr/>
            </p:nvSpPr>
            <p:spPr bwMode="auto">
              <a:xfrm>
                <a:off x="1981" y="2233"/>
                <a:ext cx="247" cy="70"/>
              </a:xfrm>
              <a:prstGeom prst="rect">
                <a:avLst/>
              </a:prstGeom>
              <a:solidFill>
                <a:srgbClr val="FF0000"/>
              </a:solidFill>
              <a:ln w="9525" algn="ctr">
                <a:solidFill>
                  <a:schemeClr val="accent2"/>
                </a:solidFill>
                <a:miter lim="800000"/>
                <a:headEnd/>
                <a:tailEnd/>
              </a:ln>
              <a:effectLst/>
            </p:spPr>
            <p:txBody>
              <a:bodyPr wrap="none" anchor="ctr"/>
              <a:lstStyle/>
              <a:p>
                <a:r>
                  <a:rPr lang="en-US" sz="500">
                    <a:solidFill>
                      <a:schemeClr val="bg1"/>
                    </a:solidFill>
                  </a:rPr>
                  <a:t>P(f,V,mode)</a:t>
                </a:r>
              </a:p>
            </p:txBody>
          </p:sp>
          <p:sp>
            <p:nvSpPr>
              <p:cNvPr id="3390591" name="Rectangle 127"/>
              <p:cNvSpPr>
                <a:spLocks noChangeArrowheads="1"/>
              </p:cNvSpPr>
              <p:nvPr/>
            </p:nvSpPr>
            <p:spPr bwMode="auto">
              <a:xfrm>
                <a:off x="2309" y="2315"/>
                <a:ext cx="247" cy="70"/>
              </a:xfrm>
              <a:prstGeom prst="rect">
                <a:avLst/>
              </a:prstGeom>
              <a:solidFill>
                <a:srgbClr val="FF0000"/>
              </a:solidFill>
              <a:ln w="9525" algn="ctr">
                <a:solidFill>
                  <a:schemeClr val="accent2"/>
                </a:solidFill>
                <a:miter lim="800000"/>
                <a:headEnd/>
                <a:tailEnd/>
              </a:ln>
              <a:effectLst/>
            </p:spPr>
            <p:txBody>
              <a:bodyPr wrap="none" anchor="ctr"/>
              <a:lstStyle/>
              <a:p>
                <a:r>
                  <a:rPr lang="en-US" sz="500">
                    <a:solidFill>
                      <a:schemeClr val="bg1"/>
                    </a:solidFill>
                  </a:rPr>
                  <a:t>P(f,V,mode)</a:t>
                </a:r>
              </a:p>
            </p:txBody>
          </p:sp>
          <p:sp>
            <p:nvSpPr>
              <p:cNvPr id="3390592" name="Rectangle 128"/>
              <p:cNvSpPr>
                <a:spLocks noChangeArrowheads="1"/>
              </p:cNvSpPr>
              <p:nvPr/>
            </p:nvSpPr>
            <p:spPr bwMode="auto">
              <a:xfrm>
                <a:off x="1739" y="2915"/>
                <a:ext cx="247" cy="70"/>
              </a:xfrm>
              <a:prstGeom prst="rect">
                <a:avLst/>
              </a:prstGeom>
              <a:solidFill>
                <a:srgbClr val="FF0000"/>
              </a:solidFill>
              <a:ln w="9525" algn="ctr">
                <a:solidFill>
                  <a:schemeClr val="accent2"/>
                </a:solidFill>
                <a:miter lim="800000"/>
                <a:headEnd/>
                <a:tailEnd/>
              </a:ln>
              <a:effectLst/>
            </p:spPr>
            <p:txBody>
              <a:bodyPr wrap="none" anchor="ctr"/>
              <a:lstStyle/>
              <a:p>
                <a:r>
                  <a:rPr lang="en-US" sz="500">
                    <a:solidFill>
                      <a:schemeClr val="bg1"/>
                    </a:solidFill>
                  </a:rPr>
                  <a:t>P(f,V,mode)</a:t>
                </a:r>
              </a:p>
            </p:txBody>
          </p:sp>
        </p:grpSp>
      </p:grpSp>
    </p:spTree>
  </p:cSld>
  <p:clrMapOvr>
    <a:masterClrMapping/>
  </p:clrMapOvr>
  <p:transition spd="med">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39050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3905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39058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39058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39051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39052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3905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2514" name="Rectangle 2"/>
          <p:cNvSpPr>
            <a:spLocks noGrp="1" noChangeArrowheads="1"/>
          </p:cNvSpPr>
          <p:nvPr>
            <p:ph type="title"/>
          </p:nvPr>
        </p:nvSpPr>
        <p:spPr/>
        <p:txBody>
          <a:bodyPr/>
          <a:lstStyle/>
          <a:p>
            <a:r>
              <a:rPr lang="en-US"/>
              <a:t>SW Driven Low Power Design</a:t>
            </a:r>
            <a:br>
              <a:rPr lang="en-US"/>
            </a:br>
            <a:r>
              <a:rPr lang="en-US"/>
              <a:t>using Synopsys’ Virtual Platforms</a:t>
            </a:r>
          </a:p>
        </p:txBody>
      </p:sp>
      <p:sp>
        <p:nvSpPr>
          <p:cNvPr id="3392515" name="Rectangle 3"/>
          <p:cNvSpPr>
            <a:spLocks noGrp="1" noChangeArrowheads="1"/>
          </p:cNvSpPr>
          <p:nvPr>
            <p:ph type="body" idx="1"/>
          </p:nvPr>
        </p:nvSpPr>
        <p:spPr/>
        <p:txBody>
          <a:bodyPr/>
          <a:lstStyle/>
          <a:p>
            <a:pPr>
              <a:lnSpc>
                <a:spcPct val="80000"/>
              </a:lnSpc>
            </a:pPr>
            <a:r>
              <a:rPr lang="en-US" sz="2000" b="1"/>
              <a:t> Explore power management strategies</a:t>
            </a:r>
          </a:p>
          <a:p>
            <a:pPr lvl="1">
              <a:lnSpc>
                <a:spcPct val="80000"/>
              </a:lnSpc>
            </a:pPr>
            <a:r>
              <a:rPr lang="en-US" sz="1800"/>
              <a:t>Identify power domain partitions</a:t>
            </a:r>
          </a:p>
          <a:p>
            <a:pPr lvl="1">
              <a:lnSpc>
                <a:spcPct val="80000"/>
              </a:lnSpc>
            </a:pPr>
            <a:r>
              <a:rPr lang="en-US" sz="1800"/>
              <a:t>Explore power management schemes</a:t>
            </a:r>
          </a:p>
          <a:p>
            <a:pPr>
              <a:lnSpc>
                <a:spcPct val="80000"/>
              </a:lnSpc>
            </a:pPr>
            <a:r>
              <a:rPr lang="en-US" sz="2000" b="1"/>
              <a:t> Analyze tradeoffs</a:t>
            </a:r>
            <a:endParaRPr lang="en-US" sz="2000"/>
          </a:p>
          <a:p>
            <a:pPr lvl="1">
              <a:lnSpc>
                <a:spcPct val="80000"/>
              </a:lnSpc>
            </a:pPr>
            <a:r>
              <a:rPr lang="en-US" sz="1800"/>
              <a:t>Analyze system under actual SW load</a:t>
            </a:r>
          </a:p>
          <a:p>
            <a:pPr lvl="1">
              <a:lnSpc>
                <a:spcPct val="80000"/>
              </a:lnSpc>
            </a:pPr>
            <a:r>
              <a:rPr lang="en-US" sz="1800"/>
              <a:t>Algorithms, caching, bus architecture and traffic, arbitration, memory hierarchy, DMA, voltage, clocking, power mgmt SW, ...</a:t>
            </a:r>
          </a:p>
          <a:p>
            <a:pPr>
              <a:lnSpc>
                <a:spcPct val="80000"/>
              </a:lnSpc>
            </a:pPr>
            <a:r>
              <a:rPr lang="en-US" sz="2000" b="1"/>
              <a:t> Implement power management</a:t>
            </a:r>
          </a:p>
          <a:p>
            <a:pPr lvl="1">
              <a:lnSpc>
                <a:spcPct val="80000"/>
              </a:lnSpc>
            </a:pPr>
            <a:r>
              <a:rPr lang="en-US" sz="1800"/>
              <a:t>Develop power management software</a:t>
            </a:r>
          </a:p>
          <a:p>
            <a:pPr lvl="1">
              <a:lnSpc>
                <a:spcPct val="80000"/>
              </a:lnSpc>
            </a:pPr>
            <a:r>
              <a:rPr lang="en-US" sz="1800"/>
              <a:t>Validate system operation </a:t>
            </a:r>
          </a:p>
          <a:p>
            <a:pPr>
              <a:lnSpc>
                <a:spcPct val="80000"/>
              </a:lnSpc>
            </a:pPr>
            <a:r>
              <a:rPr lang="en-US" sz="2000" b="1"/>
              <a:t> Validate &amp; refine</a:t>
            </a:r>
            <a:endParaRPr lang="en-US" sz="2000"/>
          </a:p>
          <a:p>
            <a:pPr lvl="1">
              <a:lnSpc>
                <a:spcPct val="80000"/>
              </a:lnSpc>
            </a:pPr>
            <a:r>
              <a:rPr lang="en-US" sz="1800"/>
              <a:t>Enable power-aware software development</a:t>
            </a:r>
          </a:p>
          <a:p>
            <a:pPr lvl="1">
              <a:lnSpc>
                <a:spcPct val="80000"/>
              </a:lnSpc>
            </a:pPr>
            <a:r>
              <a:rPr lang="en-US" sz="1800"/>
              <a:t>Validate assumptions as HW/SW gets refined</a:t>
            </a:r>
          </a:p>
        </p:txBody>
      </p:sp>
      <p:grpSp>
        <p:nvGrpSpPr>
          <p:cNvPr id="3392516" name="Group 4"/>
          <p:cNvGrpSpPr>
            <a:grpSpLocks/>
          </p:cNvGrpSpPr>
          <p:nvPr/>
        </p:nvGrpSpPr>
        <p:grpSpPr bwMode="auto">
          <a:xfrm>
            <a:off x="7105650" y="3978275"/>
            <a:ext cx="1652588" cy="1908175"/>
            <a:chOff x="4283" y="2466"/>
            <a:chExt cx="1041" cy="1202"/>
          </a:xfrm>
        </p:grpSpPr>
        <p:grpSp>
          <p:nvGrpSpPr>
            <p:cNvPr id="3392517" name="Group 5"/>
            <p:cNvGrpSpPr>
              <a:grpSpLocks/>
            </p:cNvGrpSpPr>
            <p:nvPr/>
          </p:nvGrpSpPr>
          <p:grpSpPr bwMode="auto">
            <a:xfrm>
              <a:off x="4283" y="2692"/>
              <a:ext cx="1041" cy="775"/>
              <a:chOff x="4245" y="2595"/>
              <a:chExt cx="1041" cy="775"/>
            </a:xfrm>
          </p:grpSpPr>
          <p:sp>
            <p:nvSpPr>
              <p:cNvPr id="3392518" name="AutoShape 6"/>
              <p:cNvSpPr>
                <a:spLocks noChangeArrowheads="1"/>
              </p:cNvSpPr>
              <p:nvPr/>
            </p:nvSpPr>
            <p:spPr bwMode="auto">
              <a:xfrm flipH="1">
                <a:off x="4283" y="3103"/>
                <a:ext cx="871" cy="267"/>
              </a:xfrm>
              <a:prstGeom prst="curvedUpArrow">
                <a:avLst>
                  <a:gd name="adj1" fmla="val 65243"/>
                  <a:gd name="adj2" fmla="val 130487"/>
                  <a:gd name="adj3" fmla="val 33333"/>
                </a:avLst>
              </a:prstGeom>
              <a:solidFill>
                <a:schemeClr val="accent1"/>
              </a:solidFill>
              <a:ln w="9525">
                <a:solidFill>
                  <a:schemeClr val="tx1"/>
                </a:solidFill>
                <a:miter lim="800000"/>
                <a:headEnd/>
                <a:tailEnd/>
              </a:ln>
              <a:effectLst/>
            </p:spPr>
            <p:txBody>
              <a:bodyPr wrap="none" anchor="ctr"/>
              <a:lstStyle/>
              <a:p>
                <a:endParaRPr lang="en-US"/>
              </a:p>
            </p:txBody>
          </p:sp>
          <p:sp>
            <p:nvSpPr>
              <p:cNvPr id="3392519" name="Text Box 7"/>
              <p:cNvSpPr txBox="1">
                <a:spLocks noChangeArrowheads="1"/>
              </p:cNvSpPr>
              <p:nvPr/>
            </p:nvSpPr>
            <p:spPr bwMode="auto">
              <a:xfrm>
                <a:off x="4245" y="2840"/>
                <a:ext cx="425" cy="288"/>
              </a:xfrm>
              <a:prstGeom prst="rect">
                <a:avLst/>
              </a:prstGeom>
              <a:noFill/>
              <a:ln w="9525" algn="ctr">
                <a:noFill/>
                <a:miter lim="800000"/>
                <a:headEnd/>
                <a:tailEnd/>
              </a:ln>
              <a:effectLst/>
            </p:spPr>
            <p:txBody>
              <a:bodyPr wrap="none">
                <a:spAutoFit/>
              </a:bodyPr>
              <a:lstStyle/>
              <a:p>
                <a:pPr algn="l"/>
                <a:r>
                  <a:rPr lang="en-US"/>
                  <a:t>SW</a:t>
                </a:r>
              </a:p>
            </p:txBody>
          </p:sp>
          <p:sp>
            <p:nvSpPr>
              <p:cNvPr id="3392520" name="Text Box 8"/>
              <p:cNvSpPr txBox="1">
                <a:spLocks noChangeArrowheads="1"/>
              </p:cNvSpPr>
              <p:nvPr/>
            </p:nvSpPr>
            <p:spPr bwMode="auto">
              <a:xfrm>
                <a:off x="4850" y="2837"/>
                <a:ext cx="436" cy="288"/>
              </a:xfrm>
              <a:prstGeom prst="rect">
                <a:avLst/>
              </a:prstGeom>
              <a:noFill/>
              <a:ln w="9525" algn="ctr">
                <a:noFill/>
                <a:miter lim="800000"/>
                <a:headEnd/>
                <a:tailEnd/>
              </a:ln>
              <a:effectLst/>
            </p:spPr>
            <p:txBody>
              <a:bodyPr wrap="none">
                <a:spAutoFit/>
              </a:bodyPr>
              <a:lstStyle/>
              <a:p>
                <a:pPr algn="l"/>
                <a:r>
                  <a:rPr lang="en-US"/>
                  <a:t>HW</a:t>
                </a:r>
              </a:p>
            </p:txBody>
          </p:sp>
          <p:sp>
            <p:nvSpPr>
              <p:cNvPr id="3392521" name="AutoShape 9"/>
              <p:cNvSpPr>
                <a:spLocks noChangeArrowheads="1"/>
              </p:cNvSpPr>
              <p:nvPr/>
            </p:nvSpPr>
            <p:spPr bwMode="auto">
              <a:xfrm flipV="1">
                <a:off x="4356" y="2595"/>
                <a:ext cx="871" cy="267"/>
              </a:xfrm>
              <a:prstGeom prst="curvedUpArrow">
                <a:avLst>
                  <a:gd name="adj1" fmla="val 65243"/>
                  <a:gd name="adj2" fmla="val 130487"/>
                  <a:gd name="adj3" fmla="val 33333"/>
                </a:avLst>
              </a:prstGeom>
              <a:solidFill>
                <a:schemeClr val="accent1"/>
              </a:solidFill>
              <a:ln w="9525">
                <a:solidFill>
                  <a:schemeClr val="tx1"/>
                </a:solidFill>
                <a:miter lim="800000"/>
                <a:headEnd/>
                <a:tailEnd/>
              </a:ln>
              <a:effectLst/>
            </p:spPr>
            <p:txBody>
              <a:bodyPr wrap="none" anchor="ctr"/>
              <a:lstStyle/>
              <a:p>
                <a:endParaRPr lang="en-US"/>
              </a:p>
            </p:txBody>
          </p:sp>
        </p:grpSp>
        <p:sp>
          <p:nvSpPr>
            <p:cNvPr id="3392522" name="Text Box 10"/>
            <p:cNvSpPr txBox="1">
              <a:spLocks noChangeArrowheads="1"/>
            </p:cNvSpPr>
            <p:nvPr/>
          </p:nvSpPr>
          <p:spPr bwMode="auto">
            <a:xfrm>
              <a:off x="4598" y="2466"/>
              <a:ext cx="419" cy="250"/>
            </a:xfrm>
            <a:prstGeom prst="rect">
              <a:avLst/>
            </a:prstGeom>
            <a:noFill/>
            <a:ln w="9525" algn="ctr">
              <a:noFill/>
              <a:miter lim="800000"/>
              <a:headEnd/>
              <a:tailEnd/>
            </a:ln>
            <a:effectLst/>
          </p:spPr>
          <p:txBody>
            <a:bodyPr wrap="none">
              <a:spAutoFit/>
            </a:bodyPr>
            <a:lstStyle/>
            <a:p>
              <a:pPr algn="l"/>
              <a:r>
                <a:rPr lang="en-US" sz="2000" b="0"/>
                <a:t>load</a:t>
              </a:r>
            </a:p>
          </p:txBody>
        </p:sp>
        <p:sp>
          <p:nvSpPr>
            <p:cNvPr id="3392523" name="Text Box 11"/>
            <p:cNvSpPr txBox="1">
              <a:spLocks noChangeArrowheads="1"/>
            </p:cNvSpPr>
            <p:nvPr/>
          </p:nvSpPr>
          <p:spPr bwMode="auto">
            <a:xfrm>
              <a:off x="4525" y="3418"/>
              <a:ext cx="552" cy="250"/>
            </a:xfrm>
            <a:prstGeom prst="rect">
              <a:avLst/>
            </a:prstGeom>
            <a:noFill/>
            <a:ln w="9525" algn="ctr">
              <a:noFill/>
              <a:miter lim="800000"/>
              <a:headEnd/>
              <a:tailEnd/>
            </a:ln>
            <a:effectLst/>
          </p:spPr>
          <p:txBody>
            <a:bodyPr wrap="none">
              <a:spAutoFit/>
            </a:bodyPr>
            <a:lstStyle/>
            <a:p>
              <a:pPr algn="l"/>
              <a:r>
                <a:rPr lang="en-US" sz="2000" b="0"/>
                <a:t>power</a:t>
              </a:r>
            </a:p>
          </p:txBody>
        </p:sp>
      </p:grpSp>
    </p:spTree>
  </p:cSld>
  <p:clrMapOvr>
    <a:masterClrMapping/>
  </p:clrMapOvr>
  <p:transition spd="med">
    <p:pull dir="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8482" name="Rectangle 2"/>
          <p:cNvSpPr>
            <a:spLocks noGrp="1" noChangeArrowheads="1"/>
          </p:cNvSpPr>
          <p:nvPr>
            <p:ph type="title"/>
          </p:nvPr>
        </p:nvSpPr>
        <p:spPr>
          <a:xfrm>
            <a:off x="217488" y="-95250"/>
            <a:ext cx="8716962" cy="1143000"/>
          </a:xfrm>
          <a:noFill/>
          <a:ln/>
        </p:spPr>
        <p:txBody>
          <a:bodyPr/>
          <a:lstStyle/>
          <a:p>
            <a:r>
              <a:rPr lang="en-US">
                <a:solidFill>
                  <a:srgbClr val="3F007E"/>
                </a:solidFill>
              </a:rPr>
              <a:t>Synopsys – The Virtual Platform Leader</a:t>
            </a:r>
          </a:p>
        </p:txBody>
      </p:sp>
      <p:pic>
        <p:nvPicPr>
          <p:cNvPr id="3348483" name="Picture 3" descr="swhw helix clean"/>
          <p:cNvPicPr>
            <a:picLocks noChangeAspect="1" noChangeArrowheads="1"/>
          </p:cNvPicPr>
          <p:nvPr/>
        </p:nvPicPr>
        <p:blipFill>
          <a:blip r:embed="rId3" cstate="print"/>
          <a:srcRect/>
          <a:stretch>
            <a:fillRect/>
          </a:stretch>
        </p:blipFill>
        <p:spPr bwMode="auto">
          <a:xfrm>
            <a:off x="4851400" y="1508125"/>
            <a:ext cx="4292600" cy="3614738"/>
          </a:xfrm>
          <a:prstGeom prst="rect">
            <a:avLst/>
          </a:prstGeom>
          <a:noFill/>
        </p:spPr>
      </p:pic>
      <p:sp>
        <p:nvSpPr>
          <p:cNvPr id="3348484" name="Rectangle 4"/>
          <p:cNvSpPr>
            <a:spLocks noGrp="1" noChangeArrowheads="1"/>
          </p:cNvSpPr>
          <p:nvPr>
            <p:ph type="body" idx="1"/>
          </p:nvPr>
        </p:nvSpPr>
        <p:spPr>
          <a:xfrm>
            <a:off x="60325" y="1168400"/>
            <a:ext cx="5454650" cy="4941888"/>
          </a:xfrm>
          <a:noFill/>
          <a:ln/>
        </p:spPr>
        <p:txBody>
          <a:bodyPr lIns="91431" tIns="45716" rIns="91431" bIns="45716"/>
          <a:lstStyle/>
          <a:p>
            <a:pPr>
              <a:lnSpc>
                <a:spcPct val="80000"/>
              </a:lnSpc>
            </a:pPr>
            <a:r>
              <a:rPr lang="en-US" sz="1800" b="1">
                <a:solidFill>
                  <a:schemeClr val="folHlink"/>
                </a:solidFill>
              </a:rPr>
              <a:t>Synopsys delivers Virtual Platforms</a:t>
            </a:r>
          </a:p>
          <a:p>
            <a:pPr lvl="1">
              <a:lnSpc>
                <a:spcPct val="80000"/>
              </a:lnSpc>
            </a:pPr>
            <a:r>
              <a:rPr lang="en-US" sz="1600"/>
              <a:t>Unmatched on-time, high-quality modeling services track record </a:t>
            </a:r>
          </a:p>
          <a:p>
            <a:pPr lvl="1">
              <a:lnSpc>
                <a:spcPct val="80000"/>
              </a:lnSpc>
            </a:pPr>
            <a:r>
              <a:rPr lang="en-US" sz="1600"/>
              <a:t>Fastest and most complete virtual platforms</a:t>
            </a:r>
          </a:p>
          <a:p>
            <a:pPr lvl="1">
              <a:lnSpc>
                <a:spcPct val="80000"/>
              </a:lnSpc>
            </a:pPr>
            <a:endParaRPr lang="en-US" sz="1500"/>
          </a:p>
          <a:p>
            <a:pPr>
              <a:lnSpc>
                <a:spcPct val="80000"/>
              </a:lnSpc>
            </a:pPr>
            <a:r>
              <a:rPr lang="en-US" sz="1800" b="1">
                <a:solidFill>
                  <a:schemeClr val="folHlink"/>
                </a:solidFill>
              </a:rPr>
              <a:t>Over 40 platforms and over 2,000 TLM models deployed successfully over the last 5 years</a:t>
            </a:r>
          </a:p>
          <a:p>
            <a:pPr lvl="1">
              <a:lnSpc>
                <a:spcPct val="80000"/>
              </a:lnSpc>
            </a:pPr>
            <a:r>
              <a:rPr lang="en-US" sz="1600"/>
              <a:t>TI OMAP1®, OMAP2®, OMAP3®, Freescale i.MX, MXC, Intel® XScale™</a:t>
            </a:r>
          </a:p>
          <a:p>
            <a:pPr lvl="1">
              <a:lnSpc>
                <a:spcPct val="80000"/>
              </a:lnSpc>
            </a:pPr>
            <a:r>
              <a:rPr lang="en-US" sz="1600"/>
              <a:t>In the hands of SW developers today</a:t>
            </a:r>
            <a:r>
              <a:rPr lang="en-US" sz="1400"/>
              <a:t> </a:t>
            </a:r>
          </a:p>
          <a:p>
            <a:pPr lvl="1">
              <a:lnSpc>
                <a:spcPct val="80000"/>
              </a:lnSpc>
            </a:pPr>
            <a:endParaRPr lang="en-US" sz="1400"/>
          </a:p>
          <a:p>
            <a:pPr>
              <a:lnSpc>
                <a:spcPct val="80000"/>
              </a:lnSpc>
            </a:pPr>
            <a:r>
              <a:rPr lang="en-US" sz="1800" b="1">
                <a:solidFill>
                  <a:schemeClr val="folHlink"/>
                </a:solidFill>
              </a:rPr>
              <a:t>Integrated with Synopsys’ proven verification tools &amp; methodologies</a:t>
            </a:r>
          </a:p>
          <a:p>
            <a:pPr>
              <a:lnSpc>
                <a:spcPct val="80000"/>
              </a:lnSpc>
            </a:pPr>
            <a:endParaRPr lang="en-US" sz="1800" b="1">
              <a:solidFill>
                <a:schemeClr val="folHlink"/>
              </a:solidFill>
            </a:endParaRPr>
          </a:p>
          <a:p>
            <a:pPr>
              <a:lnSpc>
                <a:spcPct val="80000"/>
              </a:lnSpc>
            </a:pPr>
            <a:r>
              <a:rPr lang="en-US" sz="1800" b="1">
                <a:solidFill>
                  <a:schemeClr val="folHlink"/>
                </a:solidFill>
              </a:rPr>
              <a:t>Virtual Platform addresses multiple ESL challenges</a:t>
            </a:r>
          </a:p>
          <a:p>
            <a:pPr lvl="1">
              <a:lnSpc>
                <a:spcPct val="80000"/>
              </a:lnSpc>
            </a:pPr>
            <a:r>
              <a:rPr lang="en-US" sz="1600"/>
              <a:t>SW development, power, performance, verification</a:t>
            </a:r>
          </a:p>
          <a:p>
            <a:pPr lvl="1">
              <a:lnSpc>
                <a:spcPct val="80000"/>
              </a:lnSpc>
            </a:pPr>
            <a:r>
              <a:rPr lang="en-US" sz="1600"/>
              <a:t>Power analysis demo available!</a:t>
            </a:r>
          </a:p>
          <a:p>
            <a:pPr>
              <a:lnSpc>
                <a:spcPct val="80000"/>
              </a:lnSpc>
            </a:pPr>
            <a:endParaRPr lang="en-US" sz="1800">
              <a:solidFill>
                <a:schemeClr val="folHlink"/>
              </a:solidFill>
            </a:endParaRPr>
          </a:p>
        </p:txBody>
      </p:sp>
    </p:spTree>
  </p:cSld>
  <p:clrMapOvr>
    <a:masterClrMapping/>
  </p:clrMapOvr>
  <p:transition spd="med">
    <p:pull dir="ru"/>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8418" name="Rectangle 2"/>
          <p:cNvSpPr>
            <a:spLocks noChangeArrowheads="1"/>
          </p:cNvSpPr>
          <p:nvPr/>
        </p:nvSpPr>
        <p:spPr bwMode="auto">
          <a:xfrm>
            <a:off x="1092200" y="1033463"/>
            <a:ext cx="5962650" cy="3111500"/>
          </a:xfrm>
          <a:prstGeom prst="rect">
            <a:avLst/>
          </a:prstGeom>
          <a:solidFill>
            <a:srgbClr val="91F9F9"/>
          </a:solidFill>
          <a:ln w="9525" algn="ctr">
            <a:miter lim="800000"/>
            <a:headEnd/>
            <a:tailEnd/>
          </a:ln>
          <a:effectLst/>
          <a:scene3d>
            <a:camera prst="legacyObliqueTopRight"/>
            <a:lightRig rig="legacyFlat3" dir="b"/>
          </a:scene3d>
          <a:sp3d extrusionH="100000" prstMaterial="legacyMatte">
            <a:bevelT w="13500" h="13500" prst="angle"/>
            <a:bevelB w="13500" h="13500" prst="angle"/>
            <a:extrusionClr>
              <a:srgbClr val="91F9F9"/>
            </a:extrusionClr>
          </a:sp3d>
        </p:spPr>
        <p:txBody>
          <a:bodyPr wrap="none" anchor="ctr">
            <a:flatTx/>
          </a:bodyPr>
          <a:lstStyle/>
          <a:p>
            <a:endParaRPr lang="en-US" b="0">
              <a:solidFill>
                <a:schemeClr val="bg1"/>
              </a:solidFill>
            </a:endParaRPr>
          </a:p>
        </p:txBody>
      </p:sp>
      <p:sp>
        <p:nvSpPr>
          <p:cNvPr id="3388419" name="AutoShape 3"/>
          <p:cNvSpPr>
            <a:spLocks noChangeArrowheads="1"/>
          </p:cNvSpPr>
          <p:nvPr/>
        </p:nvSpPr>
        <p:spPr bwMode="auto">
          <a:xfrm>
            <a:off x="3541713" y="1671638"/>
            <a:ext cx="1004887" cy="1804987"/>
          </a:xfrm>
          <a:prstGeom prst="roundRect">
            <a:avLst>
              <a:gd name="adj" fmla="val 16667"/>
            </a:avLst>
          </a:prstGeom>
          <a:solidFill>
            <a:srgbClr val="FBFE8C"/>
          </a:solidFill>
          <a:ln w="9525" algn="ctr">
            <a:solidFill>
              <a:schemeClr val="folHlink"/>
            </a:solidFill>
            <a:round/>
            <a:headEnd/>
            <a:tailEnd/>
          </a:ln>
          <a:effectLst/>
        </p:spPr>
        <p:txBody>
          <a:bodyPr wrap="none" anchor="ctr"/>
          <a:lstStyle/>
          <a:p>
            <a:r>
              <a:rPr lang="en-US" sz="1300" b="0"/>
              <a:t>System-</a:t>
            </a:r>
            <a:br>
              <a:rPr lang="en-US" sz="1300" b="0"/>
            </a:br>
            <a:r>
              <a:rPr lang="en-US" sz="1300" b="0"/>
              <a:t>Level</a:t>
            </a:r>
          </a:p>
          <a:p>
            <a:r>
              <a:rPr lang="en-US" sz="1300" b="0"/>
              <a:t>IP Models</a:t>
            </a:r>
            <a:endParaRPr lang="en-US" sz="1300" b="0" i="1"/>
          </a:p>
        </p:txBody>
      </p:sp>
      <p:sp>
        <p:nvSpPr>
          <p:cNvPr id="3388420" name="Rectangle 4"/>
          <p:cNvSpPr>
            <a:spLocks noGrp="1" noChangeArrowheads="1"/>
          </p:cNvSpPr>
          <p:nvPr>
            <p:ph type="title"/>
          </p:nvPr>
        </p:nvSpPr>
        <p:spPr>
          <a:xfrm>
            <a:off x="671513" y="0"/>
            <a:ext cx="7772400" cy="1143000"/>
          </a:xfrm>
        </p:spPr>
        <p:txBody>
          <a:bodyPr/>
          <a:lstStyle/>
          <a:p>
            <a:r>
              <a:rPr lang="en-US"/>
              <a:t>Synopsys System Level Solution</a:t>
            </a:r>
          </a:p>
        </p:txBody>
      </p:sp>
      <p:sp>
        <p:nvSpPr>
          <p:cNvPr id="3388421" name="AutoShape 5"/>
          <p:cNvSpPr>
            <a:spLocks noChangeArrowheads="1"/>
          </p:cNvSpPr>
          <p:nvPr/>
        </p:nvSpPr>
        <p:spPr bwMode="auto">
          <a:xfrm rot="5400000">
            <a:off x="1689894" y="3682206"/>
            <a:ext cx="1079500" cy="2268538"/>
          </a:xfrm>
          <a:prstGeom prst="chevron">
            <a:avLst>
              <a:gd name="adj" fmla="val 7181"/>
            </a:avLst>
          </a:prstGeom>
          <a:solidFill>
            <a:srgbClr val="D5FFD5"/>
          </a:solidFill>
          <a:ln w="9525" algn="ctr">
            <a:miter lim="800000"/>
            <a:headEnd/>
            <a:tailEnd/>
          </a:ln>
          <a:effectLst/>
          <a:scene3d>
            <a:camera prst="legacyObliqueTopRight"/>
            <a:lightRig rig="legacyFlat3" dir="b"/>
          </a:scene3d>
          <a:sp3d extrusionH="100000" prstMaterial="legacyMatte">
            <a:bevelT w="13500" h="13500" prst="angle"/>
            <a:bevelB w="13500" h="13500" prst="angle"/>
            <a:extrusionClr>
              <a:srgbClr val="D5FFD5"/>
            </a:extrusionClr>
          </a:sp3d>
        </p:spPr>
        <p:txBody>
          <a:bodyPr rot="10800000" vert="eaVert" wrap="none" anchor="ctr">
            <a:flatTx/>
          </a:bodyPr>
          <a:lstStyle/>
          <a:p>
            <a:r>
              <a:rPr lang="en-US" sz="2000" b="0">
                <a:solidFill>
                  <a:schemeClr val="bg1"/>
                </a:solidFill>
              </a:rPr>
              <a:t>Galaxy</a:t>
            </a:r>
            <a:br>
              <a:rPr lang="en-US" sz="2000" b="0">
                <a:solidFill>
                  <a:schemeClr val="bg1"/>
                </a:solidFill>
              </a:rPr>
            </a:br>
            <a:r>
              <a:rPr lang="en-US" sz="2000" b="0">
                <a:solidFill>
                  <a:schemeClr val="bg1"/>
                </a:solidFill>
              </a:rPr>
              <a:t>Design </a:t>
            </a:r>
            <a:br>
              <a:rPr lang="en-US" sz="2000" b="0">
                <a:solidFill>
                  <a:schemeClr val="bg1"/>
                </a:solidFill>
              </a:rPr>
            </a:br>
            <a:r>
              <a:rPr lang="en-US" sz="2000" b="0">
                <a:solidFill>
                  <a:schemeClr val="bg1"/>
                </a:solidFill>
              </a:rPr>
              <a:t>Platform</a:t>
            </a:r>
          </a:p>
        </p:txBody>
      </p:sp>
      <p:sp>
        <p:nvSpPr>
          <p:cNvPr id="3388422" name="AutoShape 6"/>
          <p:cNvSpPr>
            <a:spLocks noChangeArrowheads="1"/>
          </p:cNvSpPr>
          <p:nvPr/>
        </p:nvSpPr>
        <p:spPr bwMode="auto">
          <a:xfrm rot="5400000">
            <a:off x="5391944" y="3682206"/>
            <a:ext cx="1079500" cy="2268538"/>
          </a:xfrm>
          <a:prstGeom prst="chevron">
            <a:avLst>
              <a:gd name="adj" fmla="val 7181"/>
            </a:avLst>
          </a:prstGeom>
          <a:solidFill>
            <a:srgbClr val="D5FFD5"/>
          </a:solidFill>
          <a:ln w="9525" algn="ctr">
            <a:miter lim="800000"/>
            <a:headEnd/>
            <a:tailEnd/>
          </a:ln>
          <a:effectLst/>
          <a:scene3d>
            <a:camera prst="legacyObliqueTopRight"/>
            <a:lightRig rig="legacyFlat3" dir="b"/>
          </a:scene3d>
          <a:sp3d extrusionH="100000" prstMaterial="legacyMatte">
            <a:bevelT w="13500" h="13500" prst="angle"/>
            <a:bevelB w="13500" h="13500" prst="angle"/>
            <a:extrusionClr>
              <a:srgbClr val="D5FFD5"/>
            </a:extrusionClr>
          </a:sp3d>
        </p:spPr>
        <p:txBody>
          <a:bodyPr rot="10800000" vert="eaVert" wrap="none" anchor="ctr">
            <a:flatTx/>
          </a:bodyPr>
          <a:lstStyle/>
          <a:p>
            <a:r>
              <a:rPr lang="en-US" sz="2000" b="0">
                <a:solidFill>
                  <a:schemeClr val="bg1"/>
                </a:solidFill>
              </a:rPr>
              <a:t>Discovery</a:t>
            </a:r>
            <a:br>
              <a:rPr lang="en-US" sz="2000" b="0">
                <a:solidFill>
                  <a:schemeClr val="bg1"/>
                </a:solidFill>
              </a:rPr>
            </a:br>
            <a:r>
              <a:rPr lang="en-US" sz="2000" b="0">
                <a:solidFill>
                  <a:schemeClr val="bg1"/>
                </a:solidFill>
              </a:rPr>
              <a:t>Verification</a:t>
            </a:r>
            <a:br>
              <a:rPr lang="en-US" sz="2000" b="0">
                <a:solidFill>
                  <a:schemeClr val="bg1"/>
                </a:solidFill>
              </a:rPr>
            </a:br>
            <a:r>
              <a:rPr lang="en-US" sz="2000" b="0">
                <a:solidFill>
                  <a:schemeClr val="bg1"/>
                </a:solidFill>
              </a:rPr>
              <a:t>Platform</a:t>
            </a:r>
          </a:p>
        </p:txBody>
      </p:sp>
      <p:sp>
        <p:nvSpPr>
          <p:cNvPr id="3388423" name="Rectangle 7"/>
          <p:cNvSpPr>
            <a:spLocks noChangeArrowheads="1"/>
          </p:cNvSpPr>
          <p:nvPr/>
        </p:nvSpPr>
        <p:spPr bwMode="auto">
          <a:xfrm>
            <a:off x="1062038" y="5475288"/>
            <a:ext cx="6038850" cy="315912"/>
          </a:xfrm>
          <a:prstGeom prst="rect">
            <a:avLst/>
          </a:prstGeom>
          <a:solidFill>
            <a:srgbClr val="D5FFD5"/>
          </a:solidFill>
          <a:ln w="9525" algn="ctr">
            <a:miter lim="800000"/>
            <a:headEnd/>
            <a:tailEnd/>
          </a:ln>
          <a:effectLst/>
          <a:scene3d>
            <a:camera prst="legacyObliqueTopRight"/>
            <a:lightRig rig="legacyFlat3" dir="b"/>
          </a:scene3d>
          <a:sp3d extrusionH="100000" prstMaterial="legacyMatte">
            <a:bevelT w="13500" h="13500" prst="angle"/>
            <a:bevelB w="13500" h="13500" prst="angle"/>
            <a:extrusionClr>
              <a:srgbClr val="D5FFD5"/>
            </a:extrusionClr>
          </a:sp3d>
        </p:spPr>
        <p:txBody>
          <a:bodyPr wrap="none" anchor="ctr">
            <a:flatTx/>
          </a:bodyPr>
          <a:lstStyle/>
          <a:p>
            <a:r>
              <a:rPr lang="en-US" sz="1400" b="0">
                <a:solidFill>
                  <a:schemeClr val="bg1"/>
                </a:solidFill>
              </a:rPr>
              <a:t>Design For Manufacturing</a:t>
            </a:r>
          </a:p>
        </p:txBody>
      </p:sp>
      <p:sp>
        <p:nvSpPr>
          <p:cNvPr id="3388424" name="Rectangle 8"/>
          <p:cNvSpPr>
            <a:spLocks noChangeArrowheads="1"/>
          </p:cNvSpPr>
          <p:nvPr/>
        </p:nvSpPr>
        <p:spPr bwMode="auto">
          <a:xfrm>
            <a:off x="1055688" y="5905500"/>
            <a:ext cx="6054725" cy="288925"/>
          </a:xfrm>
          <a:prstGeom prst="rect">
            <a:avLst/>
          </a:prstGeom>
          <a:solidFill>
            <a:srgbClr val="D5FFD5"/>
          </a:solidFill>
          <a:ln w="9525" algn="ctr">
            <a:miter lim="800000"/>
            <a:headEnd/>
            <a:tailEnd/>
          </a:ln>
          <a:effectLst/>
          <a:scene3d>
            <a:camera prst="legacyObliqueTopRight"/>
            <a:lightRig rig="legacyFlat3" dir="b"/>
          </a:scene3d>
          <a:sp3d extrusionH="100000" prstMaterial="legacyMatte">
            <a:bevelT w="13500" h="13500" prst="angle"/>
            <a:bevelB w="13500" h="13500" prst="angle"/>
            <a:extrusionClr>
              <a:srgbClr val="D5FFD5"/>
            </a:extrusionClr>
          </a:sp3d>
        </p:spPr>
        <p:txBody>
          <a:bodyPr wrap="none" anchor="ctr">
            <a:flatTx/>
          </a:bodyPr>
          <a:lstStyle/>
          <a:p>
            <a:r>
              <a:rPr lang="en-US" sz="1400" b="0">
                <a:solidFill>
                  <a:schemeClr val="bg1"/>
                </a:solidFill>
              </a:rPr>
              <a:t>Design Services</a:t>
            </a:r>
          </a:p>
        </p:txBody>
      </p:sp>
      <p:sp>
        <p:nvSpPr>
          <p:cNvPr id="3388425" name="AutoShape 9"/>
          <p:cNvSpPr>
            <a:spLocks noChangeArrowheads="1"/>
          </p:cNvSpPr>
          <p:nvPr/>
        </p:nvSpPr>
        <p:spPr bwMode="auto">
          <a:xfrm>
            <a:off x="4932363" y="2192338"/>
            <a:ext cx="1751012" cy="601662"/>
          </a:xfrm>
          <a:prstGeom prst="roundRect">
            <a:avLst>
              <a:gd name="adj" fmla="val 16667"/>
            </a:avLst>
          </a:prstGeom>
          <a:solidFill>
            <a:srgbClr val="FBFE8C"/>
          </a:solidFill>
          <a:ln w="9525" algn="ctr">
            <a:solidFill>
              <a:schemeClr val="folHlink"/>
            </a:solidFill>
            <a:round/>
            <a:headEnd/>
            <a:tailEnd/>
          </a:ln>
          <a:effectLst/>
        </p:spPr>
        <p:txBody>
          <a:bodyPr wrap="none" anchor="ctr"/>
          <a:lstStyle/>
          <a:p>
            <a:r>
              <a:rPr lang="en-US" sz="1300" b="0"/>
              <a:t>Architecture</a:t>
            </a:r>
          </a:p>
          <a:p>
            <a:r>
              <a:rPr lang="en-US" sz="1300" b="0"/>
              <a:t>Design</a:t>
            </a:r>
            <a:endParaRPr lang="en-US" sz="1300" b="0" i="1"/>
          </a:p>
        </p:txBody>
      </p:sp>
      <p:sp>
        <p:nvSpPr>
          <p:cNvPr id="3388426" name="AutoShape 10"/>
          <p:cNvSpPr>
            <a:spLocks noChangeArrowheads="1"/>
          </p:cNvSpPr>
          <p:nvPr/>
        </p:nvSpPr>
        <p:spPr bwMode="auto">
          <a:xfrm>
            <a:off x="1376363" y="1403350"/>
            <a:ext cx="1722437" cy="658813"/>
          </a:xfrm>
          <a:prstGeom prst="roundRect">
            <a:avLst>
              <a:gd name="adj" fmla="val 16667"/>
            </a:avLst>
          </a:prstGeom>
          <a:solidFill>
            <a:srgbClr val="FBFE8C"/>
          </a:solidFill>
          <a:ln w="9525" algn="ctr">
            <a:solidFill>
              <a:schemeClr val="folHlink"/>
            </a:solidFill>
            <a:round/>
            <a:headEnd/>
            <a:tailEnd/>
          </a:ln>
          <a:effectLst/>
        </p:spPr>
        <p:txBody>
          <a:bodyPr wrap="none" anchor="ctr"/>
          <a:lstStyle/>
          <a:p>
            <a:r>
              <a:rPr lang="en-US" sz="1300" b="0"/>
              <a:t>Algorithm</a:t>
            </a:r>
          </a:p>
          <a:p>
            <a:r>
              <a:rPr lang="en-US" sz="1300" b="0"/>
              <a:t>Design</a:t>
            </a:r>
            <a:endParaRPr lang="en-US" sz="1300" b="0" i="1"/>
          </a:p>
        </p:txBody>
      </p:sp>
      <p:sp>
        <p:nvSpPr>
          <p:cNvPr id="3388427" name="AutoShape 11"/>
          <p:cNvSpPr>
            <a:spLocks noChangeArrowheads="1"/>
          </p:cNvSpPr>
          <p:nvPr/>
        </p:nvSpPr>
        <p:spPr bwMode="auto">
          <a:xfrm>
            <a:off x="1311275" y="3622675"/>
            <a:ext cx="4586288" cy="376238"/>
          </a:xfrm>
          <a:prstGeom prst="roundRect">
            <a:avLst>
              <a:gd name="adj" fmla="val 18565"/>
            </a:avLst>
          </a:prstGeom>
          <a:solidFill>
            <a:srgbClr val="FBFE8C"/>
          </a:solidFill>
          <a:ln w="9525" algn="ctr">
            <a:solidFill>
              <a:schemeClr val="folHlink"/>
            </a:solidFill>
            <a:round/>
            <a:headEnd/>
            <a:tailEnd/>
          </a:ln>
          <a:effectLst/>
        </p:spPr>
        <p:txBody>
          <a:bodyPr wrap="none" anchor="ctr"/>
          <a:lstStyle/>
          <a:p>
            <a:r>
              <a:rPr lang="en-US" sz="1300" b="0"/>
              <a:t>IP Assembly &amp; Packaging</a:t>
            </a:r>
            <a:endParaRPr lang="en-US" sz="1300" b="0" i="1"/>
          </a:p>
        </p:txBody>
      </p:sp>
      <p:sp>
        <p:nvSpPr>
          <p:cNvPr id="3388428" name="AutoShape 12"/>
          <p:cNvSpPr>
            <a:spLocks noChangeArrowheads="1"/>
          </p:cNvSpPr>
          <p:nvPr/>
        </p:nvSpPr>
        <p:spPr bwMode="auto">
          <a:xfrm>
            <a:off x="4940300" y="2854325"/>
            <a:ext cx="1751013" cy="608013"/>
          </a:xfrm>
          <a:prstGeom prst="roundRect">
            <a:avLst>
              <a:gd name="adj" fmla="val 16667"/>
            </a:avLst>
          </a:prstGeom>
          <a:solidFill>
            <a:srgbClr val="FBFE8C"/>
          </a:solidFill>
          <a:ln w="9525" algn="ctr">
            <a:solidFill>
              <a:schemeClr val="folHlink"/>
            </a:solidFill>
            <a:round/>
            <a:headEnd/>
            <a:tailEnd/>
          </a:ln>
          <a:effectLst/>
        </p:spPr>
        <p:txBody>
          <a:bodyPr wrap="none" anchor="ctr"/>
          <a:lstStyle/>
          <a:p>
            <a:r>
              <a:rPr lang="en-US" sz="1300" b="0"/>
              <a:t>Software</a:t>
            </a:r>
          </a:p>
          <a:p>
            <a:r>
              <a:rPr lang="en-US" sz="1300" b="0"/>
              <a:t>Development</a:t>
            </a:r>
            <a:endParaRPr lang="en-US" sz="1300" b="0" i="1"/>
          </a:p>
        </p:txBody>
      </p:sp>
      <p:grpSp>
        <p:nvGrpSpPr>
          <p:cNvPr id="3388429" name="Group 13"/>
          <p:cNvGrpSpPr>
            <a:grpSpLocks/>
          </p:cNvGrpSpPr>
          <p:nvPr/>
        </p:nvGrpSpPr>
        <p:grpSpPr bwMode="auto">
          <a:xfrm>
            <a:off x="1203325" y="3308350"/>
            <a:ext cx="4775200" cy="733425"/>
            <a:chOff x="758" y="2084"/>
            <a:chExt cx="3008" cy="462"/>
          </a:xfrm>
        </p:grpSpPr>
        <p:sp>
          <p:nvSpPr>
            <p:cNvPr id="3388430" name="AutoShape 14"/>
            <p:cNvSpPr>
              <a:spLocks noChangeArrowheads="1"/>
            </p:cNvSpPr>
            <p:nvPr/>
          </p:nvSpPr>
          <p:spPr bwMode="auto">
            <a:xfrm>
              <a:off x="782" y="2260"/>
              <a:ext cx="2984" cy="286"/>
            </a:xfrm>
            <a:prstGeom prst="flowChartAlternateProcess">
              <a:avLst/>
            </a:prstGeom>
            <a:solidFill>
              <a:schemeClr val="folHlink">
                <a:alpha val="17000"/>
              </a:schemeClr>
            </a:solidFill>
            <a:ln w="19050" algn="ctr">
              <a:solidFill>
                <a:schemeClr val="folHlink"/>
              </a:solidFill>
              <a:miter lim="800000"/>
              <a:headEnd/>
              <a:tailEnd/>
            </a:ln>
            <a:effectLst/>
          </p:spPr>
          <p:txBody>
            <a:bodyPr wrap="none" anchor="ctr"/>
            <a:lstStyle/>
            <a:p>
              <a:endParaRPr lang="en-US"/>
            </a:p>
          </p:txBody>
        </p:sp>
        <p:sp>
          <p:nvSpPr>
            <p:cNvPr id="3388431" name="Text Box 15"/>
            <p:cNvSpPr txBox="1">
              <a:spLocks noChangeArrowheads="1"/>
            </p:cNvSpPr>
            <p:nvPr/>
          </p:nvSpPr>
          <p:spPr bwMode="auto">
            <a:xfrm>
              <a:off x="758" y="2084"/>
              <a:ext cx="606" cy="192"/>
            </a:xfrm>
            <a:prstGeom prst="rect">
              <a:avLst/>
            </a:prstGeom>
            <a:noFill/>
            <a:ln w="9525" algn="ctr">
              <a:noFill/>
              <a:miter lim="800000"/>
              <a:headEnd/>
              <a:tailEnd/>
            </a:ln>
            <a:effectLst/>
          </p:spPr>
          <p:txBody>
            <a:bodyPr wrap="none">
              <a:spAutoFit/>
            </a:bodyPr>
            <a:lstStyle/>
            <a:p>
              <a:pPr algn="l"/>
              <a:r>
                <a:rPr lang="en-US" sz="1400" b="0" i="1">
                  <a:solidFill>
                    <a:schemeClr val="folHlink"/>
                  </a:solidFill>
                </a:rPr>
                <a:t>coreTools</a:t>
              </a:r>
            </a:p>
          </p:txBody>
        </p:sp>
      </p:grpSp>
      <p:grpSp>
        <p:nvGrpSpPr>
          <p:cNvPr id="3388432" name="Group 16"/>
          <p:cNvGrpSpPr>
            <a:grpSpLocks/>
          </p:cNvGrpSpPr>
          <p:nvPr/>
        </p:nvGrpSpPr>
        <p:grpSpPr bwMode="auto">
          <a:xfrm>
            <a:off x="4819650" y="1517650"/>
            <a:ext cx="2020888" cy="2009775"/>
            <a:chOff x="3023" y="962"/>
            <a:chExt cx="1273" cy="1266"/>
          </a:xfrm>
        </p:grpSpPr>
        <p:sp>
          <p:nvSpPr>
            <p:cNvPr id="3388433" name="AutoShape 17"/>
            <p:cNvSpPr>
              <a:spLocks noChangeArrowheads="1"/>
            </p:cNvSpPr>
            <p:nvPr/>
          </p:nvSpPr>
          <p:spPr bwMode="auto">
            <a:xfrm>
              <a:off x="3023" y="1295"/>
              <a:ext cx="1273" cy="933"/>
            </a:xfrm>
            <a:prstGeom prst="flowChartAlternateProcess">
              <a:avLst/>
            </a:prstGeom>
            <a:solidFill>
              <a:schemeClr val="folHlink">
                <a:alpha val="17000"/>
              </a:schemeClr>
            </a:solidFill>
            <a:ln w="19050" algn="ctr">
              <a:solidFill>
                <a:schemeClr val="folHlink"/>
              </a:solidFill>
              <a:miter lim="800000"/>
              <a:headEnd/>
              <a:tailEnd/>
            </a:ln>
            <a:effectLst/>
          </p:spPr>
          <p:txBody>
            <a:bodyPr wrap="none" anchor="ctr"/>
            <a:lstStyle/>
            <a:p>
              <a:endParaRPr lang="en-US"/>
            </a:p>
          </p:txBody>
        </p:sp>
        <p:sp>
          <p:nvSpPr>
            <p:cNvPr id="3388434" name="Text Box 18"/>
            <p:cNvSpPr txBox="1">
              <a:spLocks noChangeArrowheads="1"/>
            </p:cNvSpPr>
            <p:nvPr/>
          </p:nvSpPr>
          <p:spPr bwMode="auto">
            <a:xfrm>
              <a:off x="3348" y="962"/>
              <a:ext cx="936" cy="326"/>
            </a:xfrm>
            <a:prstGeom prst="rect">
              <a:avLst/>
            </a:prstGeom>
            <a:noFill/>
            <a:ln w="9525" algn="ctr">
              <a:noFill/>
              <a:miter lim="800000"/>
              <a:headEnd/>
              <a:tailEnd/>
            </a:ln>
            <a:effectLst/>
          </p:spPr>
          <p:txBody>
            <a:bodyPr wrap="none">
              <a:spAutoFit/>
            </a:bodyPr>
            <a:lstStyle/>
            <a:p>
              <a:pPr algn="l"/>
              <a:r>
                <a:rPr lang="en-US" sz="1400" b="0" i="1">
                  <a:solidFill>
                    <a:schemeClr val="folHlink"/>
                  </a:solidFill>
                </a:rPr>
                <a:t>DesignWare</a:t>
              </a:r>
              <a:r>
                <a:rPr lang="en-US" sz="1400" b="0" i="1">
                  <a:solidFill>
                    <a:schemeClr val="folHlink"/>
                  </a:solidFill>
                  <a:cs typeface="Arial" charset="0"/>
                </a:rPr>
                <a:t>™</a:t>
              </a:r>
              <a:r>
                <a:rPr lang="en-US" sz="1400" b="0" i="1">
                  <a:solidFill>
                    <a:schemeClr val="folHlink"/>
                  </a:solidFill>
                </a:rPr>
                <a:t/>
              </a:r>
              <a:br>
                <a:rPr lang="en-US" sz="1400" b="0" i="1">
                  <a:solidFill>
                    <a:schemeClr val="folHlink"/>
                  </a:solidFill>
                </a:rPr>
              </a:br>
              <a:r>
                <a:rPr lang="en-US" sz="1400" b="0" i="1">
                  <a:solidFill>
                    <a:schemeClr val="folHlink"/>
                  </a:solidFill>
                </a:rPr>
                <a:t>Virtual Platforms</a:t>
              </a:r>
            </a:p>
          </p:txBody>
        </p:sp>
      </p:grpSp>
      <p:grpSp>
        <p:nvGrpSpPr>
          <p:cNvPr id="3388435" name="Group 19"/>
          <p:cNvGrpSpPr>
            <a:grpSpLocks/>
          </p:cNvGrpSpPr>
          <p:nvPr/>
        </p:nvGrpSpPr>
        <p:grpSpPr bwMode="auto">
          <a:xfrm>
            <a:off x="3132138" y="1069975"/>
            <a:ext cx="1839912" cy="2462213"/>
            <a:chOff x="1973" y="674"/>
            <a:chExt cx="1159" cy="1551"/>
          </a:xfrm>
        </p:grpSpPr>
        <p:sp>
          <p:nvSpPr>
            <p:cNvPr id="3388436" name="AutoShape 20"/>
            <p:cNvSpPr>
              <a:spLocks noChangeArrowheads="1"/>
            </p:cNvSpPr>
            <p:nvPr/>
          </p:nvSpPr>
          <p:spPr bwMode="auto">
            <a:xfrm>
              <a:off x="2153" y="987"/>
              <a:ext cx="768" cy="1238"/>
            </a:xfrm>
            <a:prstGeom prst="flowChartAlternateProcess">
              <a:avLst/>
            </a:prstGeom>
            <a:solidFill>
              <a:schemeClr val="folHlink">
                <a:alpha val="17000"/>
              </a:schemeClr>
            </a:solidFill>
            <a:ln w="19050" algn="ctr">
              <a:solidFill>
                <a:schemeClr val="folHlink"/>
              </a:solidFill>
              <a:miter lim="800000"/>
              <a:headEnd/>
              <a:tailEnd/>
            </a:ln>
            <a:effectLst/>
          </p:spPr>
          <p:txBody>
            <a:bodyPr wrap="none" anchor="ctr"/>
            <a:lstStyle/>
            <a:p>
              <a:endParaRPr lang="en-US"/>
            </a:p>
          </p:txBody>
        </p:sp>
        <p:sp>
          <p:nvSpPr>
            <p:cNvPr id="3388437" name="Text Box 21"/>
            <p:cNvSpPr txBox="1">
              <a:spLocks noChangeArrowheads="1"/>
            </p:cNvSpPr>
            <p:nvPr/>
          </p:nvSpPr>
          <p:spPr bwMode="auto">
            <a:xfrm>
              <a:off x="1973" y="674"/>
              <a:ext cx="1159" cy="326"/>
            </a:xfrm>
            <a:prstGeom prst="rect">
              <a:avLst/>
            </a:prstGeom>
            <a:noFill/>
            <a:ln w="9525" algn="ctr">
              <a:noFill/>
              <a:miter lim="800000"/>
              <a:headEnd/>
              <a:tailEnd/>
            </a:ln>
            <a:effectLst/>
          </p:spPr>
          <p:txBody>
            <a:bodyPr wrap="none">
              <a:spAutoFit/>
            </a:bodyPr>
            <a:lstStyle/>
            <a:p>
              <a:r>
                <a:rPr lang="en-US" sz="1400" b="0" i="1">
                  <a:solidFill>
                    <a:schemeClr val="folHlink"/>
                  </a:solidFill>
                </a:rPr>
                <a:t>DesignWare</a:t>
              </a:r>
              <a:r>
                <a:rPr lang="en-US" sz="1400" b="0" i="1">
                  <a:solidFill>
                    <a:schemeClr val="folHlink"/>
                  </a:solidFill>
                  <a:cs typeface="Arial" charset="0"/>
                </a:rPr>
                <a:t>™</a:t>
              </a:r>
              <a:r>
                <a:rPr lang="en-US" sz="1400" b="0" i="1">
                  <a:solidFill>
                    <a:schemeClr val="folHlink"/>
                  </a:solidFill>
                </a:rPr>
                <a:t/>
              </a:r>
              <a:br>
                <a:rPr lang="en-US" sz="1400" b="0" i="1">
                  <a:solidFill>
                    <a:schemeClr val="folHlink"/>
                  </a:solidFill>
                </a:rPr>
              </a:br>
              <a:r>
                <a:rPr lang="en-US" sz="1400" b="0" i="1">
                  <a:solidFill>
                    <a:schemeClr val="folHlink"/>
                  </a:solidFill>
                </a:rPr>
                <a:t>System Level Library</a:t>
              </a:r>
            </a:p>
          </p:txBody>
        </p:sp>
      </p:grpSp>
      <p:grpSp>
        <p:nvGrpSpPr>
          <p:cNvPr id="3388438" name="Group 22"/>
          <p:cNvGrpSpPr>
            <a:grpSpLocks/>
          </p:cNvGrpSpPr>
          <p:nvPr/>
        </p:nvGrpSpPr>
        <p:grpSpPr bwMode="auto">
          <a:xfrm>
            <a:off x="1233488" y="1069975"/>
            <a:ext cx="1941512" cy="1063625"/>
            <a:chOff x="831" y="674"/>
            <a:chExt cx="1223" cy="670"/>
          </a:xfrm>
        </p:grpSpPr>
        <p:sp>
          <p:nvSpPr>
            <p:cNvPr id="3388439" name="AutoShape 23"/>
            <p:cNvSpPr>
              <a:spLocks noChangeArrowheads="1"/>
            </p:cNvSpPr>
            <p:nvPr/>
          </p:nvSpPr>
          <p:spPr bwMode="auto">
            <a:xfrm>
              <a:off x="875" y="852"/>
              <a:ext cx="1179" cy="492"/>
            </a:xfrm>
            <a:prstGeom prst="flowChartAlternateProcess">
              <a:avLst/>
            </a:prstGeom>
            <a:solidFill>
              <a:schemeClr val="folHlink">
                <a:alpha val="17000"/>
              </a:schemeClr>
            </a:solidFill>
            <a:ln w="19050" algn="ctr">
              <a:solidFill>
                <a:schemeClr val="folHlink"/>
              </a:solidFill>
              <a:miter lim="800000"/>
              <a:headEnd/>
              <a:tailEnd/>
            </a:ln>
            <a:effectLst/>
          </p:spPr>
          <p:txBody>
            <a:bodyPr wrap="none" anchor="ctr"/>
            <a:lstStyle/>
            <a:p>
              <a:endParaRPr lang="en-US"/>
            </a:p>
          </p:txBody>
        </p:sp>
        <p:sp>
          <p:nvSpPr>
            <p:cNvPr id="3388440" name="Text Box 24"/>
            <p:cNvSpPr txBox="1">
              <a:spLocks noChangeArrowheads="1"/>
            </p:cNvSpPr>
            <p:nvPr/>
          </p:nvSpPr>
          <p:spPr bwMode="auto">
            <a:xfrm>
              <a:off x="831" y="674"/>
              <a:ext cx="1085" cy="192"/>
            </a:xfrm>
            <a:prstGeom prst="rect">
              <a:avLst/>
            </a:prstGeom>
            <a:noFill/>
            <a:ln w="9525" algn="ctr">
              <a:noFill/>
              <a:miter lim="800000"/>
              <a:headEnd/>
              <a:tailEnd/>
            </a:ln>
            <a:effectLst/>
          </p:spPr>
          <p:txBody>
            <a:bodyPr wrap="none">
              <a:spAutoFit/>
            </a:bodyPr>
            <a:lstStyle/>
            <a:p>
              <a:pPr algn="l"/>
              <a:r>
                <a:rPr lang="en-US" sz="1400" b="0" i="1">
                  <a:solidFill>
                    <a:schemeClr val="folHlink"/>
                  </a:solidFill>
                </a:rPr>
                <a:t>        System Studio</a:t>
              </a:r>
              <a:endParaRPr lang="en-US" sz="1400" b="0" i="1">
                <a:solidFill>
                  <a:schemeClr val="folHlink"/>
                </a:solidFill>
                <a:cs typeface="Arial" charset="0"/>
              </a:endParaRPr>
            </a:p>
          </p:txBody>
        </p:sp>
      </p:grpSp>
      <p:sp>
        <p:nvSpPr>
          <p:cNvPr id="3388441" name="Rectangle 25"/>
          <p:cNvSpPr>
            <a:spLocks noChangeArrowheads="1"/>
          </p:cNvSpPr>
          <p:nvPr/>
        </p:nvSpPr>
        <p:spPr bwMode="auto">
          <a:xfrm>
            <a:off x="3568700" y="4262438"/>
            <a:ext cx="990600" cy="1038225"/>
          </a:xfrm>
          <a:prstGeom prst="rect">
            <a:avLst/>
          </a:prstGeom>
          <a:solidFill>
            <a:srgbClr val="D5FFD5"/>
          </a:solidFill>
          <a:ln w="9525" algn="ctr">
            <a:miter lim="800000"/>
            <a:headEnd/>
            <a:tailEnd/>
          </a:ln>
          <a:effectLst/>
          <a:scene3d>
            <a:camera prst="legacyObliqueTopRight"/>
            <a:lightRig rig="legacyFlat3" dir="b"/>
          </a:scene3d>
          <a:sp3d extrusionH="100000" prstMaterial="legacyMatte">
            <a:bevelT w="13500" h="13500" prst="angle"/>
            <a:bevelB w="13500" h="13500" prst="angle"/>
            <a:extrusionClr>
              <a:srgbClr val="D5FFD5"/>
            </a:extrusionClr>
          </a:sp3d>
        </p:spPr>
        <p:txBody>
          <a:bodyPr wrap="none" anchor="ctr">
            <a:flatTx/>
          </a:bodyPr>
          <a:lstStyle/>
          <a:p>
            <a:r>
              <a:rPr lang="en-US" sz="2000" b="0">
                <a:solidFill>
                  <a:schemeClr val="bg1"/>
                </a:solidFill>
              </a:rPr>
              <a:t>IP</a:t>
            </a:r>
          </a:p>
        </p:txBody>
      </p:sp>
      <p:grpSp>
        <p:nvGrpSpPr>
          <p:cNvPr id="3388442" name="Group 26"/>
          <p:cNvGrpSpPr>
            <a:grpSpLocks/>
          </p:cNvGrpSpPr>
          <p:nvPr/>
        </p:nvGrpSpPr>
        <p:grpSpPr bwMode="auto">
          <a:xfrm>
            <a:off x="1739900" y="2306638"/>
            <a:ext cx="1890713" cy="755650"/>
            <a:chOff x="1096" y="1453"/>
            <a:chExt cx="1191" cy="476"/>
          </a:xfrm>
        </p:grpSpPr>
        <p:sp>
          <p:nvSpPr>
            <p:cNvPr id="3388443" name="AutoShape 27"/>
            <p:cNvSpPr>
              <a:spLocks noChangeArrowheads="1"/>
            </p:cNvSpPr>
            <p:nvPr/>
          </p:nvSpPr>
          <p:spPr bwMode="auto">
            <a:xfrm>
              <a:off x="1108" y="1467"/>
              <a:ext cx="1179" cy="462"/>
            </a:xfrm>
            <a:prstGeom prst="flowChartAlternateProcess">
              <a:avLst/>
            </a:prstGeom>
            <a:solidFill>
              <a:schemeClr val="folHlink">
                <a:alpha val="17000"/>
              </a:schemeClr>
            </a:solidFill>
            <a:ln w="19050" algn="ctr">
              <a:solidFill>
                <a:schemeClr val="folHlink"/>
              </a:solidFill>
              <a:miter lim="800000"/>
              <a:headEnd/>
              <a:tailEnd/>
            </a:ln>
            <a:effectLst/>
          </p:spPr>
          <p:txBody>
            <a:bodyPr wrap="none" anchor="ctr"/>
            <a:lstStyle/>
            <a:p>
              <a:endParaRPr lang="en-US"/>
            </a:p>
          </p:txBody>
        </p:sp>
        <p:sp>
          <p:nvSpPr>
            <p:cNvPr id="3388444" name="Text Box 28"/>
            <p:cNvSpPr txBox="1">
              <a:spLocks noChangeArrowheads="1"/>
            </p:cNvSpPr>
            <p:nvPr/>
          </p:nvSpPr>
          <p:spPr bwMode="auto">
            <a:xfrm>
              <a:off x="1096" y="1453"/>
              <a:ext cx="1004" cy="326"/>
            </a:xfrm>
            <a:prstGeom prst="rect">
              <a:avLst/>
            </a:prstGeom>
            <a:noFill/>
            <a:ln w="9525" algn="ctr">
              <a:noFill/>
              <a:miter lim="800000"/>
              <a:headEnd/>
              <a:tailEnd/>
            </a:ln>
            <a:effectLst/>
          </p:spPr>
          <p:txBody>
            <a:bodyPr wrap="none">
              <a:spAutoFit/>
            </a:bodyPr>
            <a:lstStyle/>
            <a:p>
              <a:pPr algn="l"/>
              <a:r>
                <a:rPr lang="en-US" sz="1400" b="0" i="1">
                  <a:solidFill>
                    <a:schemeClr val="folHlink"/>
                  </a:solidFill>
                </a:rPr>
                <a:t>System Modeling </a:t>
              </a:r>
              <a:br>
                <a:rPr lang="en-US" sz="1400" b="0" i="1">
                  <a:solidFill>
                    <a:schemeClr val="folHlink"/>
                  </a:solidFill>
                </a:rPr>
              </a:br>
              <a:r>
                <a:rPr lang="en-US" sz="1400" b="0" i="1">
                  <a:solidFill>
                    <a:schemeClr val="folHlink"/>
                  </a:solidFill>
                </a:rPr>
                <a:t>Design Services</a:t>
              </a:r>
            </a:p>
          </p:txBody>
        </p:sp>
      </p:grpSp>
    </p:spTree>
  </p:cSld>
  <p:clrMapOvr>
    <a:masterClrMapping/>
  </p:clrMapOvr>
  <p:transition spd="med">
    <p:pull dir="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0530" name="Rectangle 2"/>
          <p:cNvSpPr>
            <a:spLocks noGrp="1" noChangeArrowheads="1"/>
          </p:cNvSpPr>
          <p:nvPr>
            <p:ph type="title"/>
          </p:nvPr>
        </p:nvSpPr>
        <p:spPr/>
        <p:txBody>
          <a:bodyPr/>
          <a:lstStyle/>
          <a:p>
            <a:r>
              <a:rPr lang="en-US"/>
              <a:t>ESL Areas</a:t>
            </a:r>
          </a:p>
        </p:txBody>
      </p:sp>
      <p:sp>
        <p:nvSpPr>
          <p:cNvPr id="3350531" name="Rectangle 3"/>
          <p:cNvSpPr>
            <a:spLocks noGrp="1" noChangeArrowheads="1"/>
          </p:cNvSpPr>
          <p:nvPr>
            <p:ph type="body" idx="1"/>
          </p:nvPr>
        </p:nvSpPr>
        <p:spPr>
          <a:xfrm>
            <a:off x="685800" y="1524000"/>
            <a:ext cx="8299450" cy="4587875"/>
          </a:xfrm>
        </p:spPr>
        <p:txBody>
          <a:bodyPr/>
          <a:lstStyle/>
          <a:p>
            <a:r>
              <a:rPr lang="en-US"/>
              <a:t>Algorithm/functional modeling (Matlab/Simulink, SPD, Ptolemy, LabView, System Studio, ...)</a:t>
            </a:r>
          </a:p>
          <a:p>
            <a:r>
              <a:rPr lang="en-US"/>
              <a:t>Architecture modeling (SystemC, &lt;something&gt;C, ...)</a:t>
            </a:r>
          </a:p>
          <a:p>
            <a:pPr lvl="1"/>
            <a:r>
              <a:rPr lang="en-US"/>
              <a:t>Architectural analysis</a:t>
            </a:r>
          </a:p>
          <a:p>
            <a:pPr lvl="2"/>
            <a:r>
              <a:rPr lang="en-US"/>
              <a:t>Processor architecture</a:t>
            </a:r>
          </a:p>
          <a:p>
            <a:pPr lvl="2"/>
            <a:r>
              <a:rPr lang="en-US"/>
              <a:t>System-on-Chip, Board</a:t>
            </a:r>
          </a:p>
          <a:p>
            <a:pPr lvl="2"/>
            <a:r>
              <a:rPr lang="en-US"/>
              <a:t>Network simulation</a:t>
            </a:r>
          </a:p>
          <a:p>
            <a:pPr lvl="1"/>
            <a:r>
              <a:rPr lang="en-US"/>
              <a:t>Pre-silicon SW development</a:t>
            </a:r>
          </a:p>
          <a:p>
            <a:pPr lvl="2"/>
            <a:r>
              <a:rPr lang="en-US"/>
              <a:t>Application SW</a:t>
            </a:r>
          </a:p>
          <a:p>
            <a:pPr lvl="2"/>
            <a:r>
              <a:rPr lang="en-US"/>
              <a:t>Deeply embedded SW</a:t>
            </a:r>
          </a:p>
          <a:p>
            <a:r>
              <a:rPr lang="en-US"/>
              <a:t>Software modeling (UML, SDL, ...)</a:t>
            </a:r>
          </a:p>
        </p:txBody>
      </p:sp>
    </p:spTree>
  </p:cSld>
  <p:clrMapOvr>
    <a:masterClrMapping/>
  </p:clrMapOvr>
  <p:transition spd="med">
    <p:pull dir="ru"/>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54626" name="Group 2"/>
          <p:cNvGrpSpPr>
            <a:grpSpLocks/>
          </p:cNvGrpSpPr>
          <p:nvPr/>
        </p:nvGrpSpPr>
        <p:grpSpPr bwMode="auto">
          <a:xfrm>
            <a:off x="617538" y="76200"/>
            <a:ext cx="8447087" cy="5883275"/>
            <a:chOff x="389" y="48"/>
            <a:chExt cx="5321" cy="3706"/>
          </a:xfrm>
        </p:grpSpPr>
        <p:sp>
          <p:nvSpPr>
            <p:cNvPr id="3354627" name="Rectangle 3"/>
            <p:cNvSpPr>
              <a:spLocks noChangeArrowheads="1"/>
            </p:cNvSpPr>
            <p:nvPr/>
          </p:nvSpPr>
          <p:spPr bwMode="auto">
            <a:xfrm>
              <a:off x="397" y="2989"/>
              <a:ext cx="4857" cy="765"/>
            </a:xfrm>
            <a:prstGeom prst="rect">
              <a:avLst/>
            </a:prstGeom>
            <a:solidFill>
              <a:srgbClr val="FFFF00">
                <a:alpha val="50000"/>
              </a:srgbClr>
            </a:solidFill>
            <a:ln w="9525" algn="ctr">
              <a:noFill/>
              <a:miter lim="800000"/>
              <a:headEnd/>
              <a:tailEnd/>
            </a:ln>
            <a:effectLst/>
          </p:spPr>
          <p:txBody>
            <a:bodyPr wrap="none" anchor="ctr"/>
            <a:lstStyle/>
            <a:p>
              <a:endParaRPr lang="en-US"/>
            </a:p>
          </p:txBody>
        </p:sp>
        <p:grpSp>
          <p:nvGrpSpPr>
            <p:cNvPr id="3354628" name="Group 4"/>
            <p:cNvGrpSpPr>
              <a:grpSpLocks noChangeAspect="1"/>
            </p:cNvGrpSpPr>
            <p:nvPr/>
          </p:nvGrpSpPr>
          <p:grpSpPr bwMode="auto">
            <a:xfrm>
              <a:off x="4341" y="48"/>
              <a:ext cx="1369" cy="530"/>
              <a:chOff x="2550" y="3009"/>
              <a:chExt cx="1728" cy="669"/>
            </a:xfrm>
          </p:grpSpPr>
          <p:pic>
            <p:nvPicPr>
              <p:cNvPr id="3354629" name="Picture 5" descr="SystemC-bmp"/>
              <p:cNvPicPr>
                <a:picLocks noChangeAspect="1" noChangeArrowheads="1"/>
              </p:cNvPicPr>
              <p:nvPr/>
            </p:nvPicPr>
            <p:blipFill>
              <a:blip r:embed="rId2" cstate="print"/>
              <a:srcRect/>
              <a:stretch>
                <a:fillRect/>
              </a:stretch>
            </p:blipFill>
            <p:spPr bwMode="auto">
              <a:xfrm>
                <a:off x="2714" y="3129"/>
                <a:ext cx="1492" cy="298"/>
              </a:xfrm>
              <a:prstGeom prst="rect">
                <a:avLst/>
              </a:prstGeom>
              <a:solidFill>
                <a:schemeClr val="bg1"/>
              </a:solidFill>
              <a:ln w="9525">
                <a:noFill/>
                <a:miter lim="800000"/>
                <a:headEnd/>
                <a:tailEnd/>
              </a:ln>
            </p:spPr>
          </p:pic>
          <p:sp>
            <p:nvSpPr>
              <p:cNvPr id="3354630" name="Oval 6"/>
              <p:cNvSpPr>
                <a:spLocks noChangeAspect="1" noChangeArrowheads="1"/>
              </p:cNvSpPr>
              <p:nvPr/>
            </p:nvSpPr>
            <p:spPr bwMode="auto">
              <a:xfrm>
                <a:off x="2550" y="3009"/>
                <a:ext cx="1728" cy="669"/>
              </a:xfrm>
              <a:prstGeom prst="ellipse">
                <a:avLst/>
              </a:prstGeom>
              <a:noFill/>
              <a:ln w="57150" algn="ctr">
                <a:solidFill>
                  <a:srgbClr val="33CC33"/>
                </a:solidFill>
                <a:round/>
                <a:headEnd/>
                <a:tailEnd/>
              </a:ln>
              <a:effectLst/>
            </p:spPr>
            <p:txBody>
              <a:bodyPr wrap="none" anchor="ctr"/>
              <a:lstStyle/>
              <a:p>
                <a:endParaRPr lang="en-US"/>
              </a:p>
            </p:txBody>
          </p:sp>
        </p:grpSp>
        <p:sp>
          <p:nvSpPr>
            <p:cNvPr id="3354631" name="Text Box 7"/>
            <p:cNvSpPr txBox="1">
              <a:spLocks noChangeArrowheads="1"/>
            </p:cNvSpPr>
            <p:nvPr/>
          </p:nvSpPr>
          <p:spPr bwMode="auto">
            <a:xfrm>
              <a:off x="1257" y="3431"/>
              <a:ext cx="3199" cy="250"/>
            </a:xfrm>
            <a:prstGeom prst="rect">
              <a:avLst/>
            </a:prstGeom>
            <a:noFill/>
            <a:ln w="9525" algn="ctr">
              <a:noFill/>
              <a:miter lim="800000"/>
              <a:headEnd/>
              <a:tailEnd/>
            </a:ln>
            <a:effectLst/>
          </p:spPr>
          <p:txBody>
            <a:bodyPr wrap="none">
              <a:spAutoFit/>
            </a:bodyPr>
            <a:lstStyle/>
            <a:p>
              <a:pPr algn="l"/>
              <a:r>
                <a:rPr lang="en-US" sz="2000"/>
                <a:t>Strong, standards-based interoperability</a:t>
              </a:r>
            </a:p>
          </p:txBody>
        </p:sp>
        <p:sp>
          <p:nvSpPr>
            <p:cNvPr id="3354632" name="Rectangle 8"/>
            <p:cNvSpPr>
              <a:spLocks noChangeArrowheads="1"/>
            </p:cNvSpPr>
            <p:nvPr/>
          </p:nvSpPr>
          <p:spPr bwMode="auto">
            <a:xfrm>
              <a:off x="389" y="2538"/>
              <a:ext cx="2470" cy="452"/>
            </a:xfrm>
            <a:prstGeom prst="rect">
              <a:avLst/>
            </a:prstGeom>
            <a:solidFill>
              <a:srgbClr val="FFFF00">
                <a:alpha val="50000"/>
              </a:srgbClr>
            </a:solidFill>
            <a:ln w="9525" algn="ctr">
              <a:noFill/>
              <a:miter lim="800000"/>
              <a:headEnd/>
              <a:tailEnd/>
            </a:ln>
            <a:effectLst/>
          </p:spPr>
          <p:txBody>
            <a:bodyPr wrap="none" anchor="ctr"/>
            <a:lstStyle/>
            <a:p>
              <a:endParaRPr lang="en-US"/>
            </a:p>
          </p:txBody>
        </p:sp>
      </p:grpSp>
      <p:sp>
        <p:nvSpPr>
          <p:cNvPr id="3354633" name="Rectangle 9"/>
          <p:cNvSpPr>
            <a:spLocks noGrp="1" noChangeArrowheads="1"/>
          </p:cNvSpPr>
          <p:nvPr>
            <p:ph type="title"/>
          </p:nvPr>
        </p:nvSpPr>
        <p:spPr/>
        <p:txBody>
          <a:bodyPr/>
          <a:lstStyle/>
          <a:p>
            <a:r>
              <a:rPr lang="en-US"/>
              <a:t>System Studio and Innovator</a:t>
            </a:r>
          </a:p>
        </p:txBody>
      </p:sp>
      <p:sp>
        <p:nvSpPr>
          <p:cNvPr id="3354634" name="Rectangle 10"/>
          <p:cNvSpPr>
            <a:spLocks noGrp="1" noChangeArrowheads="1"/>
          </p:cNvSpPr>
          <p:nvPr>
            <p:ph type="body" sz="half" idx="1"/>
          </p:nvPr>
        </p:nvSpPr>
        <p:spPr>
          <a:xfrm>
            <a:off x="685800" y="1492250"/>
            <a:ext cx="3810000" cy="4114800"/>
          </a:xfrm>
        </p:spPr>
        <p:txBody>
          <a:bodyPr/>
          <a:lstStyle/>
          <a:p>
            <a:pPr marL="0" indent="0">
              <a:buFontTx/>
              <a:buNone/>
            </a:pPr>
            <a:r>
              <a:rPr lang="en-US" sz="2000" b="1" u="sng"/>
              <a:t>System Studio:</a:t>
            </a:r>
            <a:r>
              <a:rPr lang="en-US" sz="2000" b="1"/>
              <a:t> Function</a:t>
            </a:r>
          </a:p>
          <a:p>
            <a:pPr marL="0" indent="0"/>
            <a:r>
              <a:rPr lang="en-US" sz="2000"/>
              <a:t> Functional specification,</a:t>
            </a:r>
            <a:br>
              <a:rPr lang="en-US" sz="2000"/>
            </a:br>
            <a:r>
              <a:rPr lang="en-US" sz="2000"/>
              <a:t>   algorithm design/optimization</a:t>
            </a:r>
          </a:p>
          <a:p>
            <a:pPr marL="0" indent="0"/>
            <a:r>
              <a:rPr lang="en-US" sz="2000"/>
              <a:t> Floating point </a:t>
            </a:r>
            <a:r>
              <a:rPr lang="en-US" sz="2000">
                <a:sym typeface="Wingdings" pitchFamily="2" charset="2"/>
              </a:rPr>
              <a:t> fixed point,</a:t>
            </a:r>
            <a:br>
              <a:rPr lang="en-US" sz="2000">
                <a:sym typeface="Wingdings" pitchFamily="2" charset="2"/>
              </a:rPr>
            </a:br>
            <a:r>
              <a:rPr lang="en-US" sz="2000">
                <a:sym typeface="Wingdings" pitchFamily="2" charset="2"/>
              </a:rPr>
              <a:t>   for HW and SW design</a:t>
            </a:r>
          </a:p>
          <a:p>
            <a:pPr marL="0" indent="0"/>
            <a:r>
              <a:rPr lang="en-US" sz="2000">
                <a:sym typeface="Wingdings" pitchFamily="2" charset="2"/>
              </a:rPr>
              <a:t> Functional HW verification,</a:t>
            </a:r>
            <a:br>
              <a:rPr lang="en-US" sz="2000">
                <a:sym typeface="Wingdings" pitchFamily="2" charset="2"/>
              </a:rPr>
            </a:br>
            <a:r>
              <a:rPr lang="en-US" sz="2000">
                <a:sym typeface="Wingdings" pitchFamily="2" charset="2"/>
              </a:rPr>
              <a:t>   SystemC export + HDL import</a:t>
            </a:r>
          </a:p>
          <a:p>
            <a:pPr marL="0" indent="0"/>
            <a:r>
              <a:rPr lang="en-US" sz="2000">
                <a:sym typeface="Wingdings" pitchFamily="2" charset="2"/>
              </a:rPr>
              <a:t> Environment modeling, link to</a:t>
            </a:r>
            <a:br>
              <a:rPr lang="en-US" sz="2000">
                <a:sym typeface="Wingdings" pitchFamily="2" charset="2"/>
              </a:rPr>
            </a:br>
            <a:r>
              <a:rPr lang="en-US" sz="2000">
                <a:sym typeface="Wingdings" pitchFamily="2" charset="2"/>
              </a:rPr>
              <a:t>   virtual platform flow</a:t>
            </a:r>
          </a:p>
          <a:p>
            <a:pPr marL="0" indent="0"/>
            <a:r>
              <a:rPr lang="en-US" sz="2000">
                <a:sym typeface="Wingdings" pitchFamily="2" charset="2"/>
              </a:rPr>
              <a:t> IEEE 1666 SystemC support</a:t>
            </a:r>
            <a:endParaRPr lang="en-US" sz="2000"/>
          </a:p>
        </p:txBody>
      </p:sp>
      <p:sp>
        <p:nvSpPr>
          <p:cNvPr id="3354635" name="Rectangle 11"/>
          <p:cNvSpPr>
            <a:spLocks noGrp="1" noChangeArrowheads="1"/>
          </p:cNvSpPr>
          <p:nvPr>
            <p:ph type="body" sz="half" idx="2"/>
          </p:nvPr>
        </p:nvSpPr>
        <p:spPr>
          <a:xfrm>
            <a:off x="4648200" y="1492250"/>
            <a:ext cx="3810000" cy="4114800"/>
          </a:xfrm>
        </p:spPr>
        <p:txBody>
          <a:bodyPr/>
          <a:lstStyle/>
          <a:p>
            <a:pPr marL="0" indent="0">
              <a:buFontTx/>
              <a:buNone/>
            </a:pPr>
            <a:r>
              <a:rPr lang="en-US" sz="2000" b="1" u="sng"/>
              <a:t>Innovator:</a:t>
            </a:r>
            <a:r>
              <a:rPr lang="en-US" sz="2000" b="1"/>
              <a:t> Architecture</a:t>
            </a:r>
          </a:p>
          <a:p>
            <a:pPr marL="0" indent="0"/>
            <a:r>
              <a:rPr lang="en-US" sz="2000"/>
              <a:t> SW development, pre- and</a:t>
            </a:r>
            <a:br>
              <a:rPr lang="en-US" sz="2000"/>
            </a:br>
            <a:r>
              <a:rPr lang="en-US" sz="2000"/>
              <a:t>   post-silicon</a:t>
            </a:r>
          </a:p>
          <a:p>
            <a:pPr marL="0" indent="0"/>
            <a:r>
              <a:rPr lang="en-US" sz="2000"/>
              <a:t> SW driven system-level</a:t>
            </a:r>
            <a:br>
              <a:rPr lang="en-US" sz="2000"/>
            </a:br>
            <a:r>
              <a:rPr lang="en-US" sz="2000"/>
              <a:t>   verification</a:t>
            </a:r>
          </a:p>
          <a:p>
            <a:pPr marL="0" indent="0"/>
            <a:r>
              <a:rPr lang="en-US" sz="2000"/>
              <a:t> Architectural analysis and</a:t>
            </a:r>
            <a:br>
              <a:rPr lang="en-US" sz="2000"/>
            </a:br>
            <a:r>
              <a:rPr lang="en-US" sz="2000"/>
              <a:t>   optimization</a:t>
            </a:r>
          </a:p>
          <a:p>
            <a:pPr marL="0" indent="0"/>
            <a:r>
              <a:rPr lang="en-US" sz="2000"/>
              <a:t> System-level power analysis,</a:t>
            </a:r>
            <a:br>
              <a:rPr lang="en-US" sz="2000"/>
            </a:br>
            <a:r>
              <a:rPr lang="en-US" sz="2000"/>
              <a:t>   design&amp;test power mgmt SW</a:t>
            </a:r>
          </a:p>
          <a:p>
            <a:pPr marL="0" indent="0"/>
            <a:r>
              <a:rPr lang="en-US" sz="2000"/>
              <a:t> IEEE 1666 SystemC support </a:t>
            </a:r>
          </a:p>
        </p:txBody>
      </p:sp>
    </p:spTree>
  </p:cSld>
  <p:clrMapOvr>
    <a:masterClrMapping/>
  </p:clrMapOvr>
  <p:transition spd="med">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354626"/>
                                        </p:tgtEl>
                                        <p:attrNameLst>
                                          <p:attrName>style.visibility</p:attrName>
                                        </p:attrNameLst>
                                      </p:cBhvr>
                                      <p:to>
                                        <p:strVal val="visible"/>
                                      </p:to>
                                    </p:set>
                                    <p:animEffect transition="in" filter="fade">
                                      <p:cBhvr>
                                        <p:cTn id="7" dur="2000"/>
                                        <p:tgtEl>
                                          <p:spTgt spid="33546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5650" name="Rectangle 2"/>
          <p:cNvSpPr>
            <a:spLocks noGrp="1" noChangeArrowheads="1"/>
          </p:cNvSpPr>
          <p:nvPr>
            <p:ph type="title"/>
          </p:nvPr>
        </p:nvSpPr>
        <p:spPr/>
        <p:txBody>
          <a:bodyPr/>
          <a:lstStyle/>
          <a:p>
            <a:r>
              <a:rPr lang="en-US"/>
              <a:t>Why is System Studio Superior?</a:t>
            </a:r>
          </a:p>
        </p:txBody>
      </p:sp>
      <p:sp>
        <p:nvSpPr>
          <p:cNvPr id="3355651" name="Line 3"/>
          <p:cNvSpPr>
            <a:spLocks noChangeShapeType="1"/>
          </p:cNvSpPr>
          <p:nvPr/>
        </p:nvSpPr>
        <p:spPr bwMode="auto">
          <a:xfrm flipV="1">
            <a:off x="1411288" y="1447800"/>
            <a:ext cx="0" cy="4038600"/>
          </a:xfrm>
          <a:prstGeom prst="line">
            <a:avLst/>
          </a:prstGeom>
          <a:noFill/>
          <a:ln w="28575">
            <a:solidFill>
              <a:schemeClr val="tx1"/>
            </a:solidFill>
            <a:round/>
            <a:headEnd/>
            <a:tailEnd type="triangle" w="med" len="med"/>
          </a:ln>
          <a:effectLst/>
        </p:spPr>
        <p:txBody>
          <a:bodyPr anchor="ctr"/>
          <a:lstStyle/>
          <a:p>
            <a:endParaRPr lang="en-US"/>
          </a:p>
        </p:txBody>
      </p:sp>
      <p:sp>
        <p:nvSpPr>
          <p:cNvPr id="3355652" name="Line 4"/>
          <p:cNvSpPr>
            <a:spLocks noChangeShapeType="1"/>
          </p:cNvSpPr>
          <p:nvPr/>
        </p:nvSpPr>
        <p:spPr bwMode="auto">
          <a:xfrm>
            <a:off x="1258888" y="5334000"/>
            <a:ext cx="6781800" cy="0"/>
          </a:xfrm>
          <a:prstGeom prst="line">
            <a:avLst/>
          </a:prstGeom>
          <a:noFill/>
          <a:ln w="28575">
            <a:solidFill>
              <a:schemeClr val="tx1"/>
            </a:solidFill>
            <a:round/>
            <a:headEnd/>
            <a:tailEnd type="triangle" w="med" len="med"/>
          </a:ln>
          <a:effectLst/>
        </p:spPr>
        <p:txBody>
          <a:bodyPr anchor="ctr"/>
          <a:lstStyle/>
          <a:p>
            <a:endParaRPr lang="en-US"/>
          </a:p>
        </p:txBody>
      </p:sp>
      <p:sp>
        <p:nvSpPr>
          <p:cNvPr id="3355653" name="Text Box 5"/>
          <p:cNvSpPr txBox="1">
            <a:spLocks noChangeArrowheads="1"/>
          </p:cNvSpPr>
          <p:nvPr/>
        </p:nvSpPr>
        <p:spPr bwMode="auto">
          <a:xfrm>
            <a:off x="5602288" y="5381625"/>
            <a:ext cx="2344737" cy="396875"/>
          </a:xfrm>
          <a:prstGeom prst="rect">
            <a:avLst/>
          </a:prstGeom>
          <a:noFill/>
          <a:ln w="9525" algn="ctr">
            <a:noFill/>
            <a:miter lim="800000"/>
            <a:headEnd/>
            <a:tailEnd/>
          </a:ln>
          <a:effectLst/>
        </p:spPr>
        <p:txBody>
          <a:bodyPr wrap="none">
            <a:spAutoFit/>
          </a:bodyPr>
          <a:lstStyle/>
          <a:p>
            <a:pPr algn="l"/>
            <a:r>
              <a:rPr lang="en-US" sz="2000" b="0"/>
              <a:t>modeling efficiency</a:t>
            </a:r>
          </a:p>
        </p:txBody>
      </p:sp>
      <p:sp>
        <p:nvSpPr>
          <p:cNvPr id="3355654" name="Text Box 6"/>
          <p:cNvSpPr txBox="1">
            <a:spLocks noChangeArrowheads="1"/>
          </p:cNvSpPr>
          <p:nvPr/>
        </p:nvSpPr>
        <p:spPr bwMode="auto">
          <a:xfrm rot="-5400000">
            <a:off x="-250825" y="2813050"/>
            <a:ext cx="2822575" cy="396875"/>
          </a:xfrm>
          <a:prstGeom prst="rect">
            <a:avLst/>
          </a:prstGeom>
          <a:noFill/>
          <a:ln w="9525" algn="ctr">
            <a:noFill/>
            <a:miter lim="800000"/>
            <a:headEnd/>
            <a:tailEnd/>
          </a:ln>
          <a:effectLst/>
        </p:spPr>
        <p:txBody>
          <a:bodyPr wrap="none">
            <a:spAutoFit/>
          </a:bodyPr>
          <a:lstStyle/>
          <a:p>
            <a:pPr algn="l"/>
            <a:r>
              <a:rPr lang="en-US" sz="2000" b="0"/>
              <a:t>simulation performance</a:t>
            </a:r>
          </a:p>
        </p:txBody>
      </p:sp>
      <p:sp>
        <p:nvSpPr>
          <p:cNvPr id="3355655" name="Freeform 7"/>
          <p:cNvSpPr>
            <a:spLocks/>
          </p:cNvSpPr>
          <p:nvPr/>
        </p:nvSpPr>
        <p:spPr bwMode="auto">
          <a:xfrm>
            <a:off x="1828800" y="1752600"/>
            <a:ext cx="5715000" cy="3124200"/>
          </a:xfrm>
          <a:custGeom>
            <a:avLst/>
            <a:gdLst/>
            <a:ahLst/>
            <a:cxnLst>
              <a:cxn ang="0">
                <a:pos x="0" y="0"/>
              </a:cxn>
              <a:cxn ang="0">
                <a:pos x="958" y="1491"/>
              </a:cxn>
              <a:cxn ang="0">
                <a:pos x="3600" y="1968"/>
              </a:cxn>
            </a:cxnLst>
            <a:rect l="0" t="0" r="r" b="b"/>
            <a:pathLst>
              <a:path w="3600" h="1968">
                <a:moveTo>
                  <a:pt x="0" y="0"/>
                </a:moveTo>
                <a:cubicBezTo>
                  <a:pt x="160" y="248"/>
                  <a:pt x="358" y="1163"/>
                  <a:pt x="958" y="1491"/>
                </a:cubicBezTo>
                <a:cubicBezTo>
                  <a:pt x="1558" y="1819"/>
                  <a:pt x="3050" y="1869"/>
                  <a:pt x="3600" y="1968"/>
                </a:cubicBezTo>
              </a:path>
            </a:pathLst>
          </a:custGeom>
          <a:noFill/>
          <a:ln w="19050" cap="flat" cmpd="sng">
            <a:solidFill>
              <a:schemeClr val="tx1"/>
            </a:solidFill>
            <a:prstDash val="solid"/>
            <a:round/>
            <a:headEnd/>
            <a:tailEnd/>
          </a:ln>
          <a:effectLst/>
        </p:spPr>
        <p:txBody>
          <a:bodyPr anchor="ctr"/>
          <a:lstStyle/>
          <a:p>
            <a:endParaRPr lang="en-US"/>
          </a:p>
        </p:txBody>
      </p:sp>
      <p:sp>
        <p:nvSpPr>
          <p:cNvPr id="3355656" name="AutoShape 8"/>
          <p:cNvSpPr>
            <a:spLocks noChangeArrowheads="1"/>
          </p:cNvSpPr>
          <p:nvPr/>
        </p:nvSpPr>
        <p:spPr bwMode="auto">
          <a:xfrm>
            <a:off x="5791200" y="1981200"/>
            <a:ext cx="304800" cy="288925"/>
          </a:xfrm>
          <a:prstGeom prst="star5">
            <a:avLst/>
          </a:prstGeom>
          <a:solidFill>
            <a:srgbClr val="FFFF00"/>
          </a:solidFill>
          <a:ln w="9525" algn="ctr">
            <a:solidFill>
              <a:schemeClr val="tx1"/>
            </a:solidFill>
            <a:miter lim="800000"/>
            <a:headEnd/>
            <a:tailEnd/>
          </a:ln>
          <a:effectLst/>
        </p:spPr>
        <p:txBody>
          <a:bodyPr wrap="none" anchor="ctr"/>
          <a:lstStyle/>
          <a:p>
            <a:endParaRPr lang="en-US"/>
          </a:p>
        </p:txBody>
      </p:sp>
      <p:sp>
        <p:nvSpPr>
          <p:cNvPr id="3355657" name="Rectangle 9"/>
          <p:cNvSpPr>
            <a:spLocks noChangeArrowheads="1"/>
          </p:cNvSpPr>
          <p:nvPr/>
        </p:nvSpPr>
        <p:spPr bwMode="auto">
          <a:xfrm>
            <a:off x="6096000" y="1981200"/>
            <a:ext cx="2149475" cy="457200"/>
          </a:xfrm>
          <a:prstGeom prst="rect">
            <a:avLst/>
          </a:prstGeom>
          <a:noFill/>
          <a:ln w="9525" algn="ctr">
            <a:noFill/>
            <a:miter lim="800000"/>
            <a:headEnd/>
            <a:tailEnd/>
          </a:ln>
          <a:effectLst/>
        </p:spPr>
        <p:txBody>
          <a:bodyPr wrap="none">
            <a:spAutoFit/>
          </a:bodyPr>
          <a:lstStyle/>
          <a:p>
            <a:pPr algn="l"/>
            <a:r>
              <a:rPr lang="en-US" b="0"/>
              <a:t>System Studio</a:t>
            </a:r>
          </a:p>
        </p:txBody>
      </p:sp>
      <p:sp>
        <p:nvSpPr>
          <p:cNvPr id="3355658" name="AutoShape 10"/>
          <p:cNvSpPr>
            <a:spLocks noChangeArrowheads="1"/>
          </p:cNvSpPr>
          <p:nvPr/>
        </p:nvSpPr>
        <p:spPr bwMode="auto">
          <a:xfrm>
            <a:off x="1905000" y="2133600"/>
            <a:ext cx="304800" cy="288925"/>
          </a:xfrm>
          <a:prstGeom prst="star5">
            <a:avLst/>
          </a:prstGeom>
          <a:solidFill>
            <a:schemeClr val="bg2"/>
          </a:solidFill>
          <a:ln w="9525" algn="ctr">
            <a:solidFill>
              <a:schemeClr val="tx1"/>
            </a:solidFill>
            <a:miter lim="800000"/>
            <a:headEnd/>
            <a:tailEnd/>
          </a:ln>
          <a:effectLst/>
        </p:spPr>
        <p:txBody>
          <a:bodyPr wrap="none" anchor="ctr"/>
          <a:lstStyle/>
          <a:p>
            <a:endParaRPr lang="en-US"/>
          </a:p>
        </p:txBody>
      </p:sp>
      <p:sp>
        <p:nvSpPr>
          <p:cNvPr id="3355659" name="Rectangle 11"/>
          <p:cNvSpPr>
            <a:spLocks noChangeArrowheads="1"/>
          </p:cNvSpPr>
          <p:nvPr/>
        </p:nvSpPr>
        <p:spPr bwMode="auto">
          <a:xfrm>
            <a:off x="2209800" y="2057400"/>
            <a:ext cx="1065213" cy="457200"/>
          </a:xfrm>
          <a:prstGeom prst="rect">
            <a:avLst/>
          </a:prstGeom>
          <a:noFill/>
          <a:ln w="9525" algn="ctr">
            <a:noFill/>
            <a:miter lim="800000"/>
            <a:headEnd/>
            <a:tailEnd/>
          </a:ln>
          <a:effectLst/>
        </p:spPr>
        <p:txBody>
          <a:bodyPr wrap="none">
            <a:spAutoFit/>
          </a:bodyPr>
          <a:lstStyle/>
          <a:p>
            <a:pPr algn="l"/>
            <a:r>
              <a:rPr lang="en-US" b="0"/>
              <a:t>C/C++</a:t>
            </a:r>
          </a:p>
        </p:txBody>
      </p:sp>
      <p:sp>
        <p:nvSpPr>
          <p:cNvPr id="3355660" name="AutoShape 12"/>
          <p:cNvSpPr>
            <a:spLocks noChangeArrowheads="1"/>
          </p:cNvSpPr>
          <p:nvPr/>
        </p:nvSpPr>
        <p:spPr bwMode="auto">
          <a:xfrm>
            <a:off x="2667000" y="3505200"/>
            <a:ext cx="304800" cy="288925"/>
          </a:xfrm>
          <a:prstGeom prst="star5">
            <a:avLst/>
          </a:prstGeom>
          <a:solidFill>
            <a:schemeClr val="bg2"/>
          </a:solidFill>
          <a:ln w="9525" algn="ctr">
            <a:solidFill>
              <a:schemeClr val="tx1"/>
            </a:solidFill>
            <a:miter lim="800000"/>
            <a:headEnd/>
            <a:tailEnd/>
          </a:ln>
          <a:effectLst/>
        </p:spPr>
        <p:txBody>
          <a:bodyPr wrap="none" anchor="ctr"/>
          <a:lstStyle/>
          <a:p>
            <a:endParaRPr lang="en-US"/>
          </a:p>
        </p:txBody>
      </p:sp>
      <p:sp>
        <p:nvSpPr>
          <p:cNvPr id="3355661" name="Rectangle 13"/>
          <p:cNvSpPr>
            <a:spLocks noChangeArrowheads="1"/>
          </p:cNvSpPr>
          <p:nvPr/>
        </p:nvSpPr>
        <p:spPr bwMode="auto">
          <a:xfrm>
            <a:off x="2971800" y="3429000"/>
            <a:ext cx="811213" cy="457200"/>
          </a:xfrm>
          <a:prstGeom prst="rect">
            <a:avLst/>
          </a:prstGeom>
          <a:noFill/>
          <a:ln w="9525" algn="ctr">
            <a:noFill/>
            <a:miter lim="800000"/>
            <a:headEnd/>
            <a:tailEnd/>
          </a:ln>
          <a:effectLst/>
        </p:spPr>
        <p:txBody>
          <a:bodyPr wrap="none">
            <a:spAutoFit/>
          </a:bodyPr>
          <a:lstStyle/>
          <a:p>
            <a:pPr algn="l"/>
            <a:r>
              <a:rPr lang="en-US" b="0"/>
              <a:t>SPD</a:t>
            </a:r>
          </a:p>
        </p:txBody>
      </p:sp>
      <p:sp>
        <p:nvSpPr>
          <p:cNvPr id="3355662" name="AutoShape 14"/>
          <p:cNvSpPr>
            <a:spLocks noChangeArrowheads="1"/>
          </p:cNvSpPr>
          <p:nvPr/>
        </p:nvSpPr>
        <p:spPr bwMode="auto">
          <a:xfrm>
            <a:off x="4114800" y="4267200"/>
            <a:ext cx="304800" cy="288925"/>
          </a:xfrm>
          <a:prstGeom prst="star5">
            <a:avLst/>
          </a:prstGeom>
          <a:solidFill>
            <a:schemeClr val="bg2"/>
          </a:solidFill>
          <a:ln w="9525" algn="ctr">
            <a:solidFill>
              <a:schemeClr val="tx1"/>
            </a:solidFill>
            <a:miter lim="800000"/>
            <a:headEnd/>
            <a:tailEnd/>
          </a:ln>
          <a:effectLst/>
        </p:spPr>
        <p:txBody>
          <a:bodyPr wrap="none" anchor="ctr"/>
          <a:lstStyle/>
          <a:p>
            <a:endParaRPr lang="en-US"/>
          </a:p>
        </p:txBody>
      </p:sp>
      <p:sp>
        <p:nvSpPr>
          <p:cNvPr id="3355663" name="Rectangle 15"/>
          <p:cNvSpPr>
            <a:spLocks noChangeArrowheads="1"/>
          </p:cNvSpPr>
          <p:nvPr/>
        </p:nvSpPr>
        <p:spPr bwMode="auto">
          <a:xfrm>
            <a:off x="4419600" y="4114800"/>
            <a:ext cx="1338263" cy="457200"/>
          </a:xfrm>
          <a:prstGeom prst="rect">
            <a:avLst/>
          </a:prstGeom>
          <a:noFill/>
          <a:ln w="9525" algn="ctr">
            <a:noFill/>
            <a:miter lim="800000"/>
            <a:headEnd/>
            <a:tailEnd/>
          </a:ln>
          <a:effectLst/>
        </p:spPr>
        <p:txBody>
          <a:bodyPr wrap="none">
            <a:spAutoFit/>
          </a:bodyPr>
          <a:lstStyle/>
          <a:p>
            <a:pPr algn="l"/>
            <a:r>
              <a:rPr lang="en-US" b="0"/>
              <a:t>Simulink</a:t>
            </a:r>
          </a:p>
        </p:txBody>
      </p:sp>
      <p:sp>
        <p:nvSpPr>
          <p:cNvPr id="3355664" name="AutoShape 16"/>
          <p:cNvSpPr>
            <a:spLocks noChangeArrowheads="1"/>
          </p:cNvSpPr>
          <p:nvPr/>
        </p:nvSpPr>
        <p:spPr bwMode="auto">
          <a:xfrm>
            <a:off x="5943600" y="4495800"/>
            <a:ext cx="304800" cy="288925"/>
          </a:xfrm>
          <a:prstGeom prst="star5">
            <a:avLst/>
          </a:prstGeom>
          <a:solidFill>
            <a:schemeClr val="bg2"/>
          </a:solidFill>
          <a:ln w="9525" algn="ctr">
            <a:solidFill>
              <a:schemeClr val="tx1"/>
            </a:solidFill>
            <a:miter lim="800000"/>
            <a:headEnd/>
            <a:tailEnd/>
          </a:ln>
          <a:effectLst/>
        </p:spPr>
        <p:txBody>
          <a:bodyPr wrap="none" anchor="ctr"/>
          <a:lstStyle/>
          <a:p>
            <a:endParaRPr lang="en-US"/>
          </a:p>
        </p:txBody>
      </p:sp>
      <p:sp>
        <p:nvSpPr>
          <p:cNvPr id="3355665" name="Rectangle 17"/>
          <p:cNvSpPr>
            <a:spLocks noChangeArrowheads="1"/>
          </p:cNvSpPr>
          <p:nvPr/>
        </p:nvSpPr>
        <p:spPr bwMode="auto">
          <a:xfrm>
            <a:off x="6248400" y="4343400"/>
            <a:ext cx="1100138" cy="457200"/>
          </a:xfrm>
          <a:prstGeom prst="rect">
            <a:avLst/>
          </a:prstGeom>
          <a:noFill/>
          <a:ln w="9525" algn="ctr">
            <a:noFill/>
            <a:miter lim="800000"/>
            <a:headEnd/>
            <a:tailEnd/>
          </a:ln>
          <a:effectLst/>
        </p:spPr>
        <p:txBody>
          <a:bodyPr wrap="none">
            <a:spAutoFit/>
          </a:bodyPr>
          <a:lstStyle/>
          <a:p>
            <a:pPr algn="l"/>
            <a:r>
              <a:rPr lang="en-US" b="0"/>
              <a:t>Matlab</a:t>
            </a:r>
          </a:p>
        </p:txBody>
      </p:sp>
      <p:sp>
        <p:nvSpPr>
          <p:cNvPr id="3355666" name="Line 18"/>
          <p:cNvSpPr>
            <a:spLocks noChangeShapeType="1"/>
          </p:cNvSpPr>
          <p:nvPr/>
        </p:nvSpPr>
        <p:spPr bwMode="auto">
          <a:xfrm flipV="1">
            <a:off x="3886200" y="2514600"/>
            <a:ext cx="1676400" cy="1219200"/>
          </a:xfrm>
          <a:prstGeom prst="line">
            <a:avLst/>
          </a:prstGeom>
          <a:noFill/>
          <a:ln w="57150">
            <a:solidFill>
              <a:schemeClr val="tx2"/>
            </a:solidFill>
            <a:prstDash val="sysDot"/>
            <a:round/>
            <a:headEnd/>
            <a:tailEnd type="triangle" w="med" len="med"/>
          </a:ln>
          <a:effectLst/>
        </p:spPr>
        <p:txBody>
          <a:bodyPr anchor="ctr"/>
          <a:lstStyle/>
          <a:p>
            <a:endParaRPr lang="en-US"/>
          </a:p>
        </p:txBody>
      </p:sp>
    </p:spTree>
  </p:cSld>
  <p:clrMapOvr>
    <a:masterClrMapping/>
  </p:clrMapOvr>
  <p:transition spd="med">
    <p:pull dir="ru"/>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6674" name="Rectangle 2"/>
          <p:cNvSpPr>
            <a:spLocks noGrp="1" noChangeArrowheads="1"/>
          </p:cNvSpPr>
          <p:nvPr>
            <p:ph type="title"/>
          </p:nvPr>
        </p:nvSpPr>
        <p:spPr/>
        <p:txBody>
          <a:bodyPr/>
          <a:lstStyle/>
          <a:p>
            <a:r>
              <a:rPr lang="en-US"/>
              <a:t>Modeling Efficiency</a:t>
            </a:r>
            <a:br>
              <a:rPr lang="en-US"/>
            </a:br>
            <a:r>
              <a:rPr lang="en-US"/>
              <a:t>Reduce Your Cost &amp; Time-To-Market</a:t>
            </a:r>
          </a:p>
        </p:txBody>
      </p:sp>
      <p:sp>
        <p:nvSpPr>
          <p:cNvPr id="3356675" name="Rectangle 3"/>
          <p:cNvSpPr>
            <a:spLocks noGrp="1" noChangeArrowheads="1"/>
          </p:cNvSpPr>
          <p:nvPr>
            <p:ph type="body" idx="1"/>
          </p:nvPr>
        </p:nvSpPr>
        <p:spPr>
          <a:xfrm>
            <a:off x="563563" y="1295400"/>
            <a:ext cx="7894637" cy="4540250"/>
          </a:xfrm>
        </p:spPr>
        <p:txBody>
          <a:bodyPr/>
          <a:lstStyle/>
          <a:p>
            <a:pPr>
              <a:lnSpc>
                <a:spcPct val="80000"/>
              </a:lnSpc>
            </a:pPr>
            <a:r>
              <a:rPr lang="en-US" sz="2000"/>
              <a:t>Writing a model</a:t>
            </a:r>
          </a:p>
          <a:p>
            <a:pPr lvl="1">
              <a:lnSpc>
                <a:spcPct val="80000"/>
              </a:lnSpc>
            </a:pPr>
            <a:r>
              <a:rPr lang="en-US" sz="1800"/>
              <a:t>Natural modeling style</a:t>
            </a:r>
          </a:p>
          <a:p>
            <a:pPr lvl="1">
              <a:lnSpc>
                <a:spcPct val="80000"/>
              </a:lnSpc>
            </a:pPr>
            <a:r>
              <a:rPr lang="en-US" sz="1800"/>
              <a:t>Focus on your algorithm</a:t>
            </a:r>
          </a:p>
          <a:p>
            <a:pPr lvl="1">
              <a:lnSpc>
                <a:spcPct val="80000"/>
              </a:lnSpc>
            </a:pPr>
            <a:r>
              <a:rPr lang="en-US" sz="1800"/>
              <a:t>Design checks</a:t>
            </a:r>
            <a:br>
              <a:rPr lang="en-US" sz="1800"/>
            </a:br>
            <a:endParaRPr lang="en-US" sz="1800"/>
          </a:p>
          <a:p>
            <a:pPr>
              <a:lnSpc>
                <a:spcPct val="80000"/>
              </a:lnSpc>
            </a:pPr>
            <a:r>
              <a:rPr lang="en-US" sz="2000"/>
              <a:t>Developing a design</a:t>
            </a:r>
          </a:p>
          <a:p>
            <a:pPr lvl="1">
              <a:lnSpc>
                <a:spcPct val="80000"/>
              </a:lnSpc>
            </a:pPr>
            <a:r>
              <a:rPr lang="en-US" sz="1800"/>
              <a:t>Block based design</a:t>
            </a:r>
          </a:p>
          <a:p>
            <a:pPr lvl="1">
              <a:lnSpc>
                <a:spcPct val="80000"/>
              </a:lnSpc>
            </a:pPr>
            <a:r>
              <a:rPr lang="en-US" sz="1800"/>
              <a:t>Standard interfaces</a:t>
            </a:r>
          </a:p>
          <a:p>
            <a:pPr lvl="1">
              <a:lnSpc>
                <a:spcPct val="80000"/>
              </a:lnSpc>
            </a:pPr>
            <a:r>
              <a:rPr lang="en-US" sz="1800"/>
              <a:t>Instantiate models via drag &amp; drop</a:t>
            </a:r>
            <a:br>
              <a:rPr lang="en-US" sz="1800"/>
            </a:br>
            <a:endParaRPr lang="en-US" sz="1800"/>
          </a:p>
          <a:p>
            <a:pPr>
              <a:lnSpc>
                <a:spcPct val="80000"/>
              </a:lnSpc>
            </a:pPr>
            <a:r>
              <a:rPr lang="en-US" sz="2000"/>
              <a:t>Managing your design &amp; team</a:t>
            </a:r>
          </a:p>
          <a:p>
            <a:pPr lvl="1">
              <a:lnSpc>
                <a:spcPct val="80000"/>
              </a:lnSpc>
            </a:pPr>
            <a:r>
              <a:rPr lang="en-US" sz="1800"/>
              <a:t>Compiler/linker flags, Makefile generation, build process</a:t>
            </a:r>
          </a:p>
          <a:p>
            <a:pPr lvl="1">
              <a:lnSpc>
                <a:spcPct val="80000"/>
              </a:lnSpc>
            </a:pPr>
            <a:r>
              <a:rPr lang="en-US" sz="1800"/>
              <a:t>Link to revision control system</a:t>
            </a:r>
          </a:p>
          <a:p>
            <a:pPr lvl="1">
              <a:lnSpc>
                <a:spcPct val="80000"/>
              </a:lnSpc>
            </a:pPr>
            <a:r>
              <a:rPr lang="en-US" sz="1800"/>
              <a:t>Parameters &amp; scripting</a:t>
            </a:r>
          </a:p>
          <a:p>
            <a:pPr lvl="1">
              <a:lnSpc>
                <a:spcPct val="80000"/>
              </a:lnSpc>
            </a:pPr>
            <a:r>
              <a:rPr lang="en-US" sz="1800"/>
              <a:t>Documentation generation</a:t>
            </a:r>
          </a:p>
        </p:txBody>
      </p:sp>
      <p:pic>
        <p:nvPicPr>
          <p:cNvPr id="3356676" name="Picture 4"/>
          <p:cNvPicPr>
            <a:picLocks noChangeAspect="1" noChangeArrowheads="1"/>
          </p:cNvPicPr>
          <p:nvPr/>
        </p:nvPicPr>
        <p:blipFill>
          <a:blip r:embed="rId2" cstate="print"/>
          <a:srcRect/>
          <a:stretch>
            <a:fillRect/>
          </a:stretch>
        </p:blipFill>
        <p:spPr bwMode="auto">
          <a:xfrm>
            <a:off x="5257800" y="1371600"/>
            <a:ext cx="3352800" cy="3062288"/>
          </a:xfrm>
          <a:prstGeom prst="rect">
            <a:avLst/>
          </a:prstGeom>
          <a:noFill/>
        </p:spPr>
      </p:pic>
    </p:spTree>
  </p:cSld>
  <p:clrMapOvr>
    <a:masterClrMapping/>
  </p:clrMapOvr>
  <p:transition spd="med">
    <p:pull dir="ru"/>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7698" name="Rectangle 2"/>
          <p:cNvSpPr>
            <a:spLocks noGrp="1" noChangeArrowheads="1"/>
          </p:cNvSpPr>
          <p:nvPr>
            <p:ph type="title"/>
          </p:nvPr>
        </p:nvSpPr>
        <p:spPr/>
        <p:txBody>
          <a:bodyPr/>
          <a:lstStyle/>
          <a:p>
            <a:r>
              <a:rPr lang="en-US"/>
              <a:t>Simulation Speed</a:t>
            </a:r>
          </a:p>
        </p:txBody>
      </p:sp>
      <p:sp>
        <p:nvSpPr>
          <p:cNvPr id="3357699" name="Rectangle 3"/>
          <p:cNvSpPr>
            <a:spLocks noGrp="1" noChangeArrowheads="1"/>
          </p:cNvSpPr>
          <p:nvPr>
            <p:ph type="body" idx="1"/>
          </p:nvPr>
        </p:nvSpPr>
        <p:spPr>
          <a:xfrm>
            <a:off x="685800" y="1524000"/>
            <a:ext cx="7772400" cy="4191000"/>
          </a:xfrm>
        </p:spPr>
        <p:txBody>
          <a:bodyPr/>
          <a:lstStyle/>
          <a:p>
            <a:pPr>
              <a:lnSpc>
                <a:spcPct val="90000"/>
              </a:lnSpc>
            </a:pPr>
            <a:r>
              <a:rPr lang="en-US" sz="2000"/>
              <a:t>High-speed dataflow simulation engine</a:t>
            </a:r>
          </a:p>
          <a:p>
            <a:pPr lvl="1">
              <a:lnSpc>
                <a:spcPct val="90000"/>
              </a:lnSpc>
            </a:pPr>
            <a:r>
              <a:rPr lang="en-US" sz="1800"/>
              <a:t>Enabling industry’s fastest simulation and analysis of signal-processing algorithms </a:t>
            </a:r>
          </a:p>
          <a:p>
            <a:pPr lvl="1">
              <a:lnSpc>
                <a:spcPct val="90000"/>
              </a:lnSpc>
            </a:pPr>
            <a:r>
              <a:rPr lang="en-US" sz="1800"/>
              <a:t>Highly efficient stream-driven simulation technology</a:t>
            </a:r>
          </a:p>
          <a:p>
            <a:pPr lvl="1">
              <a:lnSpc>
                <a:spcPct val="90000"/>
              </a:lnSpc>
            </a:pPr>
            <a:endParaRPr lang="en-US" sz="1800"/>
          </a:p>
          <a:p>
            <a:pPr>
              <a:lnSpc>
                <a:spcPct val="90000"/>
              </a:lnSpc>
            </a:pPr>
            <a:r>
              <a:rPr lang="en-US" sz="2000"/>
              <a:t>Fastest fixed-point simulation</a:t>
            </a:r>
          </a:p>
          <a:p>
            <a:pPr lvl="1">
              <a:lnSpc>
                <a:spcPct val="90000"/>
              </a:lnSpc>
            </a:pPr>
            <a:r>
              <a:rPr lang="en-US" sz="1800"/>
              <a:t>Speed-up SystemC fixed-point by more than 10x</a:t>
            </a:r>
          </a:p>
          <a:p>
            <a:pPr lvl="1">
              <a:lnSpc>
                <a:spcPct val="90000"/>
              </a:lnSpc>
            </a:pPr>
            <a:r>
              <a:rPr lang="en-US" sz="1800"/>
              <a:t>Simulate bit-true models almost at floating-point speed</a:t>
            </a:r>
          </a:p>
          <a:p>
            <a:pPr lvl="1">
              <a:lnSpc>
                <a:spcPct val="90000"/>
              </a:lnSpc>
            </a:pPr>
            <a:endParaRPr lang="en-US" sz="1800"/>
          </a:p>
          <a:p>
            <a:pPr>
              <a:lnSpc>
                <a:spcPct val="90000"/>
              </a:lnSpc>
            </a:pPr>
            <a:r>
              <a:rPr lang="en-US" sz="2000"/>
              <a:t>Distributed Simulations</a:t>
            </a:r>
          </a:p>
          <a:p>
            <a:pPr lvl="1">
              <a:lnSpc>
                <a:spcPct val="90000"/>
              </a:lnSpc>
            </a:pPr>
            <a:r>
              <a:rPr lang="en-US" sz="1800"/>
              <a:t>Automatically distribute simulations on your compute cluster</a:t>
            </a:r>
          </a:p>
          <a:p>
            <a:pPr lvl="1">
              <a:lnSpc>
                <a:spcPct val="90000"/>
              </a:lnSpc>
            </a:pPr>
            <a:r>
              <a:rPr lang="en-US" sz="1800"/>
              <a:t>Get to results faster</a:t>
            </a:r>
          </a:p>
        </p:txBody>
      </p:sp>
    </p:spTree>
  </p:cSld>
  <p:clrMapOvr>
    <a:masterClrMapping/>
  </p:clrMapOvr>
  <p:transition spd="med">
    <p:pull dir="ru"/>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8722" name="Rectangle 2"/>
          <p:cNvSpPr>
            <a:spLocks noChangeArrowheads="1"/>
          </p:cNvSpPr>
          <p:nvPr/>
        </p:nvSpPr>
        <p:spPr bwMode="auto">
          <a:xfrm>
            <a:off x="6553200" y="5095875"/>
            <a:ext cx="2286000" cy="76200"/>
          </a:xfrm>
          <a:prstGeom prst="rect">
            <a:avLst/>
          </a:prstGeom>
          <a:solidFill>
            <a:srgbClr val="FF0000"/>
          </a:solidFill>
          <a:ln w="9525" algn="ctr">
            <a:noFill/>
            <a:miter lim="800000"/>
            <a:headEnd/>
            <a:tailEnd/>
          </a:ln>
          <a:effectLst/>
        </p:spPr>
        <p:txBody>
          <a:bodyPr wrap="none" anchor="ctr"/>
          <a:lstStyle/>
          <a:p>
            <a:endParaRPr lang="en-US"/>
          </a:p>
        </p:txBody>
      </p:sp>
      <p:sp>
        <p:nvSpPr>
          <p:cNvPr id="3358723" name="Rectangle 3"/>
          <p:cNvSpPr>
            <a:spLocks noGrp="1" noChangeArrowheads="1"/>
          </p:cNvSpPr>
          <p:nvPr>
            <p:ph type="title"/>
          </p:nvPr>
        </p:nvSpPr>
        <p:spPr/>
        <p:txBody>
          <a:bodyPr/>
          <a:lstStyle/>
          <a:p>
            <a:r>
              <a:rPr lang="en-US"/>
              <a:t>Hierarchical Debugging &amp; Analysis</a:t>
            </a:r>
          </a:p>
        </p:txBody>
      </p:sp>
      <p:sp>
        <p:nvSpPr>
          <p:cNvPr id="3358724" name="Rectangle 4"/>
          <p:cNvSpPr>
            <a:spLocks noGrp="1" noChangeArrowheads="1"/>
          </p:cNvSpPr>
          <p:nvPr>
            <p:ph type="body" idx="1"/>
          </p:nvPr>
        </p:nvSpPr>
        <p:spPr>
          <a:xfrm>
            <a:off x="685800" y="1524000"/>
            <a:ext cx="7772400" cy="4572000"/>
          </a:xfrm>
        </p:spPr>
        <p:txBody>
          <a:bodyPr/>
          <a:lstStyle/>
          <a:p>
            <a:pPr>
              <a:lnSpc>
                <a:spcPct val="80000"/>
              </a:lnSpc>
            </a:pPr>
            <a:r>
              <a:rPr lang="en-US" sz="1800"/>
              <a:t>Algorithm</a:t>
            </a:r>
          </a:p>
          <a:p>
            <a:pPr lvl="1">
              <a:lnSpc>
                <a:spcPct val="80000"/>
              </a:lnSpc>
            </a:pPr>
            <a:r>
              <a:rPr lang="en-US" sz="1600"/>
              <a:t>Waveform / Scatter</a:t>
            </a:r>
          </a:p>
          <a:p>
            <a:pPr lvl="1">
              <a:lnSpc>
                <a:spcPct val="80000"/>
              </a:lnSpc>
            </a:pPr>
            <a:r>
              <a:rPr lang="en-US" sz="1600"/>
              <a:t>Deadlock debugging , simulation profiling</a:t>
            </a:r>
          </a:p>
          <a:p>
            <a:pPr lvl="1">
              <a:lnSpc>
                <a:spcPct val="80000"/>
              </a:lnSpc>
            </a:pPr>
            <a:r>
              <a:rPr lang="en-US" sz="1600"/>
              <a:t>Buffer analysis, array range checks</a:t>
            </a:r>
          </a:p>
          <a:p>
            <a:pPr>
              <a:lnSpc>
                <a:spcPct val="80000"/>
              </a:lnSpc>
            </a:pPr>
            <a:r>
              <a:rPr lang="en-US" sz="1800"/>
              <a:t>Block Level</a:t>
            </a:r>
          </a:p>
          <a:p>
            <a:pPr lvl="1">
              <a:lnSpc>
                <a:spcPct val="80000"/>
              </a:lnSpc>
            </a:pPr>
            <a:r>
              <a:rPr lang="en-US" sz="1600"/>
              <a:t>Block level debugging &amp; breakpoints</a:t>
            </a:r>
          </a:p>
          <a:p>
            <a:pPr lvl="1">
              <a:lnSpc>
                <a:spcPct val="80000"/>
              </a:lnSpc>
            </a:pPr>
            <a:r>
              <a:rPr lang="en-US" sz="1600"/>
              <a:t>Scriptable simulation</a:t>
            </a:r>
          </a:p>
          <a:p>
            <a:pPr>
              <a:lnSpc>
                <a:spcPct val="80000"/>
              </a:lnSpc>
            </a:pPr>
            <a:r>
              <a:rPr lang="en-US" sz="1800"/>
              <a:t>Source Code</a:t>
            </a:r>
          </a:p>
          <a:p>
            <a:pPr lvl="1">
              <a:lnSpc>
                <a:spcPct val="80000"/>
              </a:lnSpc>
            </a:pPr>
            <a:r>
              <a:rPr lang="en-US" sz="1600"/>
              <a:t>Step-Into from block level</a:t>
            </a:r>
          </a:p>
          <a:p>
            <a:pPr lvl="1">
              <a:lnSpc>
                <a:spcPct val="80000"/>
              </a:lnSpc>
            </a:pPr>
            <a:r>
              <a:rPr lang="en-US" sz="1600"/>
              <a:t>Full source code debugging</a:t>
            </a:r>
          </a:p>
          <a:p>
            <a:pPr lvl="1">
              <a:lnSpc>
                <a:spcPct val="80000"/>
              </a:lnSpc>
            </a:pPr>
            <a:r>
              <a:rPr lang="en-US" sz="1600"/>
              <a:t>Smart SystemC data printing</a:t>
            </a:r>
          </a:p>
          <a:p>
            <a:pPr>
              <a:lnSpc>
                <a:spcPct val="80000"/>
              </a:lnSpc>
            </a:pPr>
            <a:r>
              <a:rPr lang="en-US" sz="1800"/>
              <a:t>Data Visualization</a:t>
            </a:r>
          </a:p>
          <a:p>
            <a:pPr lvl="1">
              <a:lnSpc>
                <a:spcPct val="80000"/>
              </a:lnSpc>
            </a:pPr>
            <a:r>
              <a:rPr lang="en-US" sz="1600"/>
              <a:t>Interactive online visualization during simulation</a:t>
            </a:r>
          </a:p>
          <a:p>
            <a:pPr lvl="1">
              <a:lnSpc>
                <a:spcPct val="80000"/>
              </a:lnSpc>
            </a:pPr>
            <a:r>
              <a:rPr lang="en-US" sz="1600"/>
              <a:t>Post-processing, file based</a:t>
            </a:r>
          </a:p>
          <a:p>
            <a:pPr lvl="1">
              <a:lnSpc>
                <a:spcPct val="80000"/>
              </a:lnSpc>
            </a:pPr>
            <a:r>
              <a:rPr lang="en-US" sz="1600"/>
              <a:t>Powerful post-simulation calculation on datasets</a:t>
            </a:r>
          </a:p>
        </p:txBody>
      </p:sp>
      <p:pic>
        <p:nvPicPr>
          <p:cNvPr id="3358725" name="Picture 5" descr="davis_out"/>
          <p:cNvPicPr>
            <a:picLocks noChangeAspect="1" noChangeArrowheads="1"/>
          </p:cNvPicPr>
          <p:nvPr/>
        </p:nvPicPr>
        <p:blipFill>
          <a:blip r:embed="rId2" cstate="print"/>
          <a:srcRect l="30159" t="10741" r="4683" b="8115"/>
          <a:stretch>
            <a:fillRect/>
          </a:stretch>
        </p:blipFill>
        <p:spPr bwMode="auto">
          <a:xfrm>
            <a:off x="6705600" y="1371600"/>
            <a:ext cx="1828800" cy="1516063"/>
          </a:xfrm>
          <a:prstGeom prst="rect">
            <a:avLst/>
          </a:prstGeom>
          <a:noFill/>
        </p:spPr>
      </p:pic>
      <p:pic>
        <p:nvPicPr>
          <p:cNvPr id="3358726" name="Picture 6"/>
          <p:cNvPicPr>
            <a:picLocks noChangeAspect="1" noChangeArrowheads="1"/>
          </p:cNvPicPr>
          <p:nvPr/>
        </p:nvPicPr>
        <p:blipFill>
          <a:blip r:embed="rId3" cstate="print"/>
          <a:srcRect/>
          <a:stretch>
            <a:fillRect/>
          </a:stretch>
        </p:blipFill>
        <p:spPr bwMode="auto">
          <a:xfrm>
            <a:off x="6477000" y="3200400"/>
            <a:ext cx="2133600" cy="857250"/>
          </a:xfrm>
          <a:prstGeom prst="rect">
            <a:avLst/>
          </a:prstGeom>
          <a:noFill/>
        </p:spPr>
      </p:pic>
      <p:sp>
        <p:nvSpPr>
          <p:cNvPr id="3358727" name="Text Box 7"/>
          <p:cNvSpPr txBox="1">
            <a:spLocks noChangeArrowheads="1"/>
          </p:cNvSpPr>
          <p:nvPr/>
        </p:nvSpPr>
        <p:spPr bwMode="auto">
          <a:xfrm>
            <a:off x="6400800" y="4568825"/>
            <a:ext cx="2449513" cy="1298575"/>
          </a:xfrm>
          <a:prstGeom prst="rect">
            <a:avLst/>
          </a:prstGeom>
          <a:noFill/>
          <a:ln w="9525" algn="ctr">
            <a:solidFill>
              <a:schemeClr val="tx1"/>
            </a:solidFill>
            <a:miter lim="800000"/>
            <a:headEnd/>
            <a:tailEnd/>
          </a:ln>
          <a:effectLst/>
        </p:spPr>
        <p:txBody>
          <a:bodyPr wrap="none">
            <a:spAutoFit/>
          </a:bodyPr>
          <a:lstStyle/>
          <a:p>
            <a:pPr algn="l"/>
            <a:r>
              <a:rPr lang="en-US" sz="600">
                <a:latin typeface="Courier New" pitchFamily="49" charset="0"/>
              </a:rPr>
              <a:t>int main(int argc, char* argv[])</a:t>
            </a:r>
          </a:p>
          <a:p>
            <a:pPr algn="l"/>
            <a:r>
              <a:rPr lang="en-US" sz="600">
                <a:latin typeface="Courier New" pitchFamily="49" charset="0"/>
              </a:rPr>
              <a:t>{</a:t>
            </a:r>
          </a:p>
          <a:p>
            <a:pPr algn="l"/>
            <a:r>
              <a:rPr lang="en-US" sz="600">
                <a:latin typeface="Courier New" pitchFamily="49" charset="0"/>
              </a:rPr>
              <a:t>    float OutData[1];</a:t>
            </a:r>
          </a:p>
          <a:p>
            <a:pPr algn="l"/>
            <a:r>
              <a:rPr lang="en-US" sz="600">
                <a:latin typeface="Courier New" pitchFamily="49" charset="0"/>
              </a:rPr>
              <a:t>    float *OutData_tmp[1];</a:t>
            </a:r>
          </a:p>
          <a:p>
            <a:pPr algn="l"/>
            <a:r>
              <a:rPr lang="en-US" sz="600">
                <a:latin typeface="Courier New" pitchFamily="49" charset="0"/>
              </a:rPr>
              <a:t>    ccss_fork_function_reset();</a:t>
            </a:r>
          </a:p>
          <a:p>
            <a:pPr algn="l"/>
            <a:r>
              <a:rPr lang="en-US" sz="600">
                <a:latin typeface="Courier New" pitchFamily="49" charset="0"/>
              </a:rPr>
              <a:t>    for (ccss_i = 0; ccss_i &lt; 1; ccss_i++) {</a:t>
            </a:r>
          </a:p>
          <a:p>
            <a:pPr algn="l"/>
            <a:r>
              <a:rPr lang="en-US" sz="600">
                <a:latin typeface="Courier New" pitchFamily="49" charset="0"/>
              </a:rPr>
              <a:t>        OutData[ccss_i] = 0;</a:t>
            </a:r>
          </a:p>
          <a:p>
            <a:pPr algn="l"/>
            <a:r>
              <a:rPr lang="en-US" sz="600">
                <a:latin typeface="Courier New" pitchFamily="49" charset="0"/>
              </a:rPr>
              <a:t>        OutData_tmp[ccss_i] = &amp;(OutData[ccss_i]);</a:t>
            </a:r>
          </a:p>
          <a:p>
            <a:pPr algn="l"/>
            <a:r>
              <a:rPr lang="en-US" sz="600">
                <a:latin typeface="Courier New" pitchFamily="49" charset="0"/>
              </a:rPr>
              <a:t>    }</a:t>
            </a:r>
          </a:p>
          <a:p>
            <a:pPr algn="l"/>
            <a:r>
              <a:rPr lang="en-US" sz="600">
                <a:latin typeface="Courier New" pitchFamily="49" charset="0"/>
              </a:rPr>
              <a:t>   ccss_fork_function_terminate();</a:t>
            </a:r>
          </a:p>
          <a:p>
            <a:pPr algn="l"/>
            <a:r>
              <a:rPr lang="en-US" sz="600">
                <a:latin typeface="Courier New" pitchFamily="49" charset="0"/>
              </a:rPr>
              <a:t>    return 0;</a:t>
            </a:r>
          </a:p>
          <a:p>
            <a:pPr algn="l"/>
            <a:r>
              <a:rPr lang="en-US" sz="600">
                <a:latin typeface="Courier New" pitchFamily="49" charset="0"/>
              </a:rPr>
              <a:t>}</a:t>
            </a:r>
          </a:p>
          <a:p>
            <a:pPr algn="l"/>
            <a:endParaRPr lang="en-US" sz="600">
              <a:latin typeface="Courier New" pitchFamily="49" charset="0"/>
            </a:endParaRPr>
          </a:p>
        </p:txBody>
      </p:sp>
      <p:sp>
        <p:nvSpPr>
          <p:cNvPr id="3358728" name="AutoShape 8"/>
          <p:cNvSpPr>
            <a:spLocks noChangeArrowheads="1"/>
          </p:cNvSpPr>
          <p:nvPr/>
        </p:nvSpPr>
        <p:spPr bwMode="auto">
          <a:xfrm>
            <a:off x="6435725" y="5095875"/>
            <a:ext cx="76200" cy="76200"/>
          </a:xfrm>
          <a:prstGeom prst="octagon">
            <a:avLst>
              <a:gd name="adj" fmla="val 29287"/>
            </a:avLst>
          </a:prstGeom>
          <a:solidFill>
            <a:srgbClr val="FF0000"/>
          </a:solidFill>
          <a:ln w="3175" algn="ctr">
            <a:solidFill>
              <a:schemeClr val="tx1"/>
            </a:solidFill>
            <a:miter lim="800000"/>
            <a:headEnd/>
            <a:tailEnd/>
          </a:ln>
          <a:effectLst/>
        </p:spPr>
        <p:txBody>
          <a:bodyPr wrap="none" anchor="ctr"/>
          <a:lstStyle/>
          <a:p>
            <a:endParaRPr lang="en-US"/>
          </a:p>
        </p:txBody>
      </p:sp>
    </p:spTree>
  </p:cSld>
  <p:clrMapOvr>
    <a:masterClrMapping/>
  </p:clrMapOvr>
  <p:transition spd="med">
    <p:pull dir="ru"/>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9746" name="Rectangle 2"/>
          <p:cNvSpPr>
            <a:spLocks noGrp="1" noChangeArrowheads="1"/>
          </p:cNvSpPr>
          <p:nvPr>
            <p:ph type="title"/>
          </p:nvPr>
        </p:nvSpPr>
        <p:spPr/>
        <p:txBody>
          <a:bodyPr/>
          <a:lstStyle/>
          <a:p>
            <a:r>
              <a:rPr lang="en-US"/>
              <a:t>System Studio Model Library</a:t>
            </a:r>
            <a:br>
              <a:rPr lang="en-US"/>
            </a:br>
            <a:r>
              <a:rPr lang="en-US"/>
              <a:t>From simple to most complex</a:t>
            </a:r>
          </a:p>
        </p:txBody>
      </p:sp>
      <p:sp>
        <p:nvSpPr>
          <p:cNvPr id="3359747" name="Rectangle 3"/>
          <p:cNvSpPr>
            <a:spLocks noGrp="1" noChangeArrowheads="1"/>
          </p:cNvSpPr>
          <p:nvPr>
            <p:ph type="body" idx="1"/>
          </p:nvPr>
        </p:nvSpPr>
        <p:spPr/>
        <p:txBody>
          <a:bodyPr/>
          <a:lstStyle/>
          <a:p>
            <a:r>
              <a:rPr lang="en-US"/>
              <a:t>More than 2000 signal-processing models</a:t>
            </a:r>
          </a:p>
          <a:p>
            <a:pPr lvl="1"/>
            <a:r>
              <a:rPr lang="en-US"/>
              <a:t>Data sources</a:t>
            </a:r>
          </a:p>
          <a:p>
            <a:pPr lvl="1"/>
            <a:r>
              <a:rPr lang="en-US"/>
              <a:t>Channel models</a:t>
            </a:r>
          </a:p>
          <a:p>
            <a:pPr lvl="1"/>
            <a:r>
              <a:rPr lang="en-US"/>
              <a:t>Display models</a:t>
            </a:r>
          </a:p>
          <a:p>
            <a:endParaRPr lang="en-US"/>
          </a:p>
          <a:p>
            <a:r>
              <a:rPr lang="en-US"/>
              <a:t>Reference design kits (RDKs)</a:t>
            </a:r>
          </a:p>
          <a:p>
            <a:pPr lvl="1"/>
            <a:r>
              <a:rPr lang="en-US"/>
              <a:t>Jump-start commercial design efforts in the areas of advanced wireless, multimedia and telecom technical standards</a:t>
            </a:r>
          </a:p>
          <a:p>
            <a:pPr lvl="1"/>
            <a:r>
              <a:rPr lang="en-US"/>
              <a:t>What do you need?</a:t>
            </a:r>
          </a:p>
        </p:txBody>
      </p:sp>
      <p:sp>
        <p:nvSpPr>
          <p:cNvPr id="3359748" name="Text Box 4"/>
          <p:cNvSpPr txBox="1">
            <a:spLocks noChangeArrowheads="1"/>
          </p:cNvSpPr>
          <p:nvPr/>
        </p:nvSpPr>
        <p:spPr bwMode="auto">
          <a:xfrm>
            <a:off x="3767138" y="1985963"/>
            <a:ext cx="4202112" cy="1300162"/>
          </a:xfrm>
          <a:prstGeom prst="rect">
            <a:avLst/>
          </a:prstGeom>
          <a:noFill/>
          <a:ln w="9525" algn="ctr">
            <a:noFill/>
            <a:miter lim="800000"/>
            <a:headEnd/>
            <a:tailEnd/>
          </a:ln>
          <a:effectLst/>
        </p:spPr>
        <p:txBody>
          <a:bodyPr wrap="none">
            <a:spAutoFit/>
          </a:bodyPr>
          <a:lstStyle/>
          <a:p>
            <a:pPr lvl="1" algn="l" eaLnBrk="1" hangingPunct="1">
              <a:spcBef>
                <a:spcPct val="15000"/>
              </a:spcBef>
              <a:spcAft>
                <a:spcPct val="15000"/>
              </a:spcAft>
              <a:buClr>
                <a:srgbClr val="7900A4"/>
              </a:buClr>
              <a:buSzPct val="85000"/>
              <a:buFont typeface="Wingdings" pitchFamily="2" charset="2"/>
              <a:buChar char="§"/>
            </a:pPr>
            <a:r>
              <a:rPr lang="en-US" sz="2200" b="0">
                <a:solidFill>
                  <a:srgbClr val="000000"/>
                </a:solidFill>
              </a:rPr>
              <a:t> analysis models (e.g. BER)</a:t>
            </a:r>
          </a:p>
          <a:p>
            <a:pPr lvl="1" algn="l" eaLnBrk="1" hangingPunct="1">
              <a:spcBef>
                <a:spcPct val="15000"/>
              </a:spcBef>
              <a:spcAft>
                <a:spcPct val="15000"/>
              </a:spcAft>
              <a:buClr>
                <a:srgbClr val="7900A4"/>
              </a:buClr>
              <a:buSzPct val="85000"/>
              <a:buFont typeface="Wingdings" pitchFamily="2" charset="2"/>
              <a:buChar char="§"/>
            </a:pPr>
            <a:r>
              <a:rPr lang="en-US" sz="2200" b="0">
                <a:solidFill>
                  <a:srgbClr val="000000"/>
                </a:solidFill>
              </a:rPr>
              <a:t> filters</a:t>
            </a:r>
          </a:p>
          <a:p>
            <a:pPr lvl="1" algn="l" eaLnBrk="1" hangingPunct="1">
              <a:spcBef>
                <a:spcPct val="15000"/>
              </a:spcBef>
              <a:spcAft>
                <a:spcPct val="15000"/>
              </a:spcAft>
              <a:buClr>
                <a:srgbClr val="7900A4"/>
              </a:buClr>
              <a:buSzPct val="85000"/>
              <a:buFont typeface="Wingdings" pitchFamily="2" charset="2"/>
              <a:buChar char="§"/>
            </a:pPr>
            <a:r>
              <a:rPr lang="en-US" sz="2200" b="0">
                <a:solidFill>
                  <a:srgbClr val="000000"/>
                </a:solidFill>
              </a:rPr>
              <a:t> coders/decoders</a:t>
            </a:r>
          </a:p>
        </p:txBody>
      </p:sp>
    </p:spTree>
  </p:cSld>
  <p:clrMapOvr>
    <a:masterClrMapping/>
  </p:clrMapOvr>
  <p:transition spd="med">
    <p:pull dir="ru"/>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0770" name="Rectangle 2"/>
          <p:cNvSpPr>
            <a:spLocks noGrp="1" noChangeArrowheads="1"/>
          </p:cNvSpPr>
          <p:nvPr>
            <p:ph type="title"/>
          </p:nvPr>
        </p:nvSpPr>
        <p:spPr>
          <a:xfrm>
            <a:off x="471488" y="76200"/>
            <a:ext cx="8475662" cy="1143000"/>
          </a:xfrm>
        </p:spPr>
        <p:txBody>
          <a:bodyPr/>
          <a:lstStyle/>
          <a:p>
            <a:pPr algn="ctr"/>
            <a:r>
              <a:rPr lang="en-US" sz="3500"/>
              <a:t>System Studio </a:t>
            </a:r>
            <a:r>
              <a:rPr lang="en-US"/>
              <a:t> </a:t>
            </a:r>
          </a:p>
        </p:txBody>
      </p:sp>
      <p:grpSp>
        <p:nvGrpSpPr>
          <p:cNvPr id="3360771" name="Group 3"/>
          <p:cNvGrpSpPr>
            <a:grpSpLocks/>
          </p:cNvGrpSpPr>
          <p:nvPr/>
        </p:nvGrpSpPr>
        <p:grpSpPr bwMode="auto">
          <a:xfrm>
            <a:off x="690563" y="3238500"/>
            <a:ext cx="5610225" cy="854075"/>
            <a:chOff x="594" y="3735"/>
            <a:chExt cx="5242" cy="717"/>
          </a:xfrm>
        </p:grpSpPr>
        <p:sp>
          <p:nvSpPr>
            <p:cNvPr id="3360772" name="AutoShape 4"/>
            <p:cNvSpPr>
              <a:spLocks noChangeArrowheads="1"/>
            </p:cNvSpPr>
            <p:nvPr/>
          </p:nvSpPr>
          <p:spPr bwMode="auto">
            <a:xfrm>
              <a:off x="935" y="3784"/>
              <a:ext cx="4901" cy="650"/>
            </a:xfrm>
            <a:prstGeom prst="roundRect">
              <a:avLst>
                <a:gd name="adj" fmla="val 3801"/>
              </a:avLst>
            </a:prstGeom>
            <a:solidFill>
              <a:schemeClr val="tx2"/>
            </a:solidFill>
            <a:ln w="9525" algn="ctr">
              <a:noFill/>
              <a:round/>
              <a:headEnd/>
              <a:tailEnd/>
            </a:ln>
            <a:effectLst/>
          </p:spPr>
          <p:txBody>
            <a:bodyPr wrap="none" lIns="61539" tIns="30770" rIns="61539" bIns="30770" anchor="ctr"/>
            <a:lstStyle/>
            <a:p>
              <a:pPr marL="307975" lvl="1" algn="l" defTabSz="879475" eaLnBrk="1" hangingPunct="1">
                <a:spcBef>
                  <a:spcPct val="15000"/>
                </a:spcBef>
                <a:spcAft>
                  <a:spcPct val="15000"/>
                </a:spcAft>
                <a:buClr>
                  <a:srgbClr val="7900A4"/>
                </a:buClr>
                <a:buSzPct val="85000"/>
                <a:buFont typeface="Wingdings" pitchFamily="2" charset="2"/>
                <a:buNone/>
              </a:pPr>
              <a:r>
                <a:rPr lang="en-US" sz="2200">
                  <a:solidFill>
                    <a:schemeClr val="bg1"/>
                  </a:solidFill>
                </a:rPr>
                <a:t>Powerful Analysis and Debugging</a:t>
              </a:r>
            </a:p>
          </p:txBody>
        </p:sp>
        <p:pic>
          <p:nvPicPr>
            <p:cNvPr id="3360773" name="Picture 5" descr="check mark for banner"/>
            <p:cNvPicPr>
              <a:picLocks noChangeAspect="1" noChangeArrowheads="1"/>
            </p:cNvPicPr>
            <p:nvPr/>
          </p:nvPicPr>
          <p:blipFill>
            <a:blip r:embed="rId3" cstate="print"/>
            <a:srcRect b="18523"/>
            <a:stretch>
              <a:fillRect/>
            </a:stretch>
          </p:blipFill>
          <p:spPr bwMode="auto">
            <a:xfrm>
              <a:off x="594" y="3735"/>
              <a:ext cx="657" cy="717"/>
            </a:xfrm>
            <a:prstGeom prst="rect">
              <a:avLst/>
            </a:prstGeom>
            <a:noFill/>
          </p:spPr>
        </p:pic>
      </p:grpSp>
      <p:grpSp>
        <p:nvGrpSpPr>
          <p:cNvPr id="3360774" name="Group 6"/>
          <p:cNvGrpSpPr>
            <a:grpSpLocks/>
          </p:cNvGrpSpPr>
          <p:nvPr/>
        </p:nvGrpSpPr>
        <p:grpSpPr bwMode="auto">
          <a:xfrm>
            <a:off x="679450" y="4138613"/>
            <a:ext cx="5627688" cy="854075"/>
            <a:chOff x="582" y="4575"/>
            <a:chExt cx="5260" cy="717"/>
          </a:xfrm>
        </p:grpSpPr>
        <p:sp>
          <p:nvSpPr>
            <p:cNvPr id="3360775" name="AutoShape 7"/>
            <p:cNvSpPr>
              <a:spLocks noChangeArrowheads="1"/>
            </p:cNvSpPr>
            <p:nvPr/>
          </p:nvSpPr>
          <p:spPr bwMode="auto">
            <a:xfrm>
              <a:off x="941" y="4618"/>
              <a:ext cx="4901" cy="650"/>
            </a:xfrm>
            <a:prstGeom prst="roundRect">
              <a:avLst>
                <a:gd name="adj" fmla="val 3801"/>
              </a:avLst>
            </a:prstGeom>
            <a:solidFill>
              <a:schemeClr val="tx2"/>
            </a:solidFill>
            <a:ln w="9525" algn="ctr">
              <a:noFill/>
              <a:round/>
              <a:headEnd/>
              <a:tailEnd/>
            </a:ln>
            <a:effectLst/>
          </p:spPr>
          <p:txBody>
            <a:bodyPr wrap="none" lIns="61539" tIns="30770" rIns="61539" bIns="30770" anchor="ctr"/>
            <a:lstStyle/>
            <a:p>
              <a:pPr marL="307975" lvl="1" algn="l" defTabSz="879475" eaLnBrk="1" hangingPunct="1">
                <a:spcBef>
                  <a:spcPct val="15000"/>
                </a:spcBef>
                <a:spcAft>
                  <a:spcPct val="15000"/>
                </a:spcAft>
                <a:buClr>
                  <a:srgbClr val="7900A4"/>
                </a:buClr>
                <a:buSzPct val="85000"/>
                <a:buFont typeface="Wingdings" pitchFamily="2" charset="2"/>
                <a:buNone/>
              </a:pPr>
              <a:r>
                <a:rPr lang="en-US" sz="2200">
                  <a:solidFill>
                    <a:schemeClr val="bg1"/>
                  </a:solidFill>
                </a:rPr>
                <a:t>2000+ Models</a:t>
              </a:r>
            </a:p>
          </p:txBody>
        </p:sp>
        <p:pic>
          <p:nvPicPr>
            <p:cNvPr id="3360776" name="Picture 8" descr="check mark for banner"/>
            <p:cNvPicPr>
              <a:picLocks noChangeAspect="1" noChangeArrowheads="1"/>
            </p:cNvPicPr>
            <p:nvPr/>
          </p:nvPicPr>
          <p:blipFill>
            <a:blip r:embed="rId3" cstate="print"/>
            <a:srcRect b="18523"/>
            <a:stretch>
              <a:fillRect/>
            </a:stretch>
          </p:blipFill>
          <p:spPr bwMode="auto">
            <a:xfrm>
              <a:off x="582" y="4575"/>
              <a:ext cx="657" cy="717"/>
            </a:xfrm>
            <a:prstGeom prst="rect">
              <a:avLst/>
            </a:prstGeom>
            <a:noFill/>
          </p:spPr>
        </p:pic>
      </p:grpSp>
      <p:grpSp>
        <p:nvGrpSpPr>
          <p:cNvPr id="3360777" name="Group 9"/>
          <p:cNvGrpSpPr>
            <a:grpSpLocks/>
          </p:cNvGrpSpPr>
          <p:nvPr/>
        </p:nvGrpSpPr>
        <p:grpSpPr bwMode="auto">
          <a:xfrm>
            <a:off x="690563" y="2336800"/>
            <a:ext cx="5597525" cy="854075"/>
            <a:chOff x="594" y="2955"/>
            <a:chExt cx="5230" cy="717"/>
          </a:xfrm>
        </p:grpSpPr>
        <p:sp>
          <p:nvSpPr>
            <p:cNvPr id="3360778" name="AutoShape 10"/>
            <p:cNvSpPr>
              <a:spLocks noChangeArrowheads="1"/>
            </p:cNvSpPr>
            <p:nvPr/>
          </p:nvSpPr>
          <p:spPr bwMode="auto">
            <a:xfrm>
              <a:off x="935" y="2998"/>
              <a:ext cx="4889" cy="662"/>
            </a:xfrm>
            <a:prstGeom prst="roundRect">
              <a:avLst>
                <a:gd name="adj" fmla="val 3801"/>
              </a:avLst>
            </a:prstGeom>
            <a:solidFill>
              <a:schemeClr val="tx2"/>
            </a:solidFill>
            <a:ln w="9525" algn="ctr">
              <a:noFill/>
              <a:round/>
              <a:headEnd/>
              <a:tailEnd/>
            </a:ln>
            <a:effectLst/>
          </p:spPr>
          <p:txBody>
            <a:bodyPr wrap="none" lIns="61539" tIns="30770" rIns="61539" bIns="30770" anchor="ctr"/>
            <a:lstStyle/>
            <a:p>
              <a:pPr marL="307975" lvl="1" algn="l" defTabSz="879475" eaLnBrk="1" hangingPunct="1">
                <a:spcBef>
                  <a:spcPct val="15000"/>
                </a:spcBef>
                <a:spcAft>
                  <a:spcPct val="15000"/>
                </a:spcAft>
                <a:buClr>
                  <a:srgbClr val="7900A4"/>
                </a:buClr>
                <a:buSzPct val="85000"/>
                <a:buFont typeface="Wingdings" pitchFamily="2" charset="2"/>
                <a:buNone/>
              </a:pPr>
              <a:r>
                <a:rPr lang="en-US" sz="2200">
                  <a:solidFill>
                    <a:schemeClr val="bg1"/>
                  </a:solidFill>
                </a:rPr>
                <a:t>Highest Simulation Performance</a:t>
              </a:r>
            </a:p>
          </p:txBody>
        </p:sp>
        <p:pic>
          <p:nvPicPr>
            <p:cNvPr id="3360779" name="Picture 11" descr="check mark for banner"/>
            <p:cNvPicPr>
              <a:picLocks noChangeAspect="1" noChangeArrowheads="1"/>
            </p:cNvPicPr>
            <p:nvPr/>
          </p:nvPicPr>
          <p:blipFill>
            <a:blip r:embed="rId3" cstate="print"/>
            <a:srcRect b="18523"/>
            <a:stretch>
              <a:fillRect/>
            </a:stretch>
          </p:blipFill>
          <p:spPr bwMode="auto">
            <a:xfrm>
              <a:off x="594" y="2955"/>
              <a:ext cx="657" cy="717"/>
            </a:xfrm>
            <a:prstGeom prst="rect">
              <a:avLst/>
            </a:prstGeom>
            <a:noFill/>
          </p:spPr>
        </p:pic>
      </p:grpSp>
      <p:grpSp>
        <p:nvGrpSpPr>
          <p:cNvPr id="3360780" name="Group 12"/>
          <p:cNvGrpSpPr>
            <a:grpSpLocks/>
          </p:cNvGrpSpPr>
          <p:nvPr/>
        </p:nvGrpSpPr>
        <p:grpSpPr bwMode="auto">
          <a:xfrm>
            <a:off x="690563" y="1436688"/>
            <a:ext cx="5616575" cy="854075"/>
            <a:chOff x="588" y="2211"/>
            <a:chExt cx="5248" cy="717"/>
          </a:xfrm>
        </p:grpSpPr>
        <p:sp>
          <p:nvSpPr>
            <p:cNvPr id="3360781" name="AutoShape 13"/>
            <p:cNvSpPr>
              <a:spLocks noChangeArrowheads="1"/>
            </p:cNvSpPr>
            <p:nvPr/>
          </p:nvSpPr>
          <p:spPr bwMode="auto">
            <a:xfrm>
              <a:off x="947" y="2260"/>
              <a:ext cx="4889" cy="656"/>
            </a:xfrm>
            <a:prstGeom prst="roundRect">
              <a:avLst>
                <a:gd name="adj" fmla="val 3801"/>
              </a:avLst>
            </a:prstGeom>
            <a:solidFill>
              <a:schemeClr val="tx2"/>
            </a:solidFill>
            <a:ln w="9525" algn="ctr">
              <a:noFill/>
              <a:round/>
              <a:headEnd/>
              <a:tailEnd/>
            </a:ln>
            <a:effectLst/>
          </p:spPr>
          <p:txBody>
            <a:bodyPr wrap="none" lIns="61539" tIns="30770" rIns="61539" bIns="30770" anchor="ctr"/>
            <a:lstStyle/>
            <a:p>
              <a:pPr marL="307975" lvl="1" algn="l" defTabSz="879475" eaLnBrk="1" hangingPunct="1">
                <a:spcBef>
                  <a:spcPct val="15000"/>
                </a:spcBef>
                <a:spcAft>
                  <a:spcPct val="15000"/>
                </a:spcAft>
                <a:buClr>
                  <a:srgbClr val="7900A4"/>
                </a:buClr>
                <a:buSzPct val="85000"/>
                <a:buFont typeface="Wingdings" pitchFamily="2" charset="2"/>
                <a:buNone/>
              </a:pPr>
              <a:r>
                <a:rPr lang="en-US" sz="2200">
                  <a:solidFill>
                    <a:schemeClr val="bg1"/>
                  </a:solidFill>
                </a:rPr>
                <a:t>Most Powerful Model-based Design</a:t>
              </a:r>
            </a:p>
          </p:txBody>
        </p:sp>
        <p:pic>
          <p:nvPicPr>
            <p:cNvPr id="3360782" name="Picture 14" descr="check mark for banner"/>
            <p:cNvPicPr>
              <a:picLocks noChangeAspect="1" noChangeArrowheads="1"/>
            </p:cNvPicPr>
            <p:nvPr/>
          </p:nvPicPr>
          <p:blipFill>
            <a:blip r:embed="rId3" cstate="print"/>
            <a:srcRect b="18523"/>
            <a:stretch>
              <a:fillRect/>
            </a:stretch>
          </p:blipFill>
          <p:spPr bwMode="auto">
            <a:xfrm>
              <a:off x="588" y="2211"/>
              <a:ext cx="657" cy="717"/>
            </a:xfrm>
            <a:prstGeom prst="rect">
              <a:avLst/>
            </a:prstGeom>
            <a:noFill/>
          </p:spPr>
        </p:pic>
      </p:grpSp>
      <p:pic>
        <p:nvPicPr>
          <p:cNvPr id="3360783" name="Picture 15"/>
          <p:cNvPicPr>
            <a:picLocks noChangeAspect="1" noChangeArrowheads="1"/>
          </p:cNvPicPr>
          <p:nvPr/>
        </p:nvPicPr>
        <p:blipFill>
          <a:blip r:embed="rId4" cstate="print"/>
          <a:srcRect/>
          <a:stretch>
            <a:fillRect/>
          </a:stretch>
        </p:blipFill>
        <p:spPr bwMode="auto">
          <a:xfrm>
            <a:off x="6454775" y="1522413"/>
            <a:ext cx="2474913" cy="2260600"/>
          </a:xfrm>
          <a:prstGeom prst="rect">
            <a:avLst/>
          </a:prstGeom>
          <a:noFill/>
        </p:spPr>
      </p:pic>
      <p:pic>
        <p:nvPicPr>
          <p:cNvPr id="3360784" name="Picture 16" descr="10-and-2-small"/>
          <p:cNvPicPr>
            <a:picLocks noChangeAspect="1" noChangeArrowheads="1"/>
          </p:cNvPicPr>
          <p:nvPr/>
        </p:nvPicPr>
        <p:blipFill>
          <a:blip r:embed="rId5" cstate="print"/>
          <a:srcRect/>
          <a:stretch>
            <a:fillRect/>
          </a:stretch>
        </p:blipFill>
        <p:spPr bwMode="auto">
          <a:xfrm>
            <a:off x="6446838" y="3902075"/>
            <a:ext cx="2468562" cy="1949450"/>
          </a:xfrm>
          <a:prstGeom prst="rect">
            <a:avLst/>
          </a:prstGeom>
          <a:noFill/>
        </p:spPr>
      </p:pic>
      <p:grpSp>
        <p:nvGrpSpPr>
          <p:cNvPr id="3360785" name="Group 17"/>
          <p:cNvGrpSpPr>
            <a:grpSpLocks/>
          </p:cNvGrpSpPr>
          <p:nvPr/>
        </p:nvGrpSpPr>
        <p:grpSpPr bwMode="auto">
          <a:xfrm>
            <a:off x="692150" y="5040313"/>
            <a:ext cx="5627688" cy="854075"/>
            <a:chOff x="582" y="4575"/>
            <a:chExt cx="5260" cy="717"/>
          </a:xfrm>
        </p:grpSpPr>
        <p:sp>
          <p:nvSpPr>
            <p:cNvPr id="3360786" name="AutoShape 18"/>
            <p:cNvSpPr>
              <a:spLocks noChangeArrowheads="1"/>
            </p:cNvSpPr>
            <p:nvPr/>
          </p:nvSpPr>
          <p:spPr bwMode="auto">
            <a:xfrm>
              <a:off x="941" y="4618"/>
              <a:ext cx="4901" cy="650"/>
            </a:xfrm>
            <a:prstGeom prst="roundRect">
              <a:avLst>
                <a:gd name="adj" fmla="val 3801"/>
              </a:avLst>
            </a:prstGeom>
            <a:solidFill>
              <a:schemeClr val="tx2"/>
            </a:solidFill>
            <a:ln w="9525" algn="ctr">
              <a:noFill/>
              <a:round/>
              <a:headEnd/>
              <a:tailEnd/>
            </a:ln>
            <a:effectLst/>
          </p:spPr>
          <p:txBody>
            <a:bodyPr wrap="none" lIns="61539" tIns="30770" rIns="61539" bIns="30770" anchor="ctr"/>
            <a:lstStyle/>
            <a:p>
              <a:pPr marL="307975" lvl="1" algn="l" defTabSz="879475" eaLnBrk="1" hangingPunct="1">
                <a:spcBef>
                  <a:spcPct val="15000"/>
                </a:spcBef>
                <a:spcAft>
                  <a:spcPct val="15000"/>
                </a:spcAft>
                <a:buClr>
                  <a:srgbClr val="7900A4"/>
                </a:buClr>
                <a:buSzPct val="85000"/>
                <a:buFont typeface="Wingdings" pitchFamily="2" charset="2"/>
                <a:buNone/>
              </a:pPr>
              <a:r>
                <a:rPr lang="en-US" sz="2200">
                  <a:solidFill>
                    <a:schemeClr val="bg1"/>
                  </a:solidFill>
                </a:rPr>
                <a:t>HDL Design and Verification Flow</a:t>
              </a:r>
            </a:p>
          </p:txBody>
        </p:sp>
        <p:pic>
          <p:nvPicPr>
            <p:cNvPr id="3360787" name="Picture 19" descr="check mark for banner"/>
            <p:cNvPicPr>
              <a:picLocks noChangeAspect="1" noChangeArrowheads="1"/>
            </p:cNvPicPr>
            <p:nvPr/>
          </p:nvPicPr>
          <p:blipFill>
            <a:blip r:embed="rId3" cstate="print"/>
            <a:srcRect b="18523"/>
            <a:stretch>
              <a:fillRect/>
            </a:stretch>
          </p:blipFill>
          <p:spPr bwMode="auto">
            <a:xfrm>
              <a:off x="582" y="4575"/>
              <a:ext cx="657" cy="717"/>
            </a:xfrm>
            <a:prstGeom prst="rect">
              <a:avLst/>
            </a:prstGeom>
            <a:noFill/>
          </p:spPr>
        </p:pic>
      </p:grpSp>
    </p:spTree>
  </p:cSld>
  <p:clrMapOvr>
    <a:masterClrMapping/>
  </p:clrMapOvr>
  <p:transition spd="med">
    <p:pull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360780"/>
                                        </p:tgtEl>
                                        <p:attrNameLst>
                                          <p:attrName>style.visibility</p:attrName>
                                        </p:attrNameLst>
                                      </p:cBhvr>
                                      <p:to>
                                        <p:strVal val="visible"/>
                                      </p:to>
                                    </p:set>
                                    <p:animEffect transition="in" filter="dissolve">
                                      <p:cBhvr>
                                        <p:cTn id="7" dur="1000"/>
                                        <p:tgtEl>
                                          <p:spTgt spid="3360780"/>
                                        </p:tgtEl>
                                      </p:cBhvr>
                                    </p:animEffect>
                                  </p:childTnLst>
                                </p:cTn>
                              </p:par>
                            </p:childTnLst>
                          </p:cTn>
                        </p:par>
                        <p:par>
                          <p:cTn id="8" fill="hold">
                            <p:stCondLst>
                              <p:cond delay="1000"/>
                            </p:stCondLst>
                            <p:childTnLst>
                              <p:par>
                                <p:cTn id="9" presetID="9" presetClass="entr" presetSubtype="0" fill="hold" nodeType="afterEffect">
                                  <p:stCondLst>
                                    <p:cond delay="0"/>
                                  </p:stCondLst>
                                  <p:childTnLst>
                                    <p:set>
                                      <p:cBhvr>
                                        <p:cTn id="10" dur="1" fill="hold">
                                          <p:stCondLst>
                                            <p:cond delay="0"/>
                                          </p:stCondLst>
                                        </p:cTn>
                                        <p:tgtEl>
                                          <p:spTgt spid="3360777"/>
                                        </p:tgtEl>
                                        <p:attrNameLst>
                                          <p:attrName>style.visibility</p:attrName>
                                        </p:attrNameLst>
                                      </p:cBhvr>
                                      <p:to>
                                        <p:strVal val="visible"/>
                                      </p:to>
                                    </p:set>
                                    <p:animEffect transition="in" filter="dissolve">
                                      <p:cBhvr>
                                        <p:cTn id="11" dur="1000"/>
                                        <p:tgtEl>
                                          <p:spTgt spid="3360777"/>
                                        </p:tgtEl>
                                      </p:cBhvr>
                                    </p:animEffect>
                                  </p:childTnLst>
                                </p:cTn>
                              </p:par>
                            </p:childTnLst>
                          </p:cTn>
                        </p:par>
                        <p:par>
                          <p:cTn id="12" fill="hold">
                            <p:stCondLst>
                              <p:cond delay="2000"/>
                            </p:stCondLst>
                            <p:childTnLst>
                              <p:par>
                                <p:cTn id="13" presetID="9" presetClass="entr" presetSubtype="0" fill="hold" nodeType="afterEffect">
                                  <p:stCondLst>
                                    <p:cond delay="0"/>
                                  </p:stCondLst>
                                  <p:childTnLst>
                                    <p:set>
                                      <p:cBhvr>
                                        <p:cTn id="14" dur="1" fill="hold">
                                          <p:stCondLst>
                                            <p:cond delay="0"/>
                                          </p:stCondLst>
                                        </p:cTn>
                                        <p:tgtEl>
                                          <p:spTgt spid="3360771"/>
                                        </p:tgtEl>
                                        <p:attrNameLst>
                                          <p:attrName>style.visibility</p:attrName>
                                        </p:attrNameLst>
                                      </p:cBhvr>
                                      <p:to>
                                        <p:strVal val="visible"/>
                                      </p:to>
                                    </p:set>
                                    <p:animEffect transition="in" filter="dissolve">
                                      <p:cBhvr>
                                        <p:cTn id="15" dur="1000"/>
                                        <p:tgtEl>
                                          <p:spTgt spid="3360771"/>
                                        </p:tgtEl>
                                      </p:cBhvr>
                                    </p:animEffect>
                                  </p:childTnLst>
                                </p:cTn>
                              </p:par>
                            </p:childTnLst>
                          </p:cTn>
                        </p:par>
                        <p:par>
                          <p:cTn id="16" fill="hold">
                            <p:stCondLst>
                              <p:cond delay="3000"/>
                            </p:stCondLst>
                            <p:childTnLst>
                              <p:par>
                                <p:cTn id="17" presetID="9" presetClass="entr" presetSubtype="0" fill="hold" nodeType="afterEffect">
                                  <p:stCondLst>
                                    <p:cond delay="0"/>
                                  </p:stCondLst>
                                  <p:childTnLst>
                                    <p:set>
                                      <p:cBhvr>
                                        <p:cTn id="18" dur="1" fill="hold">
                                          <p:stCondLst>
                                            <p:cond delay="0"/>
                                          </p:stCondLst>
                                        </p:cTn>
                                        <p:tgtEl>
                                          <p:spTgt spid="3360774"/>
                                        </p:tgtEl>
                                        <p:attrNameLst>
                                          <p:attrName>style.visibility</p:attrName>
                                        </p:attrNameLst>
                                      </p:cBhvr>
                                      <p:to>
                                        <p:strVal val="visible"/>
                                      </p:to>
                                    </p:set>
                                    <p:animEffect transition="in" filter="dissolve">
                                      <p:cBhvr>
                                        <p:cTn id="19" dur="1000"/>
                                        <p:tgtEl>
                                          <p:spTgt spid="3360774"/>
                                        </p:tgtEl>
                                      </p:cBhvr>
                                    </p:animEffect>
                                  </p:childTnLst>
                                </p:cTn>
                              </p:par>
                            </p:childTnLst>
                          </p:cTn>
                        </p:par>
                        <p:par>
                          <p:cTn id="20" fill="hold">
                            <p:stCondLst>
                              <p:cond delay="4000"/>
                            </p:stCondLst>
                            <p:childTnLst>
                              <p:par>
                                <p:cTn id="21" presetID="9" presetClass="entr" presetSubtype="0" fill="hold" nodeType="afterEffect">
                                  <p:stCondLst>
                                    <p:cond delay="0"/>
                                  </p:stCondLst>
                                  <p:childTnLst>
                                    <p:set>
                                      <p:cBhvr>
                                        <p:cTn id="22" dur="1" fill="hold">
                                          <p:stCondLst>
                                            <p:cond delay="0"/>
                                          </p:stCondLst>
                                        </p:cTn>
                                        <p:tgtEl>
                                          <p:spTgt spid="3360785"/>
                                        </p:tgtEl>
                                        <p:attrNameLst>
                                          <p:attrName>style.visibility</p:attrName>
                                        </p:attrNameLst>
                                      </p:cBhvr>
                                      <p:to>
                                        <p:strVal val="visible"/>
                                      </p:to>
                                    </p:set>
                                    <p:animEffect transition="in" filter="dissolve">
                                      <p:cBhvr>
                                        <p:cTn id="23" dur="1000"/>
                                        <p:tgtEl>
                                          <p:spTgt spid="33607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2818" name="AutoShape 2"/>
          <p:cNvSpPr>
            <a:spLocks noChangeArrowheads="1"/>
          </p:cNvSpPr>
          <p:nvPr/>
        </p:nvSpPr>
        <p:spPr bwMode="auto">
          <a:xfrm>
            <a:off x="577850" y="1382713"/>
            <a:ext cx="8153400" cy="4664075"/>
          </a:xfrm>
          <a:prstGeom prst="foldedCorner">
            <a:avLst>
              <a:gd name="adj" fmla="val 12500"/>
            </a:avLst>
          </a:prstGeom>
          <a:solidFill>
            <a:schemeClr val="bg1"/>
          </a:solidFill>
          <a:ln w="9525">
            <a:solidFill>
              <a:schemeClr val="tx1"/>
            </a:solidFill>
            <a:round/>
            <a:headEnd/>
            <a:tailEnd/>
          </a:ln>
          <a:effectLst>
            <a:outerShdw dist="107763" dir="2700000" algn="ctr" rotWithShape="0">
              <a:schemeClr val="bg2">
                <a:alpha val="50000"/>
              </a:schemeClr>
            </a:outerShdw>
          </a:effectLst>
        </p:spPr>
        <p:txBody>
          <a:bodyPr wrap="none" anchor="ctr"/>
          <a:lstStyle/>
          <a:p>
            <a:endParaRPr lang="en-US"/>
          </a:p>
        </p:txBody>
      </p:sp>
      <p:sp>
        <p:nvSpPr>
          <p:cNvPr id="3362819" name="Rectangle 3"/>
          <p:cNvSpPr>
            <a:spLocks noGrp="1" noChangeArrowheads="1"/>
          </p:cNvSpPr>
          <p:nvPr>
            <p:ph type="title"/>
          </p:nvPr>
        </p:nvSpPr>
        <p:spPr/>
        <p:txBody>
          <a:bodyPr/>
          <a:lstStyle/>
          <a:p>
            <a:r>
              <a:rPr lang="en-US"/>
              <a:t>Key Features: Summary</a:t>
            </a:r>
          </a:p>
        </p:txBody>
      </p:sp>
      <p:sp>
        <p:nvSpPr>
          <p:cNvPr id="3362820" name="Rectangle 4"/>
          <p:cNvSpPr>
            <a:spLocks noGrp="1" noChangeArrowheads="1"/>
          </p:cNvSpPr>
          <p:nvPr>
            <p:ph type="body" sz="half" idx="1"/>
          </p:nvPr>
        </p:nvSpPr>
        <p:spPr>
          <a:xfrm>
            <a:off x="685800" y="1524000"/>
            <a:ext cx="4068763" cy="4114800"/>
          </a:xfrm>
        </p:spPr>
        <p:txBody>
          <a:bodyPr/>
          <a:lstStyle/>
          <a:p>
            <a:pPr marL="0" indent="0">
              <a:buFont typeface="Wingdings" pitchFamily="2" charset="2"/>
              <a:buChar char="q"/>
            </a:pPr>
            <a:r>
              <a:rPr lang="en-US" sz="2000"/>
              <a:t> Model based design</a:t>
            </a:r>
          </a:p>
          <a:p>
            <a:pPr marL="0" indent="0">
              <a:buFont typeface="Wingdings" pitchFamily="2" charset="2"/>
              <a:buChar char="q"/>
            </a:pPr>
            <a:r>
              <a:rPr lang="en-US" sz="2000"/>
              <a:t> Model libraries</a:t>
            </a:r>
          </a:p>
          <a:p>
            <a:pPr marL="0" indent="0">
              <a:buFont typeface="Wingdings" pitchFamily="2" charset="2"/>
              <a:buChar char="q"/>
            </a:pPr>
            <a:r>
              <a:rPr lang="en-US" sz="2000"/>
              <a:t> Broad range of modeling</a:t>
            </a:r>
            <a:br>
              <a:rPr lang="en-US" sz="2000"/>
            </a:br>
            <a:r>
              <a:rPr lang="en-US" sz="2000"/>
              <a:t>     styles</a:t>
            </a:r>
          </a:p>
          <a:p>
            <a:pPr marL="0" indent="0">
              <a:buFont typeface="Wingdings" pitchFamily="2" charset="2"/>
              <a:buChar char="q"/>
            </a:pPr>
            <a:r>
              <a:rPr lang="en-US" sz="2000"/>
              <a:t> Most efficient dataflow</a:t>
            </a:r>
            <a:br>
              <a:rPr lang="en-US" sz="2000"/>
            </a:br>
            <a:r>
              <a:rPr lang="en-US" sz="2000"/>
              <a:t>     modeling</a:t>
            </a:r>
          </a:p>
          <a:p>
            <a:pPr marL="0" indent="0">
              <a:buFont typeface="Wingdings" pitchFamily="2" charset="2"/>
              <a:buChar char="q"/>
            </a:pPr>
            <a:r>
              <a:rPr lang="en-US" sz="2000"/>
              <a:t> Highest simulation</a:t>
            </a:r>
            <a:br>
              <a:rPr lang="en-US" sz="2000"/>
            </a:br>
            <a:r>
              <a:rPr lang="en-US" sz="2000"/>
              <a:t>     performance</a:t>
            </a:r>
          </a:p>
          <a:p>
            <a:pPr marL="0" indent="0">
              <a:buFont typeface="Wingdings" pitchFamily="2" charset="2"/>
              <a:buChar char="q"/>
            </a:pPr>
            <a:r>
              <a:rPr lang="en-US" sz="2000"/>
              <a:t> Efficient fixed-point flow</a:t>
            </a:r>
          </a:p>
          <a:p>
            <a:pPr marL="0" indent="0"/>
            <a:endParaRPr lang="en-US" sz="2000"/>
          </a:p>
        </p:txBody>
      </p:sp>
      <p:sp>
        <p:nvSpPr>
          <p:cNvPr id="3362821" name="Rectangle 5"/>
          <p:cNvSpPr>
            <a:spLocks noGrp="1" noChangeArrowheads="1"/>
          </p:cNvSpPr>
          <p:nvPr>
            <p:ph type="body" sz="half" idx="2"/>
          </p:nvPr>
        </p:nvSpPr>
        <p:spPr>
          <a:xfrm>
            <a:off x="4916488" y="1524000"/>
            <a:ext cx="4068762" cy="4114800"/>
          </a:xfrm>
        </p:spPr>
        <p:txBody>
          <a:bodyPr/>
          <a:lstStyle/>
          <a:p>
            <a:pPr marL="0" indent="0">
              <a:buSzTx/>
              <a:buFont typeface="Wingdings" pitchFamily="2" charset="2"/>
              <a:buChar char="q"/>
            </a:pPr>
            <a:r>
              <a:rPr lang="en-US" sz="2000"/>
              <a:t> Powerful analysis features</a:t>
            </a:r>
          </a:p>
          <a:p>
            <a:pPr marL="0" indent="0">
              <a:buSzTx/>
              <a:buFont typeface="Wingdings" pitchFamily="2" charset="2"/>
              <a:buChar char="q"/>
            </a:pPr>
            <a:r>
              <a:rPr lang="en-US" sz="2000"/>
              <a:t> Debugging</a:t>
            </a:r>
          </a:p>
          <a:p>
            <a:pPr lvl="1">
              <a:buSzTx/>
              <a:buFont typeface="Wingdings" pitchFamily="2" charset="2"/>
              <a:buChar char="q"/>
            </a:pPr>
            <a:r>
              <a:rPr lang="en-US" sz="1800"/>
              <a:t> System level</a:t>
            </a:r>
          </a:p>
          <a:p>
            <a:pPr lvl="1">
              <a:buSzTx/>
              <a:buFont typeface="Wingdings" pitchFamily="2" charset="2"/>
              <a:buChar char="q"/>
            </a:pPr>
            <a:r>
              <a:rPr lang="en-US" sz="1800"/>
              <a:t> Block level</a:t>
            </a:r>
          </a:p>
          <a:p>
            <a:pPr lvl="1">
              <a:buSzTx/>
              <a:buFont typeface="Wingdings" pitchFamily="2" charset="2"/>
              <a:buChar char="q"/>
            </a:pPr>
            <a:r>
              <a:rPr lang="en-US" sz="1800"/>
              <a:t> Source code</a:t>
            </a:r>
          </a:p>
          <a:p>
            <a:pPr marL="0" indent="0">
              <a:buSzTx/>
              <a:buFont typeface="Wingdings" pitchFamily="2" charset="2"/>
              <a:buChar char="q"/>
            </a:pPr>
            <a:r>
              <a:rPr lang="en-US" sz="2000"/>
              <a:t> SystemC export</a:t>
            </a:r>
          </a:p>
          <a:p>
            <a:pPr marL="0" indent="0">
              <a:buSzTx/>
              <a:buFont typeface="Wingdings" pitchFamily="2" charset="2"/>
              <a:buChar char="q"/>
            </a:pPr>
            <a:r>
              <a:rPr lang="en-US" sz="2000"/>
              <a:t> HDL import</a:t>
            </a:r>
          </a:p>
          <a:p>
            <a:pPr marL="0" indent="0">
              <a:buSzTx/>
              <a:buFont typeface="Wingdings" pitchFamily="2" charset="2"/>
              <a:buChar char="q"/>
            </a:pPr>
            <a:r>
              <a:rPr lang="en-US" sz="2000"/>
              <a:t> RTL code generation</a:t>
            </a:r>
          </a:p>
        </p:txBody>
      </p:sp>
      <p:grpSp>
        <p:nvGrpSpPr>
          <p:cNvPr id="3362822" name="Group 6"/>
          <p:cNvGrpSpPr>
            <a:grpSpLocks/>
          </p:cNvGrpSpPr>
          <p:nvPr/>
        </p:nvGrpSpPr>
        <p:grpSpPr bwMode="auto">
          <a:xfrm>
            <a:off x="688975" y="5027613"/>
            <a:ext cx="6840538" cy="854075"/>
            <a:chOff x="588" y="2211"/>
            <a:chExt cx="5248" cy="717"/>
          </a:xfrm>
        </p:grpSpPr>
        <p:sp>
          <p:nvSpPr>
            <p:cNvPr id="3362823" name="AutoShape 7"/>
            <p:cNvSpPr>
              <a:spLocks noChangeArrowheads="1"/>
            </p:cNvSpPr>
            <p:nvPr/>
          </p:nvSpPr>
          <p:spPr bwMode="auto">
            <a:xfrm>
              <a:off x="947" y="2260"/>
              <a:ext cx="4889" cy="656"/>
            </a:xfrm>
            <a:prstGeom prst="roundRect">
              <a:avLst>
                <a:gd name="adj" fmla="val 3801"/>
              </a:avLst>
            </a:prstGeom>
            <a:solidFill>
              <a:schemeClr val="tx2"/>
            </a:solidFill>
            <a:ln w="9525" algn="ctr">
              <a:noFill/>
              <a:round/>
              <a:headEnd/>
              <a:tailEnd/>
            </a:ln>
            <a:effectLst/>
          </p:spPr>
          <p:txBody>
            <a:bodyPr wrap="none" lIns="61539" tIns="30770" rIns="61539" bIns="30770" anchor="ctr"/>
            <a:lstStyle/>
            <a:p>
              <a:pPr marL="307975" lvl="1" defTabSz="879475" eaLnBrk="1" hangingPunct="1">
                <a:spcBef>
                  <a:spcPct val="15000"/>
                </a:spcBef>
                <a:spcAft>
                  <a:spcPct val="15000"/>
                </a:spcAft>
                <a:buClr>
                  <a:srgbClr val="7900A4"/>
                </a:buClr>
                <a:buSzPct val="85000"/>
                <a:buFont typeface="Wingdings" pitchFamily="2" charset="2"/>
                <a:buNone/>
              </a:pPr>
              <a:r>
                <a:rPr lang="en-US" sz="2200">
                  <a:solidFill>
                    <a:schemeClr val="bg1"/>
                  </a:solidFill>
                </a:rPr>
                <a:t>Best in Class</a:t>
              </a:r>
              <a:br>
                <a:rPr lang="en-US" sz="2200">
                  <a:solidFill>
                    <a:schemeClr val="bg1"/>
                  </a:solidFill>
                </a:rPr>
              </a:br>
              <a:r>
                <a:rPr lang="en-US" sz="2200">
                  <a:solidFill>
                    <a:schemeClr val="bg1"/>
                  </a:solidFill>
                </a:rPr>
                <a:t>The Strongest System Studio ever!</a:t>
              </a:r>
            </a:p>
          </p:txBody>
        </p:sp>
        <p:pic>
          <p:nvPicPr>
            <p:cNvPr id="3362824" name="Picture 8" descr="check mark for banner"/>
            <p:cNvPicPr>
              <a:picLocks noChangeAspect="1" noChangeArrowheads="1"/>
            </p:cNvPicPr>
            <p:nvPr/>
          </p:nvPicPr>
          <p:blipFill>
            <a:blip r:embed="rId2" cstate="print"/>
            <a:srcRect b="18523"/>
            <a:stretch>
              <a:fillRect/>
            </a:stretch>
          </p:blipFill>
          <p:spPr bwMode="auto">
            <a:xfrm>
              <a:off x="588" y="2211"/>
              <a:ext cx="657" cy="717"/>
            </a:xfrm>
            <a:prstGeom prst="rect">
              <a:avLst/>
            </a:prstGeom>
            <a:noFill/>
          </p:spPr>
        </p:pic>
      </p:grpSp>
    </p:spTree>
  </p:cSld>
  <p:clrMapOvr>
    <a:masterClrMapping/>
  </p:clrMapOvr>
  <p:transition spd="med">
    <p:pull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362822"/>
                                        </p:tgtEl>
                                        <p:attrNameLst>
                                          <p:attrName>style.visibility</p:attrName>
                                        </p:attrNameLst>
                                      </p:cBhvr>
                                      <p:to>
                                        <p:strVal val="visible"/>
                                      </p:to>
                                    </p:set>
                                    <p:animEffect transition="in" filter="dissolve">
                                      <p:cBhvr>
                                        <p:cTn id="7" dur="1000"/>
                                        <p:tgtEl>
                                          <p:spTgt spid="33628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07874" name="Group 2"/>
          <p:cNvGrpSpPr>
            <a:grpSpLocks/>
          </p:cNvGrpSpPr>
          <p:nvPr/>
        </p:nvGrpSpPr>
        <p:grpSpPr bwMode="auto">
          <a:xfrm>
            <a:off x="617538" y="76200"/>
            <a:ext cx="8447087" cy="5883275"/>
            <a:chOff x="389" y="48"/>
            <a:chExt cx="5321" cy="3706"/>
          </a:xfrm>
        </p:grpSpPr>
        <p:sp>
          <p:nvSpPr>
            <p:cNvPr id="3407875" name="Rectangle 3"/>
            <p:cNvSpPr>
              <a:spLocks noChangeArrowheads="1"/>
            </p:cNvSpPr>
            <p:nvPr/>
          </p:nvSpPr>
          <p:spPr bwMode="auto">
            <a:xfrm>
              <a:off x="397" y="2989"/>
              <a:ext cx="4857" cy="765"/>
            </a:xfrm>
            <a:prstGeom prst="rect">
              <a:avLst/>
            </a:prstGeom>
            <a:solidFill>
              <a:srgbClr val="FFFF00">
                <a:alpha val="50000"/>
              </a:srgbClr>
            </a:solidFill>
            <a:ln w="9525" algn="ctr">
              <a:noFill/>
              <a:miter lim="800000"/>
              <a:headEnd/>
              <a:tailEnd/>
            </a:ln>
            <a:effectLst/>
          </p:spPr>
          <p:txBody>
            <a:bodyPr wrap="none" anchor="ctr"/>
            <a:lstStyle/>
            <a:p>
              <a:endParaRPr lang="en-US"/>
            </a:p>
          </p:txBody>
        </p:sp>
        <p:grpSp>
          <p:nvGrpSpPr>
            <p:cNvPr id="3407876" name="Group 4"/>
            <p:cNvGrpSpPr>
              <a:grpSpLocks noChangeAspect="1"/>
            </p:cNvGrpSpPr>
            <p:nvPr/>
          </p:nvGrpSpPr>
          <p:grpSpPr bwMode="auto">
            <a:xfrm>
              <a:off x="4341" y="48"/>
              <a:ext cx="1369" cy="530"/>
              <a:chOff x="2550" y="3009"/>
              <a:chExt cx="1728" cy="669"/>
            </a:xfrm>
          </p:grpSpPr>
          <p:pic>
            <p:nvPicPr>
              <p:cNvPr id="3407877" name="Picture 5" descr="SystemC-bmp"/>
              <p:cNvPicPr>
                <a:picLocks noChangeAspect="1" noChangeArrowheads="1"/>
              </p:cNvPicPr>
              <p:nvPr/>
            </p:nvPicPr>
            <p:blipFill>
              <a:blip r:embed="rId2" cstate="print"/>
              <a:srcRect/>
              <a:stretch>
                <a:fillRect/>
              </a:stretch>
            </p:blipFill>
            <p:spPr bwMode="auto">
              <a:xfrm>
                <a:off x="2714" y="3129"/>
                <a:ext cx="1492" cy="298"/>
              </a:xfrm>
              <a:prstGeom prst="rect">
                <a:avLst/>
              </a:prstGeom>
              <a:solidFill>
                <a:schemeClr val="bg1"/>
              </a:solidFill>
              <a:ln w="9525">
                <a:noFill/>
                <a:miter lim="800000"/>
                <a:headEnd/>
                <a:tailEnd/>
              </a:ln>
            </p:spPr>
          </p:pic>
          <p:sp>
            <p:nvSpPr>
              <p:cNvPr id="3407878" name="Oval 6"/>
              <p:cNvSpPr>
                <a:spLocks noChangeAspect="1" noChangeArrowheads="1"/>
              </p:cNvSpPr>
              <p:nvPr/>
            </p:nvSpPr>
            <p:spPr bwMode="auto">
              <a:xfrm>
                <a:off x="2550" y="3009"/>
                <a:ext cx="1728" cy="669"/>
              </a:xfrm>
              <a:prstGeom prst="ellipse">
                <a:avLst/>
              </a:prstGeom>
              <a:noFill/>
              <a:ln w="57150" algn="ctr">
                <a:solidFill>
                  <a:srgbClr val="33CC33"/>
                </a:solidFill>
                <a:round/>
                <a:headEnd/>
                <a:tailEnd/>
              </a:ln>
              <a:effectLst/>
            </p:spPr>
            <p:txBody>
              <a:bodyPr wrap="none" anchor="ctr"/>
              <a:lstStyle/>
              <a:p>
                <a:endParaRPr lang="en-US"/>
              </a:p>
            </p:txBody>
          </p:sp>
        </p:grpSp>
        <p:sp>
          <p:nvSpPr>
            <p:cNvPr id="3407879" name="Text Box 7"/>
            <p:cNvSpPr txBox="1">
              <a:spLocks noChangeArrowheads="1"/>
            </p:cNvSpPr>
            <p:nvPr/>
          </p:nvSpPr>
          <p:spPr bwMode="auto">
            <a:xfrm>
              <a:off x="1257" y="3431"/>
              <a:ext cx="3199" cy="250"/>
            </a:xfrm>
            <a:prstGeom prst="rect">
              <a:avLst/>
            </a:prstGeom>
            <a:noFill/>
            <a:ln w="9525" algn="ctr">
              <a:noFill/>
              <a:miter lim="800000"/>
              <a:headEnd/>
              <a:tailEnd/>
            </a:ln>
            <a:effectLst/>
          </p:spPr>
          <p:txBody>
            <a:bodyPr wrap="none">
              <a:spAutoFit/>
            </a:bodyPr>
            <a:lstStyle/>
            <a:p>
              <a:pPr algn="l"/>
              <a:r>
                <a:rPr lang="en-US" sz="2000"/>
                <a:t>Strong, standards-based interoperability</a:t>
              </a:r>
            </a:p>
          </p:txBody>
        </p:sp>
        <p:sp>
          <p:nvSpPr>
            <p:cNvPr id="3407880" name="Rectangle 8"/>
            <p:cNvSpPr>
              <a:spLocks noChangeArrowheads="1"/>
            </p:cNvSpPr>
            <p:nvPr/>
          </p:nvSpPr>
          <p:spPr bwMode="auto">
            <a:xfrm>
              <a:off x="389" y="2538"/>
              <a:ext cx="2470" cy="452"/>
            </a:xfrm>
            <a:prstGeom prst="rect">
              <a:avLst/>
            </a:prstGeom>
            <a:solidFill>
              <a:srgbClr val="FFFF00">
                <a:alpha val="50000"/>
              </a:srgbClr>
            </a:solidFill>
            <a:ln w="9525" algn="ctr">
              <a:noFill/>
              <a:miter lim="800000"/>
              <a:headEnd/>
              <a:tailEnd/>
            </a:ln>
            <a:effectLst/>
          </p:spPr>
          <p:txBody>
            <a:bodyPr wrap="none" anchor="ctr"/>
            <a:lstStyle/>
            <a:p>
              <a:endParaRPr lang="en-US"/>
            </a:p>
          </p:txBody>
        </p:sp>
      </p:grpSp>
      <p:sp>
        <p:nvSpPr>
          <p:cNvPr id="3407881" name="Rectangle 9"/>
          <p:cNvSpPr>
            <a:spLocks noGrp="1" noChangeArrowheads="1"/>
          </p:cNvSpPr>
          <p:nvPr>
            <p:ph type="title"/>
          </p:nvPr>
        </p:nvSpPr>
        <p:spPr/>
        <p:txBody>
          <a:bodyPr/>
          <a:lstStyle/>
          <a:p>
            <a:r>
              <a:rPr lang="en-US"/>
              <a:t>System Studio and Innovator</a:t>
            </a:r>
          </a:p>
        </p:txBody>
      </p:sp>
      <p:sp>
        <p:nvSpPr>
          <p:cNvPr id="3407882" name="Rectangle 10"/>
          <p:cNvSpPr>
            <a:spLocks noGrp="1" noChangeArrowheads="1"/>
          </p:cNvSpPr>
          <p:nvPr>
            <p:ph type="body" sz="half" idx="1"/>
          </p:nvPr>
        </p:nvSpPr>
        <p:spPr>
          <a:xfrm>
            <a:off x="685800" y="1492250"/>
            <a:ext cx="3810000" cy="4114800"/>
          </a:xfrm>
        </p:spPr>
        <p:txBody>
          <a:bodyPr/>
          <a:lstStyle/>
          <a:p>
            <a:pPr marL="0" indent="0">
              <a:buFontTx/>
              <a:buNone/>
            </a:pPr>
            <a:r>
              <a:rPr lang="en-US" sz="2000" b="1" u="sng"/>
              <a:t>System Studio:</a:t>
            </a:r>
            <a:r>
              <a:rPr lang="en-US" sz="2000" b="1"/>
              <a:t> Function</a:t>
            </a:r>
          </a:p>
          <a:p>
            <a:pPr marL="0" indent="0"/>
            <a:r>
              <a:rPr lang="en-US" sz="2000"/>
              <a:t> Functional specification,</a:t>
            </a:r>
            <a:br>
              <a:rPr lang="en-US" sz="2000"/>
            </a:br>
            <a:r>
              <a:rPr lang="en-US" sz="2000"/>
              <a:t>   algorithm design/optimization</a:t>
            </a:r>
          </a:p>
          <a:p>
            <a:pPr marL="0" indent="0"/>
            <a:r>
              <a:rPr lang="en-US" sz="2000"/>
              <a:t> Floating point </a:t>
            </a:r>
            <a:r>
              <a:rPr lang="en-US" sz="2000">
                <a:sym typeface="Wingdings" pitchFamily="2" charset="2"/>
              </a:rPr>
              <a:t> fixed point,</a:t>
            </a:r>
            <a:br>
              <a:rPr lang="en-US" sz="2000">
                <a:sym typeface="Wingdings" pitchFamily="2" charset="2"/>
              </a:rPr>
            </a:br>
            <a:r>
              <a:rPr lang="en-US" sz="2000">
                <a:sym typeface="Wingdings" pitchFamily="2" charset="2"/>
              </a:rPr>
              <a:t>   for HW and SW design</a:t>
            </a:r>
          </a:p>
          <a:p>
            <a:pPr marL="0" indent="0"/>
            <a:r>
              <a:rPr lang="en-US" sz="2000">
                <a:sym typeface="Wingdings" pitchFamily="2" charset="2"/>
              </a:rPr>
              <a:t> Functional HW verification,</a:t>
            </a:r>
            <a:br>
              <a:rPr lang="en-US" sz="2000">
                <a:sym typeface="Wingdings" pitchFamily="2" charset="2"/>
              </a:rPr>
            </a:br>
            <a:r>
              <a:rPr lang="en-US" sz="2000">
                <a:sym typeface="Wingdings" pitchFamily="2" charset="2"/>
              </a:rPr>
              <a:t>   SystemC export + HDL import</a:t>
            </a:r>
          </a:p>
          <a:p>
            <a:pPr marL="0" indent="0"/>
            <a:r>
              <a:rPr lang="en-US" sz="2000">
                <a:sym typeface="Wingdings" pitchFamily="2" charset="2"/>
              </a:rPr>
              <a:t> Environment modeling, link to</a:t>
            </a:r>
            <a:br>
              <a:rPr lang="en-US" sz="2000">
                <a:sym typeface="Wingdings" pitchFamily="2" charset="2"/>
              </a:rPr>
            </a:br>
            <a:r>
              <a:rPr lang="en-US" sz="2000">
                <a:sym typeface="Wingdings" pitchFamily="2" charset="2"/>
              </a:rPr>
              <a:t>   virtual platform flow</a:t>
            </a:r>
          </a:p>
          <a:p>
            <a:pPr marL="0" indent="0"/>
            <a:r>
              <a:rPr lang="en-US" sz="2000">
                <a:sym typeface="Wingdings" pitchFamily="2" charset="2"/>
              </a:rPr>
              <a:t> IEEE 1666 SystemC support</a:t>
            </a:r>
            <a:endParaRPr lang="en-US" sz="2000"/>
          </a:p>
        </p:txBody>
      </p:sp>
      <p:sp>
        <p:nvSpPr>
          <p:cNvPr id="3407883" name="Rectangle 11"/>
          <p:cNvSpPr>
            <a:spLocks noGrp="1" noChangeArrowheads="1"/>
          </p:cNvSpPr>
          <p:nvPr>
            <p:ph type="body" sz="half" idx="2"/>
          </p:nvPr>
        </p:nvSpPr>
        <p:spPr>
          <a:xfrm>
            <a:off x="4648200" y="1492250"/>
            <a:ext cx="3810000" cy="4114800"/>
          </a:xfrm>
        </p:spPr>
        <p:txBody>
          <a:bodyPr/>
          <a:lstStyle/>
          <a:p>
            <a:pPr marL="0" indent="0">
              <a:buFontTx/>
              <a:buNone/>
            </a:pPr>
            <a:r>
              <a:rPr lang="en-US" sz="2000" b="1" u="sng"/>
              <a:t>Innovator:</a:t>
            </a:r>
            <a:r>
              <a:rPr lang="en-US" sz="2000" b="1"/>
              <a:t> Architecture</a:t>
            </a:r>
          </a:p>
          <a:p>
            <a:pPr marL="0" indent="0"/>
            <a:r>
              <a:rPr lang="en-US" sz="2000"/>
              <a:t> SW development, pre- and</a:t>
            </a:r>
            <a:br>
              <a:rPr lang="en-US" sz="2000"/>
            </a:br>
            <a:r>
              <a:rPr lang="en-US" sz="2000"/>
              <a:t>   post-silicon</a:t>
            </a:r>
          </a:p>
          <a:p>
            <a:pPr marL="0" indent="0"/>
            <a:r>
              <a:rPr lang="en-US" sz="2000"/>
              <a:t> SW driven system-level</a:t>
            </a:r>
            <a:br>
              <a:rPr lang="en-US" sz="2000"/>
            </a:br>
            <a:r>
              <a:rPr lang="en-US" sz="2000"/>
              <a:t>   verification</a:t>
            </a:r>
          </a:p>
          <a:p>
            <a:pPr marL="0" indent="0"/>
            <a:r>
              <a:rPr lang="en-US" sz="2000"/>
              <a:t> Architectural analysis and</a:t>
            </a:r>
            <a:br>
              <a:rPr lang="en-US" sz="2000"/>
            </a:br>
            <a:r>
              <a:rPr lang="en-US" sz="2000"/>
              <a:t>   optimization</a:t>
            </a:r>
          </a:p>
          <a:p>
            <a:pPr marL="0" indent="0"/>
            <a:r>
              <a:rPr lang="en-US" sz="2000"/>
              <a:t> System-level power analysis,</a:t>
            </a:r>
            <a:br>
              <a:rPr lang="en-US" sz="2000"/>
            </a:br>
            <a:r>
              <a:rPr lang="en-US" sz="2000"/>
              <a:t>   design&amp;test power mgmt SW</a:t>
            </a:r>
          </a:p>
          <a:p>
            <a:pPr marL="0" indent="0"/>
            <a:r>
              <a:rPr lang="en-US" sz="2000"/>
              <a:t> IEEE 1666 SystemC support </a:t>
            </a:r>
          </a:p>
        </p:txBody>
      </p:sp>
    </p:spTree>
  </p:cSld>
  <p:clrMapOvr>
    <a:masterClrMapping/>
  </p:clrMapOvr>
  <p:transition spd="med">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407874"/>
                                        </p:tgtEl>
                                        <p:attrNameLst>
                                          <p:attrName>style.visibility</p:attrName>
                                        </p:attrNameLst>
                                      </p:cBhvr>
                                      <p:to>
                                        <p:strVal val="visible"/>
                                      </p:to>
                                    </p:set>
                                    <p:animEffect transition="in" filter="fade">
                                      <p:cBhvr>
                                        <p:cTn id="7" dur="2000"/>
                                        <p:tgtEl>
                                          <p:spTgt spid="34078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3842" name="Rectangle 2"/>
          <p:cNvSpPr>
            <a:spLocks noGrp="1" noChangeArrowheads="1"/>
          </p:cNvSpPr>
          <p:nvPr>
            <p:ph type="title"/>
          </p:nvPr>
        </p:nvSpPr>
        <p:spPr/>
        <p:txBody>
          <a:bodyPr/>
          <a:lstStyle/>
          <a:p>
            <a:r>
              <a:rPr lang="en-US"/>
              <a:t>Why should </a:t>
            </a:r>
            <a:r>
              <a:rPr lang="en-US" i="1"/>
              <a:t>YOU</a:t>
            </a:r>
            <a:r>
              <a:rPr lang="en-US"/>
              <a:t> be interested in ESL?</a:t>
            </a:r>
          </a:p>
        </p:txBody>
      </p:sp>
      <p:sp>
        <p:nvSpPr>
          <p:cNvPr id="3363843" name="Rectangle 3"/>
          <p:cNvSpPr>
            <a:spLocks noGrp="1" noChangeArrowheads="1"/>
          </p:cNvSpPr>
          <p:nvPr>
            <p:ph type="body" idx="1"/>
          </p:nvPr>
        </p:nvSpPr>
        <p:spPr/>
        <p:txBody>
          <a:bodyPr/>
          <a:lstStyle/>
          <a:p>
            <a:r>
              <a:rPr lang="en-US"/>
              <a:t>The move to higher levels of abstraction continues</a:t>
            </a:r>
          </a:p>
          <a:p>
            <a:pPr lvl="1">
              <a:buFont typeface="Wingdings" pitchFamily="2" charset="2"/>
              <a:buNone/>
            </a:pPr>
            <a:r>
              <a:rPr lang="en-US"/>
              <a:t>	Machine code </a:t>
            </a:r>
            <a:r>
              <a:rPr lang="en-US">
                <a:sym typeface="Wingdings" pitchFamily="2" charset="2"/>
              </a:rPr>
              <a:t> assembly  C/F77  C++  packages</a:t>
            </a:r>
            <a:endParaRPr lang="en-US"/>
          </a:p>
          <a:p>
            <a:pPr lvl="1">
              <a:buFont typeface="Wingdings" pitchFamily="2" charset="2"/>
              <a:buNone/>
            </a:pPr>
            <a:r>
              <a:rPr lang="en-US"/>
              <a:t>	Polygons </a:t>
            </a:r>
            <a:r>
              <a:rPr lang="en-US">
                <a:sym typeface="Wingdings" pitchFamily="2" charset="2"/>
              </a:rPr>
              <a:t> transistors  standard cells  RTL  TLM</a:t>
            </a:r>
          </a:p>
          <a:p>
            <a:r>
              <a:rPr lang="en-US">
                <a:sym typeface="Wingdings" pitchFamily="2" charset="2"/>
              </a:rPr>
              <a:t>Competing in classical EDA requires high upfront investment</a:t>
            </a:r>
          </a:p>
          <a:p>
            <a:pPr lvl="1">
              <a:buFont typeface="Wingdings" pitchFamily="2" charset="2"/>
              <a:buNone/>
            </a:pPr>
            <a:r>
              <a:rPr lang="en-US">
                <a:sym typeface="Wingdings" pitchFamily="2" charset="2"/>
              </a:rPr>
              <a:t>HDL synthesis, simulation, layout</a:t>
            </a:r>
          </a:p>
          <a:p>
            <a:r>
              <a:rPr lang="en-US">
                <a:sym typeface="Wingdings" pitchFamily="2" charset="2"/>
              </a:rPr>
              <a:t>ESL skills are in increasing demand</a:t>
            </a:r>
          </a:p>
          <a:p>
            <a:pPr lvl="1">
              <a:buFont typeface="Wingdings" pitchFamily="2" charset="2"/>
              <a:buNone/>
            </a:pPr>
            <a:r>
              <a:rPr lang="en-US"/>
              <a:t>	SystemC is everywhere</a:t>
            </a:r>
          </a:p>
        </p:txBody>
      </p:sp>
    </p:spTree>
  </p:cSld>
  <p:clrMapOvr>
    <a:masterClrMapping/>
  </p:clrMapOvr>
  <p:transition spd="med">
    <p:pull dir="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8962" name="Rectangle 2"/>
          <p:cNvSpPr>
            <a:spLocks noGrp="1" noChangeArrowheads="1"/>
          </p:cNvSpPr>
          <p:nvPr>
            <p:ph type="title"/>
          </p:nvPr>
        </p:nvSpPr>
        <p:spPr/>
        <p:txBody>
          <a:bodyPr/>
          <a:lstStyle/>
          <a:p>
            <a:r>
              <a:rPr lang="en-US"/>
              <a:t>ESL Areas    (continued)</a:t>
            </a:r>
          </a:p>
        </p:txBody>
      </p:sp>
      <p:sp>
        <p:nvSpPr>
          <p:cNvPr id="3368963" name="Rectangle 3"/>
          <p:cNvSpPr>
            <a:spLocks noGrp="1" noChangeArrowheads="1"/>
          </p:cNvSpPr>
          <p:nvPr>
            <p:ph type="body" idx="1"/>
          </p:nvPr>
        </p:nvSpPr>
        <p:spPr>
          <a:xfrm>
            <a:off x="685800" y="1524000"/>
            <a:ext cx="8299450" cy="4876800"/>
          </a:xfrm>
        </p:spPr>
        <p:txBody>
          <a:bodyPr/>
          <a:lstStyle/>
          <a:p>
            <a:pPr>
              <a:lnSpc>
                <a:spcPct val="90000"/>
              </a:lnSpc>
            </a:pPr>
            <a:r>
              <a:rPr lang="en-US"/>
              <a:t>High-level </a:t>
            </a:r>
            <a:r>
              <a:rPr lang="en-US">
                <a:sym typeface="Symbol" pitchFamily="18" charset="2"/>
              </a:rPr>
              <a:t> </a:t>
            </a:r>
            <a:r>
              <a:rPr lang="en-US"/>
              <a:t>RTL tools</a:t>
            </a:r>
          </a:p>
          <a:p>
            <a:pPr lvl="1">
              <a:lnSpc>
                <a:spcPct val="90000"/>
              </a:lnSpc>
            </a:pPr>
            <a:r>
              <a:rPr lang="en-US"/>
              <a:t>Simulation</a:t>
            </a:r>
          </a:p>
          <a:p>
            <a:pPr lvl="2">
              <a:lnSpc>
                <a:spcPct val="90000"/>
              </a:lnSpc>
            </a:pPr>
            <a:r>
              <a:rPr lang="en-US"/>
              <a:t>Co-simulation</a:t>
            </a:r>
          </a:p>
          <a:p>
            <a:pPr lvl="2">
              <a:lnSpc>
                <a:spcPct val="90000"/>
              </a:lnSpc>
            </a:pPr>
            <a:r>
              <a:rPr lang="en-US"/>
              <a:t>Verification technology (constrained randomization, temporal assertions, functional coverage)</a:t>
            </a:r>
          </a:p>
          <a:p>
            <a:pPr lvl="2">
              <a:lnSpc>
                <a:spcPct val="90000"/>
              </a:lnSpc>
            </a:pPr>
            <a:r>
              <a:rPr lang="en-US"/>
              <a:t>RTL-to-C converter</a:t>
            </a:r>
          </a:p>
          <a:p>
            <a:pPr lvl="1">
              <a:lnSpc>
                <a:spcPct val="90000"/>
              </a:lnSpc>
            </a:pPr>
            <a:r>
              <a:rPr lang="en-US"/>
              <a:t>Formal verification</a:t>
            </a:r>
          </a:p>
          <a:p>
            <a:pPr lvl="1">
              <a:lnSpc>
                <a:spcPct val="90000"/>
              </a:lnSpc>
            </a:pPr>
            <a:r>
              <a:rPr lang="en-US"/>
              <a:t>Synthesis (High-level to </a:t>
            </a:r>
            <a:r>
              <a:rPr lang="en-US">
                <a:sym typeface="Wingdings" pitchFamily="2" charset="2"/>
              </a:rPr>
              <a:t>RTL/SW)</a:t>
            </a:r>
            <a:endParaRPr lang="en-US"/>
          </a:p>
          <a:p>
            <a:pPr lvl="2">
              <a:lnSpc>
                <a:spcPct val="90000"/>
              </a:lnSpc>
            </a:pPr>
            <a:r>
              <a:rPr lang="en-US"/>
              <a:t>Behavioral synthesis</a:t>
            </a:r>
          </a:p>
          <a:p>
            <a:pPr lvl="2">
              <a:lnSpc>
                <a:spcPct val="90000"/>
              </a:lnSpc>
            </a:pPr>
            <a:r>
              <a:rPr lang="en-US"/>
              <a:t>Structural (direct translation)</a:t>
            </a:r>
          </a:p>
          <a:p>
            <a:pPr lvl="3">
              <a:lnSpc>
                <a:spcPct val="90000"/>
              </a:lnSpc>
            </a:pPr>
            <a:r>
              <a:rPr lang="en-US"/>
              <a:t>Code generation</a:t>
            </a:r>
          </a:p>
          <a:p>
            <a:pPr lvl="3">
              <a:lnSpc>
                <a:spcPct val="90000"/>
              </a:lnSpc>
            </a:pPr>
            <a:r>
              <a:rPr lang="en-US"/>
              <a:t>Component stitching</a:t>
            </a:r>
          </a:p>
          <a:p>
            <a:pPr lvl="2">
              <a:lnSpc>
                <a:spcPct val="90000"/>
              </a:lnSpc>
            </a:pPr>
            <a:r>
              <a:rPr lang="en-US"/>
              <a:t>HW/SW (interface synthesis)</a:t>
            </a:r>
          </a:p>
        </p:txBody>
      </p:sp>
    </p:spTree>
  </p:cSld>
  <p:clrMapOvr>
    <a:masterClrMapping/>
  </p:clrMapOvr>
  <p:transition spd="med">
    <p:pull dir="ru"/>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8898" name="Rectangle 2"/>
          <p:cNvSpPr>
            <a:spLocks noGrp="1" noChangeArrowheads="1"/>
          </p:cNvSpPr>
          <p:nvPr>
            <p:ph type="title"/>
          </p:nvPr>
        </p:nvSpPr>
        <p:spPr/>
        <p:txBody>
          <a:bodyPr/>
          <a:lstStyle/>
          <a:p>
            <a:r>
              <a:rPr lang="en-US"/>
              <a:t>Some Suggestions</a:t>
            </a:r>
          </a:p>
        </p:txBody>
      </p:sp>
      <p:sp>
        <p:nvSpPr>
          <p:cNvPr id="3408899" name="Rectangle 3"/>
          <p:cNvSpPr>
            <a:spLocks noGrp="1" noChangeArrowheads="1"/>
          </p:cNvSpPr>
          <p:nvPr>
            <p:ph type="body" idx="1"/>
          </p:nvPr>
        </p:nvSpPr>
        <p:spPr/>
        <p:txBody>
          <a:bodyPr/>
          <a:lstStyle/>
          <a:p>
            <a:r>
              <a:rPr lang="en-US"/>
              <a:t>Transaction-level modeling</a:t>
            </a:r>
          </a:p>
          <a:p>
            <a:pPr lvl="1"/>
            <a:r>
              <a:rPr lang="en-US"/>
              <a:t>Efficiency</a:t>
            </a:r>
          </a:p>
          <a:p>
            <a:pPr lvl="2"/>
            <a:r>
              <a:rPr lang="en-US"/>
              <a:t>Authoring</a:t>
            </a:r>
          </a:p>
          <a:p>
            <a:pPr lvl="2"/>
            <a:r>
              <a:rPr lang="en-US"/>
              <a:t>Performance</a:t>
            </a:r>
          </a:p>
          <a:p>
            <a:pPr lvl="1"/>
            <a:r>
              <a:rPr lang="en-US"/>
              <a:t>Re-use</a:t>
            </a:r>
          </a:p>
          <a:p>
            <a:pPr lvl="2"/>
            <a:r>
              <a:rPr lang="en-US"/>
              <a:t>Models</a:t>
            </a:r>
          </a:p>
          <a:p>
            <a:pPr lvl="2"/>
            <a:r>
              <a:rPr lang="en-US"/>
              <a:t>Components</a:t>
            </a:r>
          </a:p>
          <a:p>
            <a:r>
              <a:rPr lang="en-US"/>
              <a:t>Link to hardware verification</a:t>
            </a:r>
          </a:p>
          <a:p>
            <a:pPr lvl="1"/>
            <a:r>
              <a:rPr lang="en-US"/>
              <a:t>SystemC </a:t>
            </a:r>
            <a:r>
              <a:rPr lang="en-US">
                <a:sym typeface="Symbol" pitchFamily="18" charset="2"/>
              </a:rPr>
              <a:t> SystemVerilog testbench</a:t>
            </a:r>
          </a:p>
          <a:p>
            <a:pPr lvl="1"/>
            <a:r>
              <a:rPr lang="en-US">
                <a:sym typeface="Symbol" pitchFamily="18" charset="2"/>
              </a:rPr>
              <a:t>RTL/TLM equivalence check</a:t>
            </a:r>
          </a:p>
        </p:txBody>
      </p:sp>
    </p:spTree>
  </p:cSld>
  <p:clrMapOvr>
    <a:masterClrMapping/>
  </p:clrMapOvr>
  <p:transition spd="med">
    <p:pull dir="ru"/>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81250" name="Picture 2" descr="synopsys"/>
          <p:cNvPicPr>
            <a:picLocks noChangeAspect="1" noChangeArrowheads="1"/>
          </p:cNvPicPr>
          <p:nvPr/>
        </p:nvPicPr>
        <p:blipFill>
          <a:blip r:embed="rId3" cstate="print"/>
          <a:srcRect/>
          <a:stretch>
            <a:fillRect/>
          </a:stretch>
        </p:blipFill>
        <p:spPr bwMode="auto">
          <a:xfrm>
            <a:off x="2760663" y="2051050"/>
            <a:ext cx="3775075" cy="974725"/>
          </a:xfrm>
          <a:prstGeom prst="rect">
            <a:avLst/>
          </a:prstGeom>
          <a:noFill/>
        </p:spPr>
      </p:pic>
      <p:sp>
        <p:nvSpPr>
          <p:cNvPr id="3381251" name="Text Box 3"/>
          <p:cNvSpPr txBox="1">
            <a:spLocks noChangeArrowheads="1"/>
          </p:cNvSpPr>
          <p:nvPr/>
        </p:nvSpPr>
        <p:spPr bwMode="auto">
          <a:xfrm>
            <a:off x="2781300" y="3144838"/>
            <a:ext cx="3648075" cy="519112"/>
          </a:xfrm>
          <a:prstGeom prst="rect">
            <a:avLst/>
          </a:prstGeom>
          <a:noFill/>
          <a:ln w="9525">
            <a:noFill/>
            <a:miter lim="800000"/>
            <a:headEnd/>
            <a:tailEnd/>
          </a:ln>
          <a:effectLst/>
        </p:spPr>
        <p:txBody>
          <a:bodyPr wrap="none">
            <a:spAutoFit/>
          </a:bodyPr>
          <a:lstStyle/>
          <a:p>
            <a:pPr algn="r"/>
            <a:r>
              <a:rPr lang="en-US" sz="2800">
                <a:solidFill>
                  <a:schemeClr val="accent1"/>
                </a:solidFill>
              </a:rPr>
              <a:t>Predictable </a:t>
            </a:r>
            <a:r>
              <a:rPr lang="en-US" sz="2800">
                <a:solidFill>
                  <a:srgbClr val="432A72"/>
                </a:solidFill>
              </a:rPr>
              <a:t>Success</a:t>
            </a:r>
            <a:endParaRPr lang="en-US" sz="2800">
              <a:solidFill>
                <a:srgbClr val="432A72"/>
              </a:solidFill>
              <a:cs typeface="Arial" charset="0"/>
            </a:endParaRPr>
          </a:p>
        </p:txBody>
      </p:sp>
    </p:spTree>
  </p:cSld>
  <p:clrMapOvr>
    <a:masterClrMapping/>
  </p:clrMapOvr>
  <p:transition spd="med">
    <p:pull dir="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9986" name="Rectangle 2"/>
          <p:cNvSpPr>
            <a:spLocks noGrp="1" noChangeArrowheads="1"/>
          </p:cNvSpPr>
          <p:nvPr>
            <p:ph type="title"/>
          </p:nvPr>
        </p:nvSpPr>
        <p:spPr/>
        <p:txBody>
          <a:bodyPr/>
          <a:lstStyle/>
          <a:p>
            <a:r>
              <a:rPr lang="en-US"/>
              <a:t>ESL Areas    (continued)</a:t>
            </a:r>
          </a:p>
        </p:txBody>
      </p:sp>
      <p:sp>
        <p:nvSpPr>
          <p:cNvPr id="3369987" name="Rectangle 3"/>
          <p:cNvSpPr>
            <a:spLocks noGrp="1" noChangeArrowheads="1"/>
          </p:cNvSpPr>
          <p:nvPr>
            <p:ph type="body" idx="1"/>
          </p:nvPr>
        </p:nvSpPr>
        <p:spPr/>
        <p:txBody>
          <a:bodyPr/>
          <a:lstStyle/>
          <a:p>
            <a:r>
              <a:rPr lang="en-US"/>
              <a:t>Design services</a:t>
            </a:r>
          </a:p>
          <a:p>
            <a:r>
              <a:rPr lang="en-US"/>
              <a:t>IP (Intellectual property, models, libraries, ...)</a:t>
            </a:r>
          </a:p>
          <a:p>
            <a:pPr lvl="2"/>
            <a:endParaRPr lang="en-US"/>
          </a:p>
        </p:txBody>
      </p:sp>
      <p:sp>
        <p:nvSpPr>
          <p:cNvPr id="3369988" name="Text Box 4"/>
          <p:cNvSpPr txBox="1">
            <a:spLocks noChangeArrowheads="1"/>
          </p:cNvSpPr>
          <p:nvPr/>
        </p:nvSpPr>
        <p:spPr bwMode="auto">
          <a:xfrm>
            <a:off x="685800" y="4411663"/>
            <a:ext cx="7832725" cy="822325"/>
          </a:xfrm>
          <a:prstGeom prst="rect">
            <a:avLst/>
          </a:prstGeom>
          <a:solidFill>
            <a:srgbClr val="7900A4"/>
          </a:solidFill>
          <a:ln w="9525" algn="ctr">
            <a:noFill/>
            <a:miter lim="800000"/>
            <a:headEnd/>
            <a:tailEnd/>
          </a:ln>
          <a:effectLst>
            <a:outerShdw dist="107763" dir="2700000" algn="ctr" rotWithShape="0">
              <a:schemeClr val="bg2">
                <a:alpha val="50000"/>
              </a:schemeClr>
            </a:outerShdw>
          </a:effectLst>
        </p:spPr>
        <p:txBody>
          <a:bodyPr>
            <a:spAutoFit/>
          </a:bodyPr>
          <a:lstStyle/>
          <a:p>
            <a:pPr algn="l">
              <a:spcBef>
                <a:spcPct val="50000"/>
              </a:spcBef>
            </a:pPr>
            <a:r>
              <a:rPr lang="en-US">
                <a:solidFill>
                  <a:schemeClr val="bg1"/>
                </a:solidFill>
              </a:rPr>
              <a:t>No IP 	</a:t>
            </a:r>
            <a:r>
              <a:rPr lang="en-US">
                <a:solidFill>
                  <a:schemeClr val="bg1"/>
                </a:solidFill>
                <a:sym typeface="Symbol" pitchFamily="18" charset="2"/>
              </a:rPr>
              <a:t> no modeling</a:t>
            </a:r>
            <a:br>
              <a:rPr lang="en-US">
                <a:solidFill>
                  <a:schemeClr val="bg1"/>
                </a:solidFill>
                <a:sym typeface="Symbol" pitchFamily="18" charset="2"/>
              </a:rPr>
            </a:br>
            <a:r>
              <a:rPr lang="en-US">
                <a:solidFill>
                  <a:schemeClr val="bg1"/>
                </a:solidFill>
                <a:sym typeface="Symbol" pitchFamily="18" charset="2"/>
              </a:rPr>
              <a:t>	 no (efficient) system level design</a:t>
            </a:r>
            <a:r>
              <a:rPr lang="en-US">
                <a:solidFill>
                  <a:schemeClr val="bg1"/>
                </a:solidFill>
              </a:rPr>
              <a:t> </a:t>
            </a:r>
          </a:p>
        </p:txBody>
      </p:sp>
    </p:spTree>
  </p:cSld>
  <p:clrMapOvr>
    <a:masterClrMapping/>
  </p:clrMapOvr>
  <p:transition spd="med">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1" nodeType="clickEffect">
                                  <p:stCondLst>
                                    <p:cond delay="0"/>
                                  </p:stCondLst>
                                  <p:childTnLst>
                                    <p:set>
                                      <p:cBhvr>
                                        <p:cTn id="6" dur="1" fill="hold">
                                          <p:stCondLst>
                                            <p:cond delay="0"/>
                                          </p:stCondLst>
                                        </p:cTn>
                                        <p:tgtEl>
                                          <p:spTgt spid="3369988"/>
                                        </p:tgtEl>
                                        <p:attrNameLst>
                                          <p:attrName>style.visibility</p:attrName>
                                        </p:attrNameLst>
                                      </p:cBhvr>
                                      <p:to>
                                        <p:strVal val="visible"/>
                                      </p:to>
                                    </p:set>
                                    <p:anim calcmode="lin" valueType="num">
                                      <p:cBhvr additive="base">
                                        <p:cTn id="7" dur="500" fill="hold"/>
                                        <p:tgtEl>
                                          <p:spTgt spid="3369988"/>
                                        </p:tgtEl>
                                        <p:attrNameLst>
                                          <p:attrName>ppt_x</p:attrName>
                                        </p:attrNameLst>
                                      </p:cBhvr>
                                      <p:tavLst>
                                        <p:tav tm="0">
                                          <p:val>
                                            <p:strVal val="#ppt_x"/>
                                          </p:val>
                                        </p:tav>
                                        <p:tav tm="100000">
                                          <p:val>
                                            <p:strVal val="#ppt_x"/>
                                          </p:val>
                                        </p:tav>
                                      </p:tavLst>
                                    </p:anim>
                                    <p:anim calcmode="lin" valueType="num">
                                      <p:cBhvr additive="base">
                                        <p:cTn id="8" dur="500" fill="hold"/>
                                        <p:tgtEl>
                                          <p:spTgt spid="336998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69988"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1554" name="Rectangle 2"/>
          <p:cNvSpPr>
            <a:spLocks noGrp="1" noChangeArrowheads="1"/>
          </p:cNvSpPr>
          <p:nvPr>
            <p:ph type="title"/>
          </p:nvPr>
        </p:nvSpPr>
        <p:spPr/>
        <p:txBody>
          <a:bodyPr/>
          <a:lstStyle/>
          <a:p>
            <a:r>
              <a:rPr lang="en-US"/>
              <a:t>ESL too?</a:t>
            </a:r>
          </a:p>
        </p:txBody>
      </p:sp>
      <p:sp>
        <p:nvSpPr>
          <p:cNvPr id="3351555" name="Rectangle 3"/>
          <p:cNvSpPr>
            <a:spLocks noGrp="1" noChangeArrowheads="1"/>
          </p:cNvSpPr>
          <p:nvPr>
            <p:ph type="body" idx="1"/>
          </p:nvPr>
        </p:nvSpPr>
        <p:spPr/>
        <p:txBody>
          <a:bodyPr/>
          <a:lstStyle/>
          <a:p>
            <a:r>
              <a:rPr lang="en-US"/>
              <a:t>Embedded software development tools</a:t>
            </a:r>
          </a:p>
          <a:p>
            <a:pPr lvl="1">
              <a:buFont typeface="Wingdings" pitchFamily="2" charset="2"/>
              <a:buNone/>
            </a:pPr>
            <a:r>
              <a:rPr lang="en-US"/>
              <a:t>IDE, debugger, profiler, static&amp;dynamic checkers, ...</a:t>
            </a:r>
          </a:p>
          <a:p>
            <a:r>
              <a:rPr lang="en-US"/>
              <a:t>Embedded operating systems</a:t>
            </a:r>
          </a:p>
          <a:p>
            <a:r>
              <a:rPr lang="en-US"/>
              <a:t>PCB design</a:t>
            </a:r>
          </a:p>
          <a:p>
            <a:r>
              <a:rPr lang="en-US"/>
              <a:t>Requirement/design/project/test management tools</a:t>
            </a:r>
          </a:p>
          <a:p>
            <a:r>
              <a:rPr lang="en-US"/>
              <a:t>Mechanical modeling</a:t>
            </a:r>
          </a:p>
        </p:txBody>
      </p:sp>
    </p:spTree>
  </p:cSld>
  <p:clrMapOvr>
    <a:masterClrMapping/>
  </p:clrMapOvr>
  <p:transition spd="med">
    <p:pull dir="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2578" name="Rectangle 2"/>
          <p:cNvSpPr>
            <a:spLocks noGrp="1" noChangeArrowheads="1"/>
          </p:cNvSpPr>
          <p:nvPr>
            <p:ph type="title"/>
          </p:nvPr>
        </p:nvSpPr>
        <p:spPr/>
        <p:txBody>
          <a:bodyPr/>
          <a:lstStyle/>
          <a:p>
            <a:r>
              <a:rPr lang="en-US"/>
              <a:t>ESL Drivers</a:t>
            </a:r>
          </a:p>
        </p:txBody>
      </p:sp>
      <p:sp>
        <p:nvSpPr>
          <p:cNvPr id="3352579" name="Rectangle 3"/>
          <p:cNvSpPr>
            <a:spLocks noGrp="1" noChangeArrowheads="1"/>
          </p:cNvSpPr>
          <p:nvPr>
            <p:ph type="body" idx="1"/>
          </p:nvPr>
        </p:nvSpPr>
        <p:spPr/>
        <p:txBody>
          <a:bodyPr/>
          <a:lstStyle/>
          <a:p>
            <a:r>
              <a:rPr lang="en-US"/>
              <a:t>Complexity (</a:t>
            </a:r>
            <a:r>
              <a:rPr lang="en-US">
                <a:sym typeface="Symbol" pitchFamily="18" charset="2"/>
              </a:rPr>
              <a:t> abstraction required)</a:t>
            </a:r>
          </a:p>
          <a:p>
            <a:pPr lvl="1"/>
            <a:endParaRPr lang="en-US">
              <a:sym typeface="Symbol" pitchFamily="18" charset="2"/>
            </a:endParaRPr>
          </a:p>
          <a:p>
            <a:pPr lvl="1"/>
            <a:endParaRPr lang="en-US">
              <a:sym typeface="Symbol" pitchFamily="18" charset="2"/>
            </a:endParaRPr>
          </a:p>
          <a:p>
            <a:r>
              <a:rPr lang="en-US"/>
              <a:t>Time to market</a:t>
            </a:r>
          </a:p>
          <a:p>
            <a:pPr lvl="1"/>
            <a:endParaRPr lang="en-US"/>
          </a:p>
          <a:p>
            <a:pPr lvl="1"/>
            <a:endParaRPr lang="en-US"/>
          </a:p>
          <a:p>
            <a:pPr lvl="1"/>
            <a:endParaRPr lang="en-US"/>
          </a:p>
          <a:p>
            <a:r>
              <a:rPr lang="en-US"/>
              <a:t>Cost and Quality of Result (QoR)</a:t>
            </a:r>
          </a:p>
        </p:txBody>
      </p:sp>
    </p:spTree>
  </p:cSld>
  <p:clrMapOvr>
    <a:masterClrMapping/>
  </p:clrMapOvr>
  <p:transition spd="med">
    <p:pull dir="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2034" name="Rectangle 2"/>
          <p:cNvSpPr>
            <a:spLocks noGrp="1" noChangeArrowheads="1"/>
          </p:cNvSpPr>
          <p:nvPr>
            <p:ph type="title"/>
          </p:nvPr>
        </p:nvSpPr>
        <p:spPr/>
        <p:txBody>
          <a:bodyPr/>
          <a:lstStyle/>
          <a:p>
            <a:r>
              <a:rPr lang="en-US"/>
              <a:t>ESL Drivers</a:t>
            </a:r>
          </a:p>
        </p:txBody>
      </p:sp>
      <p:sp>
        <p:nvSpPr>
          <p:cNvPr id="3372035" name="Rectangle 3"/>
          <p:cNvSpPr>
            <a:spLocks noGrp="1" noChangeArrowheads="1"/>
          </p:cNvSpPr>
          <p:nvPr>
            <p:ph type="body" idx="1"/>
          </p:nvPr>
        </p:nvSpPr>
        <p:spPr>
          <a:xfrm>
            <a:off x="685800" y="1524000"/>
            <a:ext cx="8299450" cy="4603750"/>
          </a:xfrm>
        </p:spPr>
        <p:txBody>
          <a:bodyPr/>
          <a:lstStyle/>
          <a:p>
            <a:r>
              <a:rPr lang="en-US"/>
              <a:t>Complexity (</a:t>
            </a:r>
            <a:r>
              <a:rPr lang="en-US">
                <a:sym typeface="Symbol" pitchFamily="18" charset="2"/>
              </a:rPr>
              <a:t> abstraction required)</a:t>
            </a:r>
          </a:p>
          <a:p>
            <a:pPr lvl="1"/>
            <a:r>
              <a:rPr lang="en-US">
                <a:sym typeface="Symbol" pitchFamily="18" charset="2"/>
              </a:rPr>
              <a:t>Re-use</a:t>
            </a:r>
          </a:p>
          <a:p>
            <a:pPr lvl="1"/>
            <a:r>
              <a:rPr lang="en-US">
                <a:sym typeface="Symbol" pitchFamily="18" charset="2"/>
              </a:rPr>
              <a:t>Software, software, software</a:t>
            </a:r>
          </a:p>
          <a:p>
            <a:r>
              <a:rPr lang="en-US"/>
              <a:t>Time to market</a:t>
            </a:r>
          </a:p>
          <a:p>
            <a:pPr lvl="1"/>
            <a:r>
              <a:rPr lang="en-US"/>
              <a:t>Simulation performance</a:t>
            </a:r>
          </a:p>
          <a:p>
            <a:pPr lvl="1"/>
            <a:r>
              <a:rPr lang="en-US"/>
              <a:t>Co-development, executable specification</a:t>
            </a:r>
          </a:p>
          <a:p>
            <a:pPr lvl="1"/>
            <a:r>
              <a:rPr lang="en-US"/>
              <a:t>Design automation</a:t>
            </a:r>
          </a:p>
          <a:p>
            <a:r>
              <a:rPr lang="en-US"/>
              <a:t>Cost and Quality of Result (QoR)</a:t>
            </a:r>
          </a:p>
          <a:p>
            <a:pPr lvl="1"/>
            <a:r>
              <a:rPr lang="en-US"/>
              <a:t>High cost of failure, early correction of design errors</a:t>
            </a:r>
          </a:p>
          <a:p>
            <a:pPr lvl="1"/>
            <a:r>
              <a:rPr lang="en-US"/>
              <a:t>Predictability</a:t>
            </a:r>
          </a:p>
        </p:txBody>
      </p:sp>
    </p:spTree>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53608" name="Picture 8" descr="MCj03702100000[1]"/>
          <p:cNvPicPr>
            <a:picLocks noChangeAspect="1" noChangeArrowheads="1"/>
          </p:cNvPicPr>
          <p:nvPr/>
        </p:nvPicPr>
        <p:blipFill>
          <a:blip r:embed="rId2" cstate="print"/>
          <a:srcRect/>
          <a:stretch>
            <a:fillRect/>
          </a:stretch>
        </p:blipFill>
        <p:spPr bwMode="auto">
          <a:xfrm>
            <a:off x="4413250" y="252413"/>
            <a:ext cx="4064000" cy="2814637"/>
          </a:xfrm>
          <a:prstGeom prst="rect">
            <a:avLst/>
          </a:prstGeom>
          <a:noFill/>
        </p:spPr>
      </p:pic>
      <p:sp>
        <p:nvSpPr>
          <p:cNvPr id="3353602" name="Rectangle 2"/>
          <p:cNvSpPr>
            <a:spLocks noGrp="1" noChangeArrowheads="1"/>
          </p:cNvSpPr>
          <p:nvPr>
            <p:ph type="title"/>
          </p:nvPr>
        </p:nvSpPr>
        <p:spPr/>
        <p:txBody>
          <a:bodyPr/>
          <a:lstStyle/>
          <a:p>
            <a:r>
              <a:rPr lang="en-US"/>
              <a:t>ESL Inhibitors</a:t>
            </a:r>
          </a:p>
        </p:txBody>
      </p:sp>
      <p:sp>
        <p:nvSpPr>
          <p:cNvPr id="3353603" name="Rectangle 3"/>
          <p:cNvSpPr>
            <a:spLocks noGrp="1" noChangeArrowheads="1"/>
          </p:cNvSpPr>
          <p:nvPr>
            <p:ph type="body" idx="1"/>
          </p:nvPr>
        </p:nvSpPr>
        <p:spPr/>
        <p:txBody>
          <a:bodyPr/>
          <a:lstStyle/>
          <a:p>
            <a:r>
              <a:rPr lang="en-US"/>
              <a:t>Lack of standards</a:t>
            </a:r>
          </a:p>
          <a:p>
            <a:pPr lvl="1"/>
            <a:r>
              <a:rPr lang="en-US"/>
              <a:t>Lack of interoperability</a:t>
            </a:r>
          </a:p>
          <a:p>
            <a:pPr lvl="1"/>
            <a:r>
              <a:rPr lang="en-US"/>
              <a:t>Missing IP ecosystem</a:t>
            </a:r>
          </a:p>
          <a:p>
            <a:r>
              <a:rPr lang="en-US"/>
              <a:t>Resistance to change</a:t>
            </a:r>
          </a:p>
          <a:p>
            <a:pPr lvl="1"/>
            <a:r>
              <a:rPr lang="en-US"/>
              <a:t>Historical split of system level, HW and SW teams</a:t>
            </a:r>
          </a:p>
          <a:p>
            <a:pPr lvl="1"/>
            <a:r>
              <a:rPr lang="en-US"/>
              <a:t>Don’t underestimate time to adoption</a:t>
            </a:r>
          </a:p>
          <a:p>
            <a:pPr lvl="1"/>
            <a:r>
              <a:rPr lang="en-US"/>
              <a:t>No budget allocated</a:t>
            </a:r>
          </a:p>
          <a:p>
            <a:r>
              <a:rPr lang="en-US"/>
              <a:t>Additional models </a:t>
            </a:r>
            <a:r>
              <a:rPr lang="en-US">
                <a:sym typeface="Symbol" pitchFamily="18" charset="2"/>
              </a:rPr>
              <a:t></a:t>
            </a:r>
            <a:r>
              <a:rPr lang="en-US"/>
              <a:t> design &amp; verification effort</a:t>
            </a:r>
          </a:p>
        </p:txBody>
      </p:sp>
      <p:pic>
        <p:nvPicPr>
          <p:cNvPr id="3353609" name="Picture 9" descr="transparent spirit logo"/>
          <p:cNvPicPr preferRelativeResize="0">
            <a:picLocks noChangeAspect="1" noChangeArrowheads="1"/>
          </p:cNvPicPr>
          <p:nvPr/>
        </p:nvPicPr>
        <p:blipFill>
          <a:blip r:embed="rId3" cstate="print"/>
          <a:srcRect/>
          <a:stretch>
            <a:fillRect/>
          </a:stretch>
        </p:blipFill>
        <p:spPr bwMode="auto">
          <a:xfrm rot="479641">
            <a:off x="6413500" y="1227138"/>
            <a:ext cx="2652713" cy="822325"/>
          </a:xfrm>
          <a:prstGeom prst="rect">
            <a:avLst/>
          </a:prstGeom>
          <a:solidFill>
            <a:srgbClr val="FFFFFF"/>
          </a:solidFill>
          <a:ln w="9525">
            <a:noFill/>
            <a:miter lim="800000"/>
            <a:headEnd/>
            <a:tailEnd/>
          </a:ln>
        </p:spPr>
      </p:pic>
      <p:grpSp>
        <p:nvGrpSpPr>
          <p:cNvPr id="3353615" name="Group 15"/>
          <p:cNvGrpSpPr>
            <a:grpSpLocks/>
          </p:cNvGrpSpPr>
          <p:nvPr/>
        </p:nvGrpSpPr>
        <p:grpSpPr bwMode="auto">
          <a:xfrm rot="-386990">
            <a:off x="4392613" y="857250"/>
            <a:ext cx="2152650" cy="1085850"/>
            <a:chOff x="1727" y="3265"/>
            <a:chExt cx="1285" cy="540"/>
          </a:xfrm>
        </p:grpSpPr>
        <p:sp>
          <p:nvSpPr>
            <p:cNvPr id="3353613" name="Rectangle 13"/>
            <p:cNvSpPr>
              <a:spLocks noChangeArrowheads="1"/>
            </p:cNvSpPr>
            <p:nvPr/>
          </p:nvSpPr>
          <p:spPr bwMode="auto">
            <a:xfrm>
              <a:off x="1727" y="3265"/>
              <a:ext cx="1285" cy="540"/>
            </a:xfrm>
            <a:prstGeom prst="rect">
              <a:avLst/>
            </a:prstGeom>
            <a:solidFill>
              <a:schemeClr val="bg1"/>
            </a:solidFill>
            <a:ln w="9525" algn="ctr">
              <a:noFill/>
              <a:miter lim="800000"/>
              <a:headEnd/>
              <a:tailEnd/>
            </a:ln>
            <a:effectLst/>
          </p:spPr>
          <p:txBody>
            <a:bodyPr wrap="none" anchor="ctr"/>
            <a:lstStyle/>
            <a:p>
              <a:endParaRPr lang="en-US"/>
            </a:p>
          </p:txBody>
        </p:sp>
        <p:pic>
          <p:nvPicPr>
            <p:cNvPr id="3353611" name="Picture 11" descr="SystemC-bmp"/>
            <p:cNvPicPr preferRelativeResize="0">
              <a:picLocks noChangeAspect="1" noChangeArrowheads="1"/>
            </p:cNvPicPr>
            <p:nvPr/>
          </p:nvPicPr>
          <p:blipFill>
            <a:blip r:embed="rId4" cstate="print"/>
            <a:srcRect/>
            <a:stretch>
              <a:fillRect/>
            </a:stretch>
          </p:blipFill>
          <p:spPr bwMode="auto">
            <a:xfrm>
              <a:off x="1888" y="3394"/>
              <a:ext cx="1045" cy="208"/>
            </a:xfrm>
            <a:prstGeom prst="rect">
              <a:avLst/>
            </a:prstGeom>
            <a:solidFill>
              <a:schemeClr val="bg1"/>
            </a:solidFill>
            <a:ln w="9525">
              <a:noFill/>
              <a:miter lim="800000"/>
              <a:headEnd/>
              <a:tailEnd/>
            </a:ln>
          </p:spPr>
        </p:pic>
        <p:sp>
          <p:nvSpPr>
            <p:cNvPr id="3353612" name="Oval 12"/>
            <p:cNvSpPr>
              <a:spLocks noChangeArrowheads="1"/>
            </p:cNvSpPr>
            <p:nvPr/>
          </p:nvSpPr>
          <p:spPr bwMode="auto">
            <a:xfrm>
              <a:off x="1773" y="3310"/>
              <a:ext cx="1210" cy="468"/>
            </a:xfrm>
            <a:prstGeom prst="ellipse">
              <a:avLst/>
            </a:prstGeom>
            <a:noFill/>
            <a:ln w="57150" algn="ctr">
              <a:solidFill>
                <a:srgbClr val="33CC33"/>
              </a:solidFill>
              <a:round/>
              <a:headEnd/>
              <a:tailEnd/>
            </a:ln>
            <a:effectLst/>
          </p:spPr>
          <p:txBody>
            <a:bodyPr wrap="none" anchor="ctr"/>
            <a:lstStyle/>
            <a:p>
              <a:endParaRPr lang="en-US"/>
            </a:p>
          </p:txBody>
        </p:sp>
      </p:grpSp>
    </p:spTree>
  </p:cSld>
  <p:clrMapOvr>
    <a:masterClrMapping/>
  </p:clrMapOvr>
  <p:transition spd="med">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353608"/>
                                        </p:tgtEl>
                                        <p:attrNameLst>
                                          <p:attrName>style.visibility</p:attrName>
                                        </p:attrNameLst>
                                      </p:cBhvr>
                                      <p:to>
                                        <p:strVal val="visible"/>
                                      </p:to>
                                    </p:set>
                                    <p:animEffect transition="in" filter="fade">
                                      <p:cBhvr>
                                        <p:cTn id="7" dur="2000"/>
                                        <p:tgtEl>
                                          <p:spTgt spid="335360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1" fill="hold" nodeType="clickEffect">
                                  <p:stCondLst>
                                    <p:cond delay="0"/>
                                  </p:stCondLst>
                                  <p:childTnLst>
                                    <p:set>
                                      <p:cBhvr>
                                        <p:cTn id="11" dur="1" fill="hold">
                                          <p:stCondLst>
                                            <p:cond delay="0"/>
                                          </p:stCondLst>
                                        </p:cTn>
                                        <p:tgtEl>
                                          <p:spTgt spid="3353615"/>
                                        </p:tgtEl>
                                        <p:attrNameLst>
                                          <p:attrName>style.visibility</p:attrName>
                                        </p:attrNameLst>
                                      </p:cBhvr>
                                      <p:to>
                                        <p:strVal val="visible"/>
                                      </p:to>
                                    </p:set>
                                    <p:anim calcmode="lin" valueType="num">
                                      <p:cBhvr additive="base">
                                        <p:cTn id="12" dur="1000" fill="hold"/>
                                        <p:tgtEl>
                                          <p:spTgt spid="3353615"/>
                                        </p:tgtEl>
                                        <p:attrNameLst>
                                          <p:attrName>ppt_x</p:attrName>
                                        </p:attrNameLst>
                                      </p:cBhvr>
                                      <p:tavLst>
                                        <p:tav tm="0">
                                          <p:val>
                                            <p:strVal val="#ppt_x"/>
                                          </p:val>
                                        </p:tav>
                                        <p:tav tm="100000">
                                          <p:val>
                                            <p:strVal val="#ppt_x"/>
                                          </p:val>
                                        </p:tav>
                                      </p:tavLst>
                                    </p:anim>
                                    <p:anim calcmode="lin" valueType="num">
                                      <p:cBhvr additive="base">
                                        <p:cTn id="13" dur="1000" fill="hold"/>
                                        <p:tgtEl>
                                          <p:spTgt spid="3353615"/>
                                        </p:tgtEl>
                                        <p:attrNameLst>
                                          <p:attrName>ppt_y</p:attrName>
                                        </p:attrNameLst>
                                      </p:cBhvr>
                                      <p:tavLst>
                                        <p:tav tm="0">
                                          <p:val>
                                            <p:strVal val="0-#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1" fill="hold" nodeType="clickEffect">
                                  <p:stCondLst>
                                    <p:cond delay="0"/>
                                  </p:stCondLst>
                                  <p:childTnLst>
                                    <p:set>
                                      <p:cBhvr>
                                        <p:cTn id="17" dur="1" fill="hold">
                                          <p:stCondLst>
                                            <p:cond delay="0"/>
                                          </p:stCondLst>
                                        </p:cTn>
                                        <p:tgtEl>
                                          <p:spTgt spid="3353609"/>
                                        </p:tgtEl>
                                        <p:attrNameLst>
                                          <p:attrName>style.visibility</p:attrName>
                                        </p:attrNameLst>
                                      </p:cBhvr>
                                      <p:to>
                                        <p:strVal val="visible"/>
                                      </p:to>
                                    </p:set>
                                    <p:anim calcmode="lin" valueType="num">
                                      <p:cBhvr additive="base">
                                        <p:cTn id="18" dur="1000" fill="hold"/>
                                        <p:tgtEl>
                                          <p:spTgt spid="3353609"/>
                                        </p:tgtEl>
                                        <p:attrNameLst>
                                          <p:attrName>ppt_x</p:attrName>
                                        </p:attrNameLst>
                                      </p:cBhvr>
                                      <p:tavLst>
                                        <p:tav tm="0">
                                          <p:val>
                                            <p:strVal val="#ppt_x"/>
                                          </p:val>
                                        </p:tav>
                                        <p:tav tm="100000">
                                          <p:val>
                                            <p:strVal val="#ppt_x"/>
                                          </p:val>
                                        </p:tav>
                                      </p:tavLst>
                                    </p:anim>
                                    <p:anim calcmode="lin" valueType="num">
                                      <p:cBhvr additive="base">
                                        <p:cTn id="19" dur="1000" fill="hold"/>
                                        <p:tgtEl>
                                          <p:spTgt spid="335360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a:themeElements>
    <a:clrScheme name="">
      <a:dk1>
        <a:srgbClr val="000000"/>
      </a:dk1>
      <a:lt1>
        <a:srgbClr val="FFFFFF"/>
      </a:lt1>
      <a:dk2>
        <a:srgbClr val="727D33"/>
      </a:dk2>
      <a:lt2>
        <a:srgbClr val="BCBEC0"/>
      </a:lt2>
      <a:accent1>
        <a:srgbClr val="432A72"/>
      </a:accent1>
      <a:accent2>
        <a:srgbClr val="0A6C92"/>
      </a:accent2>
      <a:accent3>
        <a:srgbClr val="FFFFFF"/>
      </a:accent3>
      <a:accent4>
        <a:srgbClr val="000000"/>
      </a:accent4>
      <a:accent5>
        <a:srgbClr val="B0ACBC"/>
      </a:accent5>
      <a:accent6>
        <a:srgbClr val="086184"/>
      </a:accent6>
      <a:hlink>
        <a:srgbClr val="DD7031"/>
      </a:hlink>
      <a:folHlink>
        <a:srgbClr val="B63039"/>
      </a:folHlink>
    </a:clrScheme>
    <a:fontScheme name="defaul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Arial" charset="0"/>
          </a:defRPr>
        </a:defPPr>
      </a:lstStyle>
    </a:lnDef>
  </a:objectDefaults>
  <a:extraClrSchemeLst>
    <a:extraClrScheme>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13">
        <a:dk1>
          <a:srgbClr val="C0C0C0"/>
        </a:dk1>
        <a:lt1>
          <a:srgbClr val="FFFFFF"/>
        </a:lt1>
        <a:dk2>
          <a:srgbClr val="004D82"/>
        </a:dk2>
        <a:lt2>
          <a:srgbClr val="00CC00"/>
        </a:lt2>
        <a:accent1>
          <a:srgbClr val="CC00FF"/>
        </a:accent1>
        <a:accent2>
          <a:srgbClr val="6666FF"/>
        </a:accent2>
        <a:accent3>
          <a:srgbClr val="AAB2C1"/>
        </a:accent3>
        <a:accent4>
          <a:srgbClr val="DADADA"/>
        </a:accent4>
        <a:accent5>
          <a:srgbClr val="E2AAFF"/>
        </a:accent5>
        <a:accent6>
          <a:srgbClr val="5C5CE7"/>
        </a:accent6>
        <a:hlink>
          <a:srgbClr val="FF9900"/>
        </a:hlink>
        <a:folHlink>
          <a:srgbClr val="CC0000"/>
        </a:folHlink>
      </a:clrScheme>
      <a:clrMap bg1="dk2" tx1="lt1" bg2="dk1" tx2="lt2" accent1="accent1" accent2="accent2" accent3="accent3" accent4="accent4" accent5="accent5" accent6="accent6" hlink="hlink" folHlink="folHlink"/>
    </a:extraClrScheme>
    <a:extraClrScheme>
      <a:clrScheme name="default 14">
        <a:dk1>
          <a:srgbClr val="000000"/>
        </a:dk1>
        <a:lt1>
          <a:srgbClr val="FFFFFF"/>
        </a:lt1>
        <a:dk2>
          <a:srgbClr val="00CC00"/>
        </a:dk2>
        <a:lt2>
          <a:srgbClr val="808080"/>
        </a:lt2>
        <a:accent1>
          <a:srgbClr val="CC00FF"/>
        </a:accent1>
        <a:accent2>
          <a:srgbClr val="6666FF"/>
        </a:accent2>
        <a:accent3>
          <a:srgbClr val="FFFFFF"/>
        </a:accent3>
        <a:accent4>
          <a:srgbClr val="000000"/>
        </a:accent4>
        <a:accent5>
          <a:srgbClr val="E2AAFF"/>
        </a:accent5>
        <a:accent6>
          <a:srgbClr val="5C5CE7"/>
        </a:accent6>
        <a:hlink>
          <a:srgbClr val="FF9900"/>
        </a:hlink>
        <a:folHlink>
          <a:srgbClr val="CC0000"/>
        </a:folHlink>
      </a:clrScheme>
      <a:clrMap bg1="lt1" tx1="dk1" bg2="lt2" tx2="dk2" accent1="accent1" accent2="accent2" accent3="accent3" accent4="accent4" accent5="accent5" accent6="accent6" hlink="hlink" folHlink="folHlink"/>
    </a:extraClrScheme>
    <a:extraClrScheme>
      <a:clrScheme name="default 15">
        <a:dk1>
          <a:srgbClr val="000000"/>
        </a:dk1>
        <a:lt1>
          <a:srgbClr val="FFFFFF"/>
        </a:lt1>
        <a:dk2>
          <a:srgbClr val="000000"/>
        </a:dk2>
        <a:lt2>
          <a:srgbClr val="C0C0C0"/>
        </a:lt2>
        <a:accent1>
          <a:srgbClr val="4D1F9C"/>
        </a:accent1>
        <a:accent2>
          <a:srgbClr val="FF9900"/>
        </a:accent2>
        <a:accent3>
          <a:srgbClr val="FFFFFF"/>
        </a:accent3>
        <a:accent4>
          <a:srgbClr val="000000"/>
        </a:accent4>
        <a:accent5>
          <a:srgbClr val="B2ABCB"/>
        </a:accent5>
        <a:accent6>
          <a:srgbClr val="E78A00"/>
        </a:accent6>
        <a:hlink>
          <a:srgbClr val="CC0000"/>
        </a:hlink>
        <a:folHlink>
          <a:srgbClr val="00CC00"/>
        </a:folHlink>
      </a:clrScheme>
      <a:clrMap bg1="lt1" tx1="dk1" bg2="lt2" tx2="dk2" accent1="accent1" accent2="accent2" accent3="accent3" accent4="accent4" accent5="accent5" accent6="accent6" hlink="hlink" folHlink="folHlink"/>
    </a:extraClrScheme>
    <a:extraClrScheme>
      <a:clrScheme name="default 16">
        <a:dk1>
          <a:srgbClr val="6502B6"/>
        </a:dk1>
        <a:lt1>
          <a:srgbClr val="FFFFFF"/>
        </a:lt1>
        <a:dk2>
          <a:srgbClr val="00CC00"/>
        </a:dk2>
        <a:lt2>
          <a:srgbClr val="000000"/>
        </a:lt2>
        <a:accent1>
          <a:srgbClr val="CC00FF"/>
        </a:accent1>
        <a:accent2>
          <a:srgbClr val="6666FF"/>
        </a:accent2>
        <a:accent3>
          <a:srgbClr val="FFFFFF"/>
        </a:accent3>
        <a:accent4>
          <a:srgbClr val="55019B"/>
        </a:accent4>
        <a:accent5>
          <a:srgbClr val="E2AAFF"/>
        </a:accent5>
        <a:accent6>
          <a:srgbClr val="5C5CE7"/>
        </a:accent6>
        <a:hlink>
          <a:srgbClr val="FF9900"/>
        </a:hlink>
        <a:folHlink>
          <a:srgbClr val="CC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CC00"/>
      </a:dk2>
      <a:lt2>
        <a:srgbClr val="808080"/>
      </a:lt2>
      <a:accent1>
        <a:srgbClr val="CC00FF"/>
      </a:accent1>
      <a:accent2>
        <a:srgbClr val="6666FF"/>
      </a:accent2>
      <a:accent3>
        <a:srgbClr val="FFFFFF"/>
      </a:accent3>
      <a:accent4>
        <a:srgbClr val="000000"/>
      </a:accent4>
      <a:accent5>
        <a:srgbClr val="E2AAFF"/>
      </a:accent5>
      <a:accent6>
        <a:srgbClr val="5C5CE7"/>
      </a:accent6>
      <a:hlink>
        <a:srgbClr val="FF9900"/>
      </a:hlink>
      <a:folHlink>
        <a:srgbClr val="CC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CC00"/>
      </a:dk2>
      <a:lt2>
        <a:srgbClr val="808080"/>
      </a:lt2>
      <a:accent1>
        <a:srgbClr val="CC00FF"/>
      </a:accent1>
      <a:accent2>
        <a:srgbClr val="6666FF"/>
      </a:accent2>
      <a:accent3>
        <a:srgbClr val="FFFFFF"/>
      </a:accent3>
      <a:accent4>
        <a:srgbClr val="000000"/>
      </a:accent4>
      <a:accent5>
        <a:srgbClr val="E2AAFF"/>
      </a:accent5>
      <a:accent6>
        <a:srgbClr val="5C5CE7"/>
      </a:accent6>
      <a:hlink>
        <a:srgbClr val="FF9900"/>
      </a:hlink>
      <a:folHlink>
        <a:srgbClr val="CC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1662</TotalTime>
  <Words>2064</Words>
  <Application>Microsoft Office PowerPoint</Application>
  <PresentationFormat>On-screen Show (4:3)</PresentationFormat>
  <Paragraphs>733</Paragraphs>
  <Slides>41</Slides>
  <Notes>22</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default</vt:lpstr>
      <vt:lpstr>ESL Overview</vt:lpstr>
      <vt:lpstr>What is ESL Design?</vt:lpstr>
      <vt:lpstr>ESL Areas</vt:lpstr>
      <vt:lpstr>ESL Areas    (continued)</vt:lpstr>
      <vt:lpstr>ESL Areas    (continued)</vt:lpstr>
      <vt:lpstr>ESL too?</vt:lpstr>
      <vt:lpstr>ESL Drivers</vt:lpstr>
      <vt:lpstr>ESL Drivers</vt:lpstr>
      <vt:lpstr>ESL Inhibitors</vt:lpstr>
      <vt:lpstr>The ESL Tool Market</vt:lpstr>
      <vt:lpstr>Synopsys Solution Portfolio</vt:lpstr>
      <vt:lpstr>Synopsys System Level Solution</vt:lpstr>
      <vt:lpstr>HW/SW Design, Integration &amp; Verification: A Major Challenge</vt:lpstr>
      <vt:lpstr>Synopsys Virtual Platform</vt:lpstr>
      <vt:lpstr>Running Unmodified Code Requires Modeling of Complete Context</vt:lpstr>
      <vt:lpstr>Virtual Platforms shorten TTM </vt:lpstr>
      <vt:lpstr>SW Development On Virtual Platform (PV) Enables Software-Driven Development Process </vt:lpstr>
      <vt:lpstr>Virtual Platform Usage A Case Study</vt:lpstr>
      <vt:lpstr>Texas Instruments  Proven Results &amp; Successes</vt:lpstr>
      <vt:lpstr>Virtual Platforms It’s Like Hardware – Only Better!</vt:lpstr>
      <vt:lpstr>SW-Driven Product Design</vt:lpstr>
      <vt:lpstr>Verification Integration</vt:lpstr>
      <vt:lpstr>Slide 23</vt:lpstr>
      <vt:lpstr>Early (SystemVerilog) Testbench Development &amp; Continuous Verification</vt:lpstr>
      <vt:lpstr>SW-Driven Product Design</vt:lpstr>
      <vt:lpstr>System-level Power Exploration SW-Driven Power Analysis &amp; Optimization</vt:lpstr>
      <vt:lpstr>SW Driven Low Power Design using Synopsys’ Virtual Platforms</vt:lpstr>
      <vt:lpstr>Synopsys – The Virtual Platform Leader</vt:lpstr>
      <vt:lpstr>Synopsys System Level Solution</vt:lpstr>
      <vt:lpstr>System Studio and Innovator</vt:lpstr>
      <vt:lpstr>Why is System Studio Superior?</vt:lpstr>
      <vt:lpstr>Modeling Efficiency Reduce Your Cost &amp; Time-To-Market</vt:lpstr>
      <vt:lpstr>Simulation Speed</vt:lpstr>
      <vt:lpstr>Hierarchical Debugging &amp; Analysis</vt:lpstr>
      <vt:lpstr>System Studio Model Library From simple to most complex</vt:lpstr>
      <vt:lpstr>System Studio  </vt:lpstr>
      <vt:lpstr>Key Features: Summary</vt:lpstr>
      <vt:lpstr>System Studio and Innovator</vt:lpstr>
      <vt:lpstr>Why should YOU be interested in ESL?</vt:lpstr>
      <vt:lpstr>Some Suggestions</vt:lpstr>
      <vt:lpstr>Slide 41</vt:lpstr>
    </vt:vector>
  </TitlesOfParts>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ESL Overview</dc:title>
  <dc:creator>Victor Grimblatt</dc:creator>
  <cp:lastModifiedBy>victorg</cp:lastModifiedBy>
  <cp:revision>38</cp:revision>
  <dcterms:created xsi:type="dcterms:W3CDTF">2007-06-30T23:40:36Z</dcterms:created>
  <dcterms:modified xsi:type="dcterms:W3CDTF">2011-04-12T11:57:13Z</dcterms:modified>
</cp:coreProperties>
</file>