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37"/>
  </p:notesMasterIdLst>
  <p:sldIdLst>
    <p:sldId id="256" r:id="rId2"/>
    <p:sldId id="342" r:id="rId3"/>
    <p:sldId id="313" r:id="rId4"/>
    <p:sldId id="314" r:id="rId5"/>
    <p:sldId id="315" r:id="rId6"/>
    <p:sldId id="316" r:id="rId7"/>
    <p:sldId id="317" r:id="rId8"/>
    <p:sldId id="319" r:id="rId9"/>
    <p:sldId id="318" r:id="rId10"/>
    <p:sldId id="320" r:id="rId11"/>
    <p:sldId id="321" r:id="rId12"/>
    <p:sldId id="322" r:id="rId13"/>
    <p:sldId id="286" r:id="rId14"/>
    <p:sldId id="287" r:id="rId15"/>
    <p:sldId id="288" r:id="rId16"/>
    <p:sldId id="323" r:id="rId17"/>
    <p:sldId id="324" r:id="rId18"/>
    <p:sldId id="289" r:id="rId19"/>
    <p:sldId id="325" r:id="rId20"/>
    <p:sldId id="326" r:id="rId21"/>
    <p:sldId id="327" r:id="rId22"/>
    <p:sldId id="328" r:id="rId23"/>
    <p:sldId id="290" r:id="rId24"/>
    <p:sldId id="329" r:id="rId25"/>
    <p:sldId id="330" r:id="rId26"/>
    <p:sldId id="331" r:id="rId27"/>
    <p:sldId id="29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6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6C39D0-1BDF-4644-9870-5E095EF04F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ECCD05D-7C4B-4196-AB42-0BD23016F57A}">
      <dgm:prSet/>
      <dgm:spPr/>
      <dgm:t>
        <a:bodyPr/>
        <a:lstStyle/>
        <a:p>
          <a:pPr rtl="0"/>
          <a:r>
            <a:rPr lang="en-US" dirty="0" smtClean="0"/>
            <a:t>Speed</a:t>
          </a:r>
          <a:endParaRPr lang="en-US" dirty="0"/>
        </a:p>
      </dgm:t>
    </dgm:pt>
    <dgm:pt modelId="{FD5932DA-9BC9-41B9-91CB-43894E4D1BF6}" type="parTrans" cxnId="{5E4441DD-A6F0-4303-9902-6F0D2151AFE5}">
      <dgm:prSet/>
      <dgm:spPr/>
      <dgm:t>
        <a:bodyPr/>
        <a:lstStyle/>
        <a:p>
          <a:endParaRPr lang="en-US"/>
        </a:p>
      </dgm:t>
    </dgm:pt>
    <dgm:pt modelId="{E34100D4-18A9-4932-879D-14361D4FA517}" type="sibTrans" cxnId="{5E4441DD-A6F0-4303-9902-6F0D2151AFE5}">
      <dgm:prSet/>
      <dgm:spPr/>
      <dgm:t>
        <a:bodyPr/>
        <a:lstStyle/>
        <a:p>
          <a:endParaRPr lang="en-US"/>
        </a:p>
      </dgm:t>
    </dgm:pt>
    <dgm:pt modelId="{20CA4E1C-2E16-4F62-B5C0-30499C2F0699}">
      <dgm:prSet/>
      <dgm:spPr/>
      <dgm:t>
        <a:bodyPr/>
        <a:lstStyle/>
        <a:p>
          <a:pPr rtl="0"/>
          <a:r>
            <a:rPr lang="en-US" dirty="0" smtClean="0"/>
            <a:t>Area</a:t>
          </a:r>
          <a:endParaRPr lang="en-US" dirty="0"/>
        </a:p>
      </dgm:t>
    </dgm:pt>
    <dgm:pt modelId="{383DD182-D071-4BAA-90E3-767164E41B38}" type="parTrans" cxnId="{E3BDE794-64FD-4242-9410-144D58F5C756}">
      <dgm:prSet/>
      <dgm:spPr/>
      <dgm:t>
        <a:bodyPr/>
        <a:lstStyle/>
        <a:p>
          <a:endParaRPr lang="en-US"/>
        </a:p>
      </dgm:t>
    </dgm:pt>
    <dgm:pt modelId="{33B408F9-B855-42A9-B186-6FFD763B24CA}" type="sibTrans" cxnId="{E3BDE794-64FD-4242-9410-144D58F5C756}">
      <dgm:prSet/>
      <dgm:spPr/>
      <dgm:t>
        <a:bodyPr/>
        <a:lstStyle/>
        <a:p>
          <a:endParaRPr lang="en-US"/>
        </a:p>
      </dgm:t>
    </dgm:pt>
    <dgm:pt modelId="{627E61F6-EA6A-42AC-A080-035FE4BE4D23}">
      <dgm:prSet/>
      <dgm:spPr/>
      <dgm:t>
        <a:bodyPr/>
        <a:lstStyle/>
        <a:p>
          <a:pPr rtl="0"/>
          <a:r>
            <a:rPr lang="en-US" dirty="0" smtClean="0"/>
            <a:t>Power</a:t>
          </a:r>
          <a:endParaRPr lang="en-US" dirty="0"/>
        </a:p>
      </dgm:t>
    </dgm:pt>
    <dgm:pt modelId="{C4086AD0-2E93-455D-BBDA-0D45958C0902}" type="parTrans" cxnId="{9134AE15-2D03-415B-809D-8AC899DAE4A3}">
      <dgm:prSet/>
      <dgm:spPr/>
      <dgm:t>
        <a:bodyPr/>
        <a:lstStyle/>
        <a:p>
          <a:endParaRPr lang="en-US"/>
        </a:p>
      </dgm:t>
    </dgm:pt>
    <dgm:pt modelId="{010DBF54-6379-468D-B094-42995D07DE09}" type="sibTrans" cxnId="{9134AE15-2D03-415B-809D-8AC899DAE4A3}">
      <dgm:prSet/>
      <dgm:spPr/>
      <dgm:t>
        <a:bodyPr/>
        <a:lstStyle/>
        <a:p>
          <a:endParaRPr lang="en-US"/>
        </a:p>
      </dgm:t>
    </dgm:pt>
    <dgm:pt modelId="{49DF5D8D-6539-4DB8-8040-1E2056E3483D}">
      <dgm:prSet/>
      <dgm:spPr/>
      <dgm:t>
        <a:bodyPr/>
        <a:lstStyle/>
        <a:p>
          <a:pPr rtl="0"/>
          <a:r>
            <a:rPr lang="en-US" dirty="0" smtClean="0"/>
            <a:t>Time to market</a:t>
          </a:r>
          <a:endParaRPr lang="en-US" dirty="0"/>
        </a:p>
      </dgm:t>
    </dgm:pt>
    <dgm:pt modelId="{1B17A999-5321-4A9C-9D29-DDB6ABCF7FA6}" type="parTrans" cxnId="{B59844DB-86FB-4C7A-B282-5E7295DFE248}">
      <dgm:prSet/>
      <dgm:spPr/>
      <dgm:t>
        <a:bodyPr/>
        <a:lstStyle/>
        <a:p>
          <a:endParaRPr lang="en-US"/>
        </a:p>
      </dgm:t>
    </dgm:pt>
    <dgm:pt modelId="{F1403EAB-2BF8-41FA-9C65-7F6B076FF8EB}" type="sibTrans" cxnId="{B59844DB-86FB-4C7A-B282-5E7295DFE248}">
      <dgm:prSet/>
      <dgm:spPr/>
      <dgm:t>
        <a:bodyPr/>
        <a:lstStyle/>
        <a:p>
          <a:endParaRPr lang="en-US"/>
        </a:p>
      </dgm:t>
    </dgm:pt>
    <dgm:pt modelId="{6482CE37-3165-4201-BDAD-647D36C44717}" type="pres">
      <dgm:prSet presAssocID="{2C6C39D0-1BDF-4644-9870-5E095EF04F23}" presName="linear" presStyleCnt="0">
        <dgm:presLayoutVars>
          <dgm:animLvl val="lvl"/>
          <dgm:resizeHandles val="exact"/>
        </dgm:presLayoutVars>
      </dgm:prSet>
      <dgm:spPr/>
    </dgm:pt>
    <dgm:pt modelId="{183E4991-46C8-4B66-979A-6BAC255C6435}" type="pres">
      <dgm:prSet presAssocID="{6ECCD05D-7C4B-4196-AB42-0BD23016F57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B029992-9C99-4E59-BC34-E82314D42F02}" type="pres">
      <dgm:prSet presAssocID="{E34100D4-18A9-4932-879D-14361D4FA517}" presName="spacer" presStyleCnt="0"/>
      <dgm:spPr/>
    </dgm:pt>
    <dgm:pt modelId="{1E16BB35-7B35-435D-AD4E-8CB5C2571742}" type="pres">
      <dgm:prSet presAssocID="{20CA4E1C-2E16-4F62-B5C0-30499C2F069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34A0F84-4AD1-4B95-8733-EDE334AB3F25}" type="pres">
      <dgm:prSet presAssocID="{33B408F9-B855-42A9-B186-6FFD763B24CA}" presName="spacer" presStyleCnt="0"/>
      <dgm:spPr/>
    </dgm:pt>
    <dgm:pt modelId="{5AFE0490-3743-4F35-8475-9E5EA6C01599}" type="pres">
      <dgm:prSet presAssocID="{627E61F6-EA6A-42AC-A080-035FE4BE4D2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1A4ED92-0E68-4B30-8146-45A9BCB31730}" type="pres">
      <dgm:prSet presAssocID="{010DBF54-6379-468D-B094-42995D07DE09}" presName="spacer" presStyleCnt="0"/>
      <dgm:spPr/>
    </dgm:pt>
    <dgm:pt modelId="{2CD46E0D-687B-47D6-8211-52FB7E649C45}" type="pres">
      <dgm:prSet presAssocID="{49DF5D8D-6539-4DB8-8040-1E2056E3483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3BDE794-64FD-4242-9410-144D58F5C756}" srcId="{2C6C39D0-1BDF-4644-9870-5E095EF04F23}" destId="{20CA4E1C-2E16-4F62-B5C0-30499C2F0699}" srcOrd="1" destOrd="0" parTransId="{383DD182-D071-4BAA-90E3-767164E41B38}" sibTransId="{33B408F9-B855-42A9-B186-6FFD763B24CA}"/>
    <dgm:cxn modelId="{5E4441DD-A6F0-4303-9902-6F0D2151AFE5}" srcId="{2C6C39D0-1BDF-4644-9870-5E095EF04F23}" destId="{6ECCD05D-7C4B-4196-AB42-0BD23016F57A}" srcOrd="0" destOrd="0" parTransId="{FD5932DA-9BC9-41B9-91CB-43894E4D1BF6}" sibTransId="{E34100D4-18A9-4932-879D-14361D4FA517}"/>
    <dgm:cxn modelId="{838FC680-6941-45BB-8AF1-51E5527420D0}" type="presOf" srcId="{49DF5D8D-6539-4DB8-8040-1E2056E3483D}" destId="{2CD46E0D-687B-47D6-8211-52FB7E649C45}" srcOrd="0" destOrd="0" presId="urn:microsoft.com/office/officeart/2005/8/layout/vList2"/>
    <dgm:cxn modelId="{9134AE15-2D03-415B-809D-8AC899DAE4A3}" srcId="{2C6C39D0-1BDF-4644-9870-5E095EF04F23}" destId="{627E61F6-EA6A-42AC-A080-035FE4BE4D23}" srcOrd="2" destOrd="0" parTransId="{C4086AD0-2E93-455D-BBDA-0D45958C0902}" sibTransId="{010DBF54-6379-468D-B094-42995D07DE09}"/>
    <dgm:cxn modelId="{B59844DB-86FB-4C7A-B282-5E7295DFE248}" srcId="{2C6C39D0-1BDF-4644-9870-5E095EF04F23}" destId="{49DF5D8D-6539-4DB8-8040-1E2056E3483D}" srcOrd="3" destOrd="0" parTransId="{1B17A999-5321-4A9C-9D29-DDB6ABCF7FA6}" sibTransId="{F1403EAB-2BF8-41FA-9C65-7F6B076FF8EB}"/>
    <dgm:cxn modelId="{8A08ED0B-97D4-4FCE-A6DC-5D50983AA65B}" type="presOf" srcId="{2C6C39D0-1BDF-4644-9870-5E095EF04F23}" destId="{6482CE37-3165-4201-BDAD-647D36C44717}" srcOrd="0" destOrd="0" presId="urn:microsoft.com/office/officeart/2005/8/layout/vList2"/>
    <dgm:cxn modelId="{CBA823B6-4A17-4A6A-9E31-090BB5890F35}" type="presOf" srcId="{627E61F6-EA6A-42AC-A080-035FE4BE4D23}" destId="{5AFE0490-3743-4F35-8475-9E5EA6C01599}" srcOrd="0" destOrd="0" presId="urn:microsoft.com/office/officeart/2005/8/layout/vList2"/>
    <dgm:cxn modelId="{C93C942F-7893-4017-BB27-A8C588A0908A}" type="presOf" srcId="{6ECCD05D-7C4B-4196-AB42-0BD23016F57A}" destId="{183E4991-46C8-4B66-979A-6BAC255C6435}" srcOrd="0" destOrd="0" presId="urn:microsoft.com/office/officeart/2005/8/layout/vList2"/>
    <dgm:cxn modelId="{6FA06F0D-BEA9-42BF-A93D-39A177E5B607}" type="presOf" srcId="{20CA4E1C-2E16-4F62-B5C0-30499C2F0699}" destId="{1E16BB35-7B35-435D-AD4E-8CB5C2571742}" srcOrd="0" destOrd="0" presId="urn:microsoft.com/office/officeart/2005/8/layout/vList2"/>
    <dgm:cxn modelId="{1B4BDE56-437A-4353-BC9D-A0730231E553}" type="presParOf" srcId="{6482CE37-3165-4201-BDAD-647D36C44717}" destId="{183E4991-46C8-4B66-979A-6BAC255C6435}" srcOrd="0" destOrd="0" presId="urn:microsoft.com/office/officeart/2005/8/layout/vList2"/>
    <dgm:cxn modelId="{AEBFD1B0-34DC-402A-B198-ED9EAADC7E18}" type="presParOf" srcId="{6482CE37-3165-4201-BDAD-647D36C44717}" destId="{0B029992-9C99-4E59-BC34-E82314D42F02}" srcOrd="1" destOrd="0" presId="urn:microsoft.com/office/officeart/2005/8/layout/vList2"/>
    <dgm:cxn modelId="{C1FF0A0D-8BCD-4DC5-B182-13A2C0A52122}" type="presParOf" srcId="{6482CE37-3165-4201-BDAD-647D36C44717}" destId="{1E16BB35-7B35-435D-AD4E-8CB5C2571742}" srcOrd="2" destOrd="0" presId="urn:microsoft.com/office/officeart/2005/8/layout/vList2"/>
    <dgm:cxn modelId="{E2F043DC-8532-4F9E-9849-997C94156B02}" type="presParOf" srcId="{6482CE37-3165-4201-BDAD-647D36C44717}" destId="{034A0F84-4AD1-4B95-8733-EDE334AB3F25}" srcOrd="3" destOrd="0" presId="urn:microsoft.com/office/officeart/2005/8/layout/vList2"/>
    <dgm:cxn modelId="{82508CA7-7C4A-4C80-A17B-3950D338BF62}" type="presParOf" srcId="{6482CE37-3165-4201-BDAD-647D36C44717}" destId="{5AFE0490-3743-4F35-8475-9E5EA6C01599}" srcOrd="4" destOrd="0" presId="urn:microsoft.com/office/officeart/2005/8/layout/vList2"/>
    <dgm:cxn modelId="{23D60010-1641-4948-9C9C-5BBD2CFDD725}" type="presParOf" srcId="{6482CE37-3165-4201-BDAD-647D36C44717}" destId="{D1A4ED92-0E68-4B30-8146-45A9BCB31730}" srcOrd="5" destOrd="0" presId="urn:microsoft.com/office/officeart/2005/8/layout/vList2"/>
    <dgm:cxn modelId="{1C0285C3-4E61-4EFC-B969-F4B0D6DDDD4B}" type="presParOf" srcId="{6482CE37-3165-4201-BDAD-647D36C44717}" destId="{2CD46E0D-687B-47D6-8211-52FB7E649C4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22F85-7F22-4F0C-897E-6B7829B75E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B8947C8-4544-44CC-B4CB-F305C96ACFA0}">
      <dgm:prSet/>
      <dgm:spPr/>
      <dgm:t>
        <a:bodyPr/>
        <a:lstStyle/>
        <a:p>
          <a:pPr rtl="0"/>
          <a:r>
            <a:rPr lang="en-US" dirty="0" smtClean="0"/>
            <a:t>You can buy a ready-made spec</a:t>
          </a:r>
          <a:endParaRPr lang="en-US" dirty="0"/>
        </a:p>
      </dgm:t>
    </dgm:pt>
    <dgm:pt modelId="{F5599C5E-60F1-41F8-8033-C9EA9A3E2368}" type="parTrans" cxnId="{5F66718A-F1A8-4C99-B7C3-D1C5E7408B35}">
      <dgm:prSet/>
      <dgm:spPr/>
      <dgm:t>
        <a:bodyPr/>
        <a:lstStyle/>
        <a:p>
          <a:endParaRPr lang="en-US"/>
        </a:p>
      </dgm:t>
    </dgm:pt>
    <dgm:pt modelId="{9F0BFDDE-8F7E-4EE4-B5BB-88B271B96050}" type="sibTrans" cxnId="{5F66718A-F1A8-4C99-B7C3-D1C5E7408B35}">
      <dgm:prSet/>
      <dgm:spPr/>
      <dgm:t>
        <a:bodyPr/>
        <a:lstStyle/>
        <a:p>
          <a:endParaRPr lang="en-US"/>
        </a:p>
      </dgm:t>
    </dgm:pt>
    <dgm:pt modelId="{55EA4986-4082-4BD0-B5A7-6BC53B8C6A15}">
      <dgm:prSet/>
      <dgm:spPr/>
      <dgm:t>
        <a:bodyPr/>
        <a:lstStyle/>
        <a:p>
          <a:pPr rtl="0"/>
          <a:r>
            <a:rPr lang="en-US" i="1" dirty="0" smtClean="0"/>
            <a:t>example: </a:t>
          </a:r>
          <a:r>
            <a:rPr lang="en-US" i="1" dirty="0" err="1" smtClean="0"/>
            <a:t>DesignWare</a:t>
          </a:r>
          <a:r>
            <a:rPr lang="en-US" i="1" dirty="0" smtClean="0"/>
            <a:t> Library</a:t>
          </a:r>
          <a:endParaRPr lang="en-US" dirty="0"/>
        </a:p>
      </dgm:t>
    </dgm:pt>
    <dgm:pt modelId="{91B586F2-6BCD-4357-B4D9-CE0DA4B05B99}" type="parTrans" cxnId="{2C34091E-E319-4D0B-ACC8-D4D1CD60EBDF}">
      <dgm:prSet/>
      <dgm:spPr/>
      <dgm:t>
        <a:bodyPr/>
        <a:lstStyle/>
        <a:p>
          <a:endParaRPr lang="en-US"/>
        </a:p>
      </dgm:t>
    </dgm:pt>
    <dgm:pt modelId="{F750449A-72CD-4024-96BD-495075E61709}" type="sibTrans" cxnId="{2C34091E-E319-4D0B-ACC8-D4D1CD60EBDF}">
      <dgm:prSet/>
      <dgm:spPr/>
      <dgm:t>
        <a:bodyPr/>
        <a:lstStyle/>
        <a:p>
          <a:endParaRPr lang="en-US"/>
        </a:p>
      </dgm:t>
    </dgm:pt>
    <dgm:pt modelId="{43355574-9EFF-4E08-A024-3CAA1B26DD42}">
      <dgm:prSet/>
      <dgm:spPr/>
      <dgm:t>
        <a:bodyPr/>
        <a:lstStyle/>
        <a:p>
          <a:pPr rtl="0"/>
          <a:r>
            <a:rPr lang="en-US" dirty="0" smtClean="0"/>
            <a:t>Give the spec to the computer to begin automation</a:t>
          </a:r>
          <a:endParaRPr lang="en-US" dirty="0"/>
        </a:p>
      </dgm:t>
    </dgm:pt>
    <dgm:pt modelId="{EBA24CF7-3561-49A0-8452-3F00EB9D2CB5}" type="parTrans" cxnId="{E198085B-3B1B-43FE-A61A-8D5FD56E3C6C}">
      <dgm:prSet/>
      <dgm:spPr/>
      <dgm:t>
        <a:bodyPr/>
        <a:lstStyle/>
        <a:p>
          <a:endParaRPr lang="en-US"/>
        </a:p>
      </dgm:t>
    </dgm:pt>
    <dgm:pt modelId="{A01BA331-6310-4177-BE17-9C51983A6816}" type="sibTrans" cxnId="{E198085B-3B1B-43FE-A61A-8D5FD56E3C6C}">
      <dgm:prSet/>
      <dgm:spPr/>
      <dgm:t>
        <a:bodyPr/>
        <a:lstStyle/>
        <a:p>
          <a:endParaRPr lang="en-US"/>
        </a:p>
      </dgm:t>
    </dgm:pt>
    <dgm:pt modelId="{2B569764-8993-47CF-B48F-2F22C119E736}">
      <dgm:prSet/>
      <dgm:spPr/>
      <dgm:t>
        <a:bodyPr/>
        <a:lstStyle/>
        <a:p>
          <a:pPr rtl="0"/>
          <a:r>
            <a:rPr lang="en-US" i="1" dirty="0" smtClean="0"/>
            <a:t>example: (V)HDL Compiler</a:t>
          </a:r>
          <a:endParaRPr lang="en-US" dirty="0"/>
        </a:p>
      </dgm:t>
    </dgm:pt>
    <dgm:pt modelId="{95A6393E-B2C8-48BA-9BDB-CCC043EE0B90}" type="parTrans" cxnId="{09A3EA82-A24A-4042-9FB8-22E48692D70D}">
      <dgm:prSet/>
      <dgm:spPr/>
      <dgm:t>
        <a:bodyPr/>
        <a:lstStyle/>
        <a:p>
          <a:endParaRPr lang="en-US"/>
        </a:p>
      </dgm:t>
    </dgm:pt>
    <dgm:pt modelId="{729355E6-B478-495D-BCD8-D5DA1AEF2B31}" type="sibTrans" cxnId="{09A3EA82-A24A-4042-9FB8-22E48692D70D}">
      <dgm:prSet/>
      <dgm:spPr/>
      <dgm:t>
        <a:bodyPr/>
        <a:lstStyle/>
        <a:p>
          <a:endParaRPr lang="en-US"/>
        </a:p>
      </dgm:t>
    </dgm:pt>
    <dgm:pt modelId="{97B69863-D12E-4B75-9DAB-F1E5E4FEE331}" type="pres">
      <dgm:prSet presAssocID="{22D22F85-7F22-4F0C-897E-6B7829B75ED7}" presName="linear" presStyleCnt="0">
        <dgm:presLayoutVars>
          <dgm:animLvl val="lvl"/>
          <dgm:resizeHandles val="exact"/>
        </dgm:presLayoutVars>
      </dgm:prSet>
      <dgm:spPr/>
    </dgm:pt>
    <dgm:pt modelId="{46930C51-E8BC-4735-9522-82B44572C7C3}" type="pres">
      <dgm:prSet presAssocID="{7B8947C8-4544-44CC-B4CB-F305C96ACFA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8BE3F78-58BC-4328-A298-D69098D5D4D1}" type="pres">
      <dgm:prSet presAssocID="{7B8947C8-4544-44CC-B4CB-F305C96ACFA0}" presName="childText" presStyleLbl="revTx" presStyleIdx="0" presStyleCnt="2">
        <dgm:presLayoutVars>
          <dgm:bulletEnabled val="1"/>
        </dgm:presLayoutVars>
      </dgm:prSet>
      <dgm:spPr/>
    </dgm:pt>
    <dgm:pt modelId="{F08EF01D-ED37-4AC5-B385-15A5D3D319EB}" type="pres">
      <dgm:prSet presAssocID="{43355574-9EFF-4E08-A024-3CAA1B26DD4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AB157A6C-1E4F-40F3-B452-8B5ABD6EB850}" type="pres">
      <dgm:prSet presAssocID="{43355574-9EFF-4E08-A024-3CAA1B26DD42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CCCE4D7-F850-4183-8EB1-F17A4D572326}" type="presOf" srcId="{55EA4986-4082-4BD0-B5A7-6BC53B8C6A15}" destId="{28BE3F78-58BC-4328-A298-D69098D5D4D1}" srcOrd="0" destOrd="0" presId="urn:microsoft.com/office/officeart/2005/8/layout/vList2"/>
    <dgm:cxn modelId="{5F66718A-F1A8-4C99-B7C3-D1C5E7408B35}" srcId="{22D22F85-7F22-4F0C-897E-6B7829B75ED7}" destId="{7B8947C8-4544-44CC-B4CB-F305C96ACFA0}" srcOrd="0" destOrd="0" parTransId="{F5599C5E-60F1-41F8-8033-C9EA9A3E2368}" sibTransId="{9F0BFDDE-8F7E-4EE4-B5BB-88B271B96050}"/>
    <dgm:cxn modelId="{8D4735E5-10A5-4C63-ABA0-CF851C178127}" type="presOf" srcId="{43355574-9EFF-4E08-A024-3CAA1B26DD42}" destId="{F08EF01D-ED37-4AC5-B385-15A5D3D319EB}" srcOrd="0" destOrd="0" presId="urn:microsoft.com/office/officeart/2005/8/layout/vList2"/>
    <dgm:cxn modelId="{0829F209-0F32-49CC-914F-FB5C7728ED71}" type="presOf" srcId="{7B8947C8-4544-44CC-B4CB-F305C96ACFA0}" destId="{46930C51-E8BC-4735-9522-82B44572C7C3}" srcOrd="0" destOrd="0" presId="urn:microsoft.com/office/officeart/2005/8/layout/vList2"/>
    <dgm:cxn modelId="{2C34091E-E319-4D0B-ACC8-D4D1CD60EBDF}" srcId="{7B8947C8-4544-44CC-B4CB-F305C96ACFA0}" destId="{55EA4986-4082-4BD0-B5A7-6BC53B8C6A15}" srcOrd="0" destOrd="0" parTransId="{91B586F2-6BCD-4357-B4D9-CE0DA4B05B99}" sibTransId="{F750449A-72CD-4024-96BD-495075E61709}"/>
    <dgm:cxn modelId="{09A3EA82-A24A-4042-9FB8-22E48692D70D}" srcId="{43355574-9EFF-4E08-A024-3CAA1B26DD42}" destId="{2B569764-8993-47CF-B48F-2F22C119E736}" srcOrd="0" destOrd="0" parTransId="{95A6393E-B2C8-48BA-9BDB-CCC043EE0B90}" sibTransId="{729355E6-B478-495D-BCD8-D5DA1AEF2B31}"/>
    <dgm:cxn modelId="{E198085B-3B1B-43FE-A61A-8D5FD56E3C6C}" srcId="{22D22F85-7F22-4F0C-897E-6B7829B75ED7}" destId="{43355574-9EFF-4E08-A024-3CAA1B26DD42}" srcOrd="1" destOrd="0" parTransId="{EBA24CF7-3561-49A0-8452-3F00EB9D2CB5}" sibTransId="{A01BA331-6310-4177-BE17-9C51983A6816}"/>
    <dgm:cxn modelId="{ADE3C0B1-C950-405D-8A22-43CAE9DCE778}" type="presOf" srcId="{2B569764-8993-47CF-B48F-2F22C119E736}" destId="{AB157A6C-1E4F-40F3-B452-8B5ABD6EB850}" srcOrd="0" destOrd="0" presId="urn:microsoft.com/office/officeart/2005/8/layout/vList2"/>
    <dgm:cxn modelId="{CBD73804-1A28-4032-99C6-EEACD3DD1097}" type="presOf" srcId="{22D22F85-7F22-4F0C-897E-6B7829B75ED7}" destId="{97B69863-D12E-4B75-9DAB-F1E5E4FEE331}" srcOrd="0" destOrd="0" presId="urn:microsoft.com/office/officeart/2005/8/layout/vList2"/>
    <dgm:cxn modelId="{276BB81E-C9DE-4952-B43B-EBB4380E22C9}" type="presParOf" srcId="{97B69863-D12E-4B75-9DAB-F1E5E4FEE331}" destId="{46930C51-E8BC-4735-9522-82B44572C7C3}" srcOrd="0" destOrd="0" presId="urn:microsoft.com/office/officeart/2005/8/layout/vList2"/>
    <dgm:cxn modelId="{280A7AC5-5D73-4F40-8EFA-AF291BEE7468}" type="presParOf" srcId="{97B69863-D12E-4B75-9DAB-F1E5E4FEE331}" destId="{28BE3F78-58BC-4328-A298-D69098D5D4D1}" srcOrd="1" destOrd="0" presId="urn:microsoft.com/office/officeart/2005/8/layout/vList2"/>
    <dgm:cxn modelId="{291055EC-F492-41A0-AFA0-4A8D27E5644A}" type="presParOf" srcId="{97B69863-D12E-4B75-9DAB-F1E5E4FEE331}" destId="{F08EF01D-ED37-4AC5-B385-15A5D3D319EB}" srcOrd="2" destOrd="0" presId="urn:microsoft.com/office/officeart/2005/8/layout/vList2"/>
    <dgm:cxn modelId="{56D07E5C-F6C7-432F-BAE4-22BDE7769C54}" type="presParOf" srcId="{97B69863-D12E-4B75-9DAB-F1E5E4FEE331}" destId="{AB157A6C-1E4F-40F3-B452-8B5ABD6EB85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7B323B-CAC1-4EA3-BF81-2C86D5952E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A6E1C7-CAF5-4B8C-842D-9B0C2DD8BB3D}">
      <dgm:prSet/>
      <dgm:spPr/>
      <dgm:t>
        <a:bodyPr/>
        <a:lstStyle/>
        <a:p>
          <a:pPr rtl="0"/>
          <a:r>
            <a:rPr lang="en-US" dirty="0" smtClean="0"/>
            <a:t>Goals and constraints of the design</a:t>
          </a:r>
          <a:endParaRPr lang="en-US" dirty="0"/>
        </a:p>
      </dgm:t>
    </dgm:pt>
    <dgm:pt modelId="{43869732-C963-4027-B7BC-8CE2AFE9B7FC}" type="parTrans" cxnId="{B730B034-596D-44C8-87D3-4F04F3465DBD}">
      <dgm:prSet/>
      <dgm:spPr/>
      <dgm:t>
        <a:bodyPr/>
        <a:lstStyle/>
        <a:p>
          <a:endParaRPr lang="en-US"/>
        </a:p>
      </dgm:t>
    </dgm:pt>
    <dgm:pt modelId="{F0162D73-2C65-485D-B57C-DBF020C70408}" type="sibTrans" cxnId="{B730B034-596D-44C8-87D3-4F04F3465DBD}">
      <dgm:prSet/>
      <dgm:spPr/>
      <dgm:t>
        <a:bodyPr/>
        <a:lstStyle/>
        <a:p>
          <a:endParaRPr lang="en-US"/>
        </a:p>
      </dgm:t>
    </dgm:pt>
    <dgm:pt modelId="{BD58E132-7246-4317-AD87-4A2CA7E6C595}">
      <dgm:prSet/>
      <dgm:spPr/>
      <dgm:t>
        <a:bodyPr/>
        <a:lstStyle/>
        <a:p>
          <a:pPr rtl="0"/>
          <a:r>
            <a:rPr lang="en-US" dirty="0" smtClean="0"/>
            <a:t>Functionality (what the chip will do)</a:t>
          </a:r>
          <a:endParaRPr lang="en-US" dirty="0"/>
        </a:p>
      </dgm:t>
    </dgm:pt>
    <dgm:pt modelId="{E08E28F4-D662-4962-8A3E-DF8B830A0001}" type="parTrans" cxnId="{A8762294-4937-4E17-B4D7-AB9C91134B17}">
      <dgm:prSet/>
      <dgm:spPr/>
      <dgm:t>
        <a:bodyPr/>
        <a:lstStyle/>
        <a:p>
          <a:endParaRPr lang="en-US"/>
        </a:p>
      </dgm:t>
    </dgm:pt>
    <dgm:pt modelId="{7A46109F-704C-40F3-B6FE-A7DA334B743A}" type="sibTrans" cxnId="{A8762294-4937-4E17-B4D7-AB9C91134B17}">
      <dgm:prSet/>
      <dgm:spPr/>
      <dgm:t>
        <a:bodyPr/>
        <a:lstStyle/>
        <a:p>
          <a:endParaRPr lang="en-US"/>
        </a:p>
      </dgm:t>
    </dgm:pt>
    <dgm:pt modelId="{632A337D-FEC1-4077-8887-BE3E6B695617}">
      <dgm:prSet/>
      <dgm:spPr/>
      <dgm:t>
        <a:bodyPr/>
        <a:lstStyle/>
        <a:p>
          <a:pPr rtl="0"/>
          <a:r>
            <a:rPr lang="en-US" dirty="0" smtClean="0"/>
            <a:t>Performance (e.g. speed and power)</a:t>
          </a:r>
          <a:endParaRPr lang="en-US" dirty="0"/>
        </a:p>
      </dgm:t>
    </dgm:pt>
    <dgm:pt modelId="{3EA82843-5083-4260-8A89-9D4C6F62021A}" type="parTrans" cxnId="{F9AEDFEF-4F0E-4FDC-A46E-A1B5439604AA}">
      <dgm:prSet/>
      <dgm:spPr/>
      <dgm:t>
        <a:bodyPr/>
        <a:lstStyle/>
        <a:p>
          <a:endParaRPr lang="en-US"/>
        </a:p>
      </dgm:t>
    </dgm:pt>
    <dgm:pt modelId="{B812A67D-AB3C-40E6-8980-24ABA794E4F0}" type="sibTrans" cxnId="{F9AEDFEF-4F0E-4FDC-A46E-A1B5439604AA}">
      <dgm:prSet/>
      <dgm:spPr/>
      <dgm:t>
        <a:bodyPr/>
        <a:lstStyle/>
        <a:p>
          <a:endParaRPr lang="en-US"/>
        </a:p>
      </dgm:t>
    </dgm:pt>
    <dgm:pt modelId="{04A31B52-9E26-4A8B-8F25-C1BF00168CF8}">
      <dgm:prSet/>
      <dgm:spPr/>
      <dgm:t>
        <a:bodyPr/>
        <a:lstStyle/>
        <a:p>
          <a:pPr rtl="0"/>
          <a:r>
            <a:rPr lang="en-US" dirty="0" smtClean="0"/>
            <a:t>Technology constraints (e.g. size and space)</a:t>
          </a:r>
          <a:endParaRPr lang="en-US" dirty="0"/>
        </a:p>
      </dgm:t>
    </dgm:pt>
    <dgm:pt modelId="{94DB1680-6544-4D9B-8775-0426F48B1387}" type="parTrans" cxnId="{75F6BDDD-587E-41DA-A7B1-3C5B9B91871A}">
      <dgm:prSet/>
      <dgm:spPr/>
      <dgm:t>
        <a:bodyPr/>
        <a:lstStyle/>
        <a:p>
          <a:endParaRPr lang="en-US"/>
        </a:p>
      </dgm:t>
    </dgm:pt>
    <dgm:pt modelId="{DA598FCC-096E-4D5A-9672-894F6E9786B0}" type="sibTrans" cxnId="{75F6BDDD-587E-41DA-A7B1-3C5B9B91871A}">
      <dgm:prSet/>
      <dgm:spPr/>
      <dgm:t>
        <a:bodyPr/>
        <a:lstStyle/>
        <a:p>
          <a:endParaRPr lang="en-US"/>
        </a:p>
      </dgm:t>
    </dgm:pt>
    <dgm:pt modelId="{E06A7F52-0A66-4927-A084-F54ED34B8E0C}">
      <dgm:prSet/>
      <dgm:spPr/>
      <dgm:t>
        <a:bodyPr/>
        <a:lstStyle/>
        <a:p>
          <a:pPr rtl="0"/>
          <a:r>
            <a:rPr lang="en-US" dirty="0" smtClean="0"/>
            <a:t>Fabrication technology</a:t>
          </a:r>
          <a:endParaRPr lang="en-US" dirty="0"/>
        </a:p>
      </dgm:t>
    </dgm:pt>
    <dgm:pt modelId="{C2F50185-62E3-4FC7-9AD5-27CB87402497}" type="parTrans" cxnId="{B8431905-C9EE-4503-BAE5-5D61041613A6}">
      <dgm:prSet/>
      <dgm:spPr/>
      <dgm:t>
        <a:bodyPr/>
        <a:lstStyle/>
        <a:p>
          <a:endParaRPr lang="en-US"/>
        </a:p>
      </dgm:t>
    </dgm:pt>
    <dgm:pt modelId="{1D12AE8D-9F96-41EC-A814-D1374BCB3531}" type="sibTrans" cxnId="{B8431905-C9EE-4503-BAE5-5D61041613A6}">
      <dgm:prSet/>
      <dgm:spPr/>
      <dgm:t>
        <a:bodyPr/>
        <a:lstStyle/>
        <a:p>
          <a:endParaRPr lang="en-US"/>
        </a:p>
      </dgm:t>
    </dgm:pt>
    <dgm:pt modelId="{AE96F899-0DDE-4CB3-95F8-F94D94E69A50}" type="pres">
      <dgm:prSet presAssocID="{7B7B323B-CAC1-4EA3-BF81-2C86D5952EB6}" presName="linear" presStyleCnt="0">
        <dgm:presLayoutVars>
          <dgm:animLvl val="lvl"/>
          <dgm:resizeHandles val="exact"/>
        </dgm:presLayoutVars>
      </dgm:prSet>
      <dgm:spPr/>
    </dgm:pt>
    <dgm:pt modelId="{F63625AE-1CB5-41B8-8D74-8836D31F6593}" type="pres">
      <dgm:prSet presAssocID="{F8A6E1C7-CAF5-4B8C-842D-9B0C2DD8BB3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6EC31C7-21EE-47E2-9BF7-AA138C9E9C4F}" type="pres">
      <dgm:prSet presAssocID="{F0162D73-2C65-485D-B57C-DBF020C70408}" presName="spacer" presStyleCnt="0"/>
      <dgm:spPr/>
    </dgm:pt>
    <dgm:pt modelId="{73EF0EF6-E5B6-45B6-BEC3-F480619E69B6}" type="pres">
      <dgm:prSet presAssocID="{BD58E132-7246-4317-AD87-4A2CA7E6C59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293F5E3-65CE-4900-B5F0-A0A10CA1D793}" type="pres">
      <dgm:prSet presAssocID="{7A46109F-704C-40F3-B6FE-A7DA334B743A}" presName="spacer" presStyleCnt="0"/>
      <dgm:spPr/>
    </dgm:pt>
    <dgm:pt modelId="{DDA9BE26-D77E-43B9-B838-B84EEBA15CF0}" type="pres">
      <dgm:prSet presAssocID="{632A337D-FEC1-4077-8887-BE3E6B69561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62DA8A8-B2D7-440D-A1F2-B814EBAC9B10}" type="pres">
      <dgm:prSet presAssocID="{B812A67D-AB3C-40E6-8980-24ABA794E4F0}" presName="spacer" presStyleCnt="0"/>
      <dgm:spPr/>
    </dgm:pt>
    <dgm:pt modelId="{3899F74D-7687-46CE-8518-1C574473DA19}" type="pres">
      <dgm:prSet presAssocID="{04A31B52-9E26-4A8B-8F25-C1BF00168CF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BC88D11-8814-4FB5-A4C9-F377CB5B9147}" type="pres">
      <dgm:prSet presAssocID="{DA598FCC-096E-4D5A-9672-894F6E9786B0}" presName="spacer" presStyleCnt="0"/>
      <dgm:spPr/>
    </dgm:pt>
    <dgm:pt modelId="{4F9B18C5-46C3-4D82-B0C3-684A5F03FA8E}" type="pres">
      <dgm:prSet presAssocID="{E06A7F52-0A66-4927-A084-F54ED34B8E0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270ECEC-D81E-40CB-AF10-2E62E40D1A20}" type="presOf" srcId="{7B7B323B-CAC1-4EA3-BF81-2C86D5952EB6}" destId="{AE96F899-0DDE-4CB3-95F8-F94D94E69A50}" srcOrd="0" destOrd="0" presId="urn:microsoft.com/office/officeart/2005/8/layout/vList2"/>
    <dgm:cxn modelId="{DDD91E2D-E2E0-492F-AC6A-4A1C956EE7B1}" type="presOf" srcId="{04A31B52-9E26-4A8B-8F25-C1BF00168CF8}" destId="{3899F74D-7687-46CE-8518-1C574473DA19}" srcOrd="0" destOrd="0" presId="urn:microsoft.com/office/officeart/2005/8/layout/vList2"/>
    <dgm:cxn modelId="{A8762294-4937-4E17-B4D7-AB9C91134B17}" srcId="{7B7B323B-CAC1-4EA3-BF81-2C86D5952EB6}" destId="{BD58E132-7246-4317-AD87-4A2CA7E6C595}" srcOrd="1" destOrd="0" parTransId="{E08E28F4-D662-4962-8A3E-DF8B830A0001}" sibTransId="{7A46109F-704C-40F3-B6FE-A7DA334B743A}"/>
    <dgm:cxn modelId="{8D4CCBF3-6DFE-41C5-8BAF-D222634A8DED}" type="presOf" srcId="{632A337D-FEC1-4077-8887-BE3E6B695617}" destId="{DDA9BE26-D77E-43B9-B838-B84EEBA15CF0}" srcOrd="0" destOrd="0" presId="urn:microsoft.com/office/officeart/2005/8/layout/vList2"/>
    <dgm:cxn modelId="{8E92A26A-3CC3-4078-A4DA-66614727CB69}" type="presOf" srcId="{F8A6E1C7-CAF5-4B8C-842D-9B0C2DD8BB3D}" destId="{F63625AE-1CB5-41B8-8D74-8836D31F6593}" srcOrd="0" destOrd="0" presId="urn:microsoft.com/office/officeart/2005/8/layout/vList2"/>
    <dgm:cxn modelId="{C4B85CAC-87E7-44EA-93D6-7FEB13B6F379}" type="presOf" srcId="{BD58E132-7246-4317-AD87-4A2CA7E6C595}" destId="{73EF0EF6-E5B6-45B6-BEC3-F480619E69B6}" srcOrd="0" destOrd="0" presId="urn:microsoft.com/office/officeart/2005/8/layout/vList2"/>
    <dgm:cxn modelId="{B8431905-C9EE-4503-BAE5-5D61041613A6}" srcId="{7B7B323B-CAC1-4EA3-BF81-2C86D5952EB6}" destId="{E06A7F52-0A66-4927-A084-F54ED34B8E0C}" srcOrd="4" destOrd="0" parTransId="{C2F50185-62E3-4FC7-9AD5-27CB87402497}" sibTransId="{1D12AE8D-9F96-41EC-A814-D1374BCB3531}"/>
    <dgm:cxn modelId="{B730B034-596D-44C8-87D3-4F04F3465DBD}" srcId="{7B7B323B-CAC1-4EA3-BF81-2C86D5952EB6}" destId="{F8A6E1C7-CAF5-4B8C-842D-9B0C2DD8BB3D}" srcOrd="0" destOrd="0" parTransId="{43869732-C963-4027-B7BC-8CE2AFE9B7FC}" sibTransId="{F0162D73-2C65-485D-B57C-DBF020C70408}"/>
    <dgm:cxn modelId="{75F6BDDD-587E-41DA-A7B1-3C5B9B91871A}" srcId="{7B7B323B-CAC1-4EA3-BF81-2C86D5952EB6}" destId="{04A31B52-9E26-4A8B-8F25-C1BF00168CF8}" srcOrd="3" destOrd="0" parTransId="{94DB1680-6544-4D9B-8775-0426F48B1387}" sibTransId="{DA598FCC-096E-4D5A-9672-894F6E9786B0}"/>
    <dgm:cxn modelId="{F9AEDFEF-4F0E-4FDC-A46E-A1B5439604AA}" srcId="{7B7B323B-CAC1-4EA3-BF81-2C86D5952EB6}" destId="{632A337D-FEC1-4077-8887-BE3E6B695617}" srcOrd="2" destOrd="0" parTransId="{3EA82843-5083-4260-8A89-9D4C6F62021A}" sibTransId="{B812A67D-AB3C-40E6-8980-24ABA794E4F0}"/>
    <dgm:cxn modelId="{8203E089-D2EC-4292-AA9D-EACBD25781A5}" type="presOf" srcId="{E06A7F52-0A66-4927-A084-F54ED34B8E0C}" destId="{4F9B18C5-46C3-4D82-B0C3-684A5F03FA8E}" srcOrd="0" destOrd="0" presId="urn:microsoft.com/office/officeart/2005/8/layout/vList2"/>
    <dgm:cxn modelId="{2FDBC67D-2115-4F06-804C-5E8F9DEF3C1C}" type="presParOf" srcId="{AE96F899-0DDE-4CB3-95F8-F94D94E69A50}" destId="{F63625AE-1CB5-41B8-8D74-8836D31F6593}" srcOrd="0" destOrd="0" presId="urn:microsoft.com/office/officeart/2005/8/layout/vList2"/>
    <dgm:cxn modelId="{60FB2238-F0DC-4BE5-A623-F13F7954D111}" type="presParOf" srcId="{AE96F899-0DDE-4CB3-95F8-F94D94E69A50}" destId="{96EC31C7-21EE-47E2-9BF7-AA138C9E9C4F}" srcOrd="1" destOrd="0" presId="urn:microsoft.com/office/officeart/2005/8/layout/vList2"/>
    <dgm:cxn modelId="{4F39DD0D-2E00-4FB5-9A82-098BD337DD68}" type="presParOf" srcId="{AE96F899-0DDE-4CB3-95F8-F94D94E69A50}" destId="{73EF0EF6-E5B6-45B6-BEC3-F480619E69B6}" srcOrd="2" destOrd="0" presId="urn:microsoft.com/office/officeart/2005/8/layout/vList2"/>
    <dgm:cxn modelId="{26D8AA8F-7045-481A-9A46-3039230805EB}" type="presParOf" srcId="{AE96F899-0DDE-4CB3-95F8-F94D94E69A50}" destId="{3293F5E3-65CE-4900-B5F0-A0A10CA1D793}" srcOrd="3" destOrd="0" presId="urn:microsoft.com/office/officeart/2005/8/layout/vList2"/>
    <dgm:cxn modelId="{E57062F3-58C9-47D7-BF72-B1AECE87C80E}" type="presParOf" srcId="{AE96F899-0DDE-4CB3-95F8-F94D94E69A50}" destId="{DDA9BE26-D77E-43B9-B838-B84EEBA15CF0}" srcOrd="4" destOrd="0" presId="urn:microsoft.com/office/officeart/2005/8/layout/vList2"/>
    <dgm:cxn modelId="{FF59C523-BFC3-49E9-9F36-902E33A326F2}" type="presParOf" srcId="{AE96F899-0DDE-4CB3-95F8-F94D94E69A50}" destId="{C62DA8A8-B2D7-440D-A1F2-B814EBAC9B10}" srcOrd="5" destOrd="0" presId="urn:microsoft.com/office/officeart/2005/8/layout/vList2"/>
    <dgm:cxn modelId="{E8533EEF-BDBD-4FE2-ADFB-AAA2C7305DCF}" type="presParOf" srcId="{AE96F899-0DDE-4CB3-95F8-F94D94E69A50}" destId="{3899F74D-7687-46CE-8518-1C574473DA19}" srcOrd="6" destOrd="0" presId="urn:microsoft.com/office/officeart/2005/8/layout/vList2"/>
    <dgm:cxn modelId="{06A7488B-6866-4507-99FF-5CA3D76F74C0}" type="presParOf" srcId="{AE96F899-0DDE-4CB3-95F8-F94D94E69A50}" destId="{5BC88D11-8814-4FB5-A4C9-F377CB5B9147}" srcOrd="7" destOrd="0" presId="urn:microsoft.com/office/officeart/2005/8/layout/vList2"/>
    <dgm:cxn modelId="{FD7F7CF1-09C2-47BD-BF60-B44CFD2456A2}" type="presParOf" srcId="{AE96F899-0DDE-4CB3-95F8-F94D94E69A50}" destId="{4F9B18C5-46C3-4D82-B0C3-684A5F03FA8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824C19-69A1-44A1-8E07-3233CBC9DB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421674-5DF2-45DC-9854-56C403561EAE}">
      <dgm:prSet/>
      <dgm:spPr/>
      <dgm:t>
        <a:bodyPr/>
        <a:lstStyle/>
        <a:p>
          <a:pPr rtl="0"/>
          <a:r>
            <a:rPr lang="en-US" dirty="0" smtClean="0"/>
            <a:t>Decide the circuit architecture (structure)</a:t>
          </a:r>
          <a:endParaRPr lang="en-US" dirty="0"/>
        </a:p>
      </dgm:t>
    </dgm:pt>
    <dgm:pt modelId="{D29763C7-2274-4D86-AD94-906E6E3650F6}" type="parTrans" cxnId="{E5972572-E89D-4FF3-873D-DC2D68D3852C}">
      <dgm:prSet/>
      <dgm:spPr/>
      <dgm:t>
        <a:bodyPr/>
        <a:lstStyle/>
        <a:p>
          <a:endParaRPr lang="en-US"/>
        </a:p>
      </dgm:t>
    </dgm:pt>
    <dgm:pt modelId="{11A0DA94-7F34-4E08-8314-A597E452F713}" type="sibTrans" cxnId="{E5972572-E89D-4FF3-873D-DC2D68D3852C}">
      <dgm:prSet/>
      <dgm:spPr/>
      <dgm:t>
        <a:bodyPr/>
        <a:lstStyle/>
        <a:p>
          <a:endParaRPr lang="en-US"/>
        </a:p>
      </dgm:t>
    </dgm:pt>
    <dgm:pt modelId="{B07C20AA-F322-461C-BFD3-DE608058BBD1}">
      <dgm:prSet/>
      <dgm:spPr/>
      <dgm:t>
        <a:bodyPr/>
        <a:lstStyle/>
        <a:p>
          <a:pPr rtl="0"/>
          <a:r>
            <a:rPr lang="en-US" dirty="0" smtClean="0"/>
            <a:t>RISC/CISC</a:t>
          </a:r>
          <a:endParaRPr lang="en-US" dirty="0"/>
        </a:p>
      </dgm:t>
    </dgm:pt>
    <dgm:pt modelId="{461629E3-5D46-46F6-B9B8-A35D3A63C92D}" type="parTrans" cxnId="{171986B9-BBC6-4736-9C49-5D7DD90F8C77}">
      <dgm:prSet/>
      <dgm:spPr/>
      <dgm:t>
        <a:bodyPr/>
        <a:lstStyle/>
        <a:p>
          <a:endParaRPr lang="en-US"/>
        </a:p>
      </dgm:t>
    </dgm:pt>
    <dgm:pt modelId="{44E47180-51FD-41F7-B79E-4E1A1DF58561}" type="sibTrans" cxnId="{171986B9-BBC6-4736-9C49-5D7DD90F8C77}">
      <dgm:prSet/>
      <dgm:spPr/>
      <dgm:t>
        <a:bodyPr/>
        <a:lstStyle/>
        <a:p>
          <a:endParaRPr lang="en-US"/>
        </a:p>
      </dgm:t>
    </dgm:pt>
    <dgm:pt modelId="{910534CE-D18E-45F1-BB32-FE8408948F2F}">
      <dgm:prSet/>
      <dgm:spPr/>
      <dgm:t>
        <a:bodyPr/>
        <a:lstStyle/>
        <a:p>
          <a:pPr rtl="0"/>
          <a:r>
            <a:rPr lang="en-US" dirty="0" smtClean="0"/>
            <a:t>ALU</a:t>
          </a:r>
          <a:endParaRPr lang="en-US" dirty="0"/>
        </a:p>
      </dgm:t>
    </dgm:pt>
    <dgm:pt modelId="{DE0B2781-7F24-4630-B67E-6641F6067EC9}" type="parTrans" cxnId="{B05768FF-A7A8-473A-85B4-DE080A49D15B}">
      <dgm:prSet/>
      <dgm:spPr/>
      <dgm:t>
        <a:bodyPr/>
        <a:lstStyle/>
        <a:p>
          <a:endParaRPr lang="en-US"/>
        </a:p>
      </dgm:t>
    </dgm:pt>
    <dgm:pt modelId="{3A59D96C-0F0B-42DE-AB30-18FA2EA78F04}" type="sibTrans" cxnId="{B05768FF-A7A8-473A-85B4-DE080A49D15B}">
      <dgm:prSet/>
      <dgm:spPr/>
      <dgm:t>
        <a:bodyPr/>
        <a:lstStyle/>
        <a:p>
          <a:endParaRPr lang="en-US"/>
        </a:p>
      </dgm:t>
    </dgm:pt>
    <dgm:pt modelId="{928F3A54-1046-4471-BAE6-2DFA43AD87E6}">
      <dgm:prSet/>
      <dgm:spPr/>
      <dgm:t>
        <a:bodyPr/>
        <a:lstStyle/>
        <a:p>
          <a:pPr rtl="0"/>
          <a:r>
            <a:rPr lang="en-US" dirty="0" smtClean="0"/>
            <a:t>Pipelining</a:t>
          </a:r>
          <a:endParaRPr lang="en-US" dirty="0"/>
        </a:p>
      </dgm:t>
    </dgm:pt>
    <dgm:pt modelId="{26A32788-F0B1-45EE-A728-AEE88C784E49}" type="parTrans" cxnId="{6F6B4BEF-2D18-4E26-B19C-2C3EC9E2DDFE}">
      <dgm:prSet/>
      <dgm:spPr/>
      <dgm:t>
        <a:bodyPr/>
        <a:lstStyle/>
        <a:p>
          <a:endParaRPr lang="en-US"/>
        </a:p>
      </dgm:t>
    </dgm:pt>
    <dgm:pt modelId="{9CBD86D6-EC71-4C59-8270-E2DF6C04C704}" type="sibTrans" cxnId="{6F6B4BEF-2D18-4E26-B19C-2C3EC9E2DDFE}">
      <dgm:prSet/>
      <dgm:spPr/>
      <dgm:t>
        <a:bodyPr/>
        <a:lstStyle/>
        <a:p>
          <a:endParaRPr lang="en-US"/>
        </a:p>
      </dgm:t>
    </dgm:pt>
    <dgm:pt modelId="{DDF0FD13-E487-4638-8B79-04DB9078DA31}">
      <dgm:prSet/>
      <dgm:spPr/>
      <dgm:t>
        <a:bodyPr/>
        <a:lstStyle/>
        <a:p>
          <a:pPr rtl="0"/>
          <a:r>
            <a:rPr lang="en-US" dirty="0" smtClean="0"/>
            <a:t>Etc.</a:t>
          </a:r>
          <a:endParaRPr lang="en-US" dirty="0"/>
        </a:p>
      </dgm:t>
    </dgm:pt>
    <dgm:pt modelId="{C0D86052-07F5-4BB7-AB13-E9043D28415D}" type="parTrans" cxnId="{C36595B0-032C-4AEE-B807-034E6E3AAD6A}">
      <dgm:prSet/>
      <dgm:spPr/>
      <dgm:t>
        <a:bodyPr/>
        <a:lstStyle/>
        <a:p>
          <a:endParaRPr lang="en-US"/>
        </a:p>
      </dgm:t>
    </dgm:pt>
    <dgm:pt modelId="{B1DC1F83-4781-4026-A9F4-28037A66CA21}" type="sibTrans" cxnId="{C36595B0-032C-4AEE-B807-034E6E3AAD6A}">
      <dgm:prSet/>
      <dgm:spPr/>
      <dgm:t>
        <a:bodyPr/>
        <a:lstStyle/>
        <a:p>
          <a:endParaRPr lang="en-US"/>
        </a:p>
      </dgm:t>
    </dgm:pt>
    <dgm:pt modelId="{65F04BD8-E0F3-42CD-B398-911E275A8ADB}">
      <dgm:prSet/>
      <dgm:spPr/>
      <dgm:t>
        <a:bodyPr/>
        <a:lstStyle/>
        <a:p>
          <a:pPr rtl="0"/>
          <a:r>
            <a:rPr lang="en-US" dirty="0" smtClean="0"/>
            <a:t>Breaks the system into several sub systems</a:t>
          </a:r>
          <a:endParaRPr lang="en-US" dirty="0"/>
        </a:p>
      </dgm:t>
    </dgm:pt>
    <dgm:pt modelId="{FB7761EA-8FA8-4690-A02B-8D91060C63B6}" type="parTrans" cxnId="{DE598A19-66B5-4F50-8963-D6B0DE187B9D}">
      <dgm:prSet/>
      <dgm:spPr/>
      <dgm:t>
        <a:bodyPr/>
        <a:lstStyle/>
        <a:p>
          <a:endParaRPr lang="en-US"/>
        </a:p>
      </dgm:t>
    </dgm:pt>
    <dgm:pt modelId="{D36E576E-1B14-4F86-A500-660CD6A236C3}" type="sibTrans" cxnId="{DE598A19-66B5-4F50-8963-D6B0DE187B9D}">
      <dgm:prSet/>
      <dgm:spPr/>
      <dgm:t>
        <a:bodyPr/>
        <a:lstStyle/>
        <a:p>
          <a:endParaRPr lang="en-US"/>
        </a:p>
      </dgm:t>
    </dgm:pt>
    <dgm:pt modelId="{34D7476D-5437-4735-97AD-BD34D3ECDDF4}">
      <dgm:prSet/>
      <dgm:spPr/>
      <dgm:t>
        <a:bodyPr/>
        <a:lstStyle/>
        <a:p>
          <a:pPr rtl="0"/>
          <a:r>
            <a:rPr lang="en-US" dirty="0" smtClean="0"/>
            <a:t>Functionality of sub systems should match the specification</a:t>
          </a:r>
          <a:endParaRPr lang="en-US" dirty="0"/>
        </a:p>
      </dgm:t>
    </dgm:pt>
    <dgm:pt modelId="{0FF3C873-56EE-419A-A778-5E70EB01DBD3}" type="parTrans" cxnId="{95C7B8A0-6BAC-4144-947A-97D3CE7B74ED}">
      <dgm:prSet/>
      <dgm:spPr/>
      <dgm:t>
        <a:bodyPr/>
        <a:lstStyle/>
        <a:p>
          <a:endParaRPr lang="en-US"/>
        </a:p>
      </dgm:t>
    </dgm:pt>
    <dgm:pt modelId="{DAE6E0D7-6DB9-4440-B79C-D8D6E99EF9D6}" type="sibTrans" cxnId="{95C7B8A0-6BAC-4144-947A-97D3CE7B74ED}">
      <dgm:prSet/>
      <dgm:spPr/>
      <dgm:t>
        <a:bodyPr/>
        <a:lstStyle/>
        <a:p>
          <a:endParaRPr lang="en-US"/>
        </a:p>
      </dgm:t>
    </dgm:pt>
    <dgm:pt modelId="{10629751-36FA-43D8-9963-5C79B7EA8B50}">
      <dgm:prSet/>
      <dgm:spPr/>
      <dgm:t>
        <a:bodyPr/>
        <a:lstStyle/>
        <a:p>
          <a:pPr rtl="0"/>
          <a:r>
            <a:rPr lang="en-US" dirty="0" smtClean="0"/>
            <a:t>Sub systems need to be implemented through logic representation (Boolean expressions), FSM, combinational logic, sequential logic, schematics, etc. </a:t>
          </a:r>
          <a:r>
            <a:rPr lang="en-US" dirty="0" smtClean="0">
              <a:sym typeface="Wingdings"/>
            </a:rPr>
            <a:t></a:t>
          </a:r>
          <a:r>
            <a:rPr lang="en-US" dirty="0" smtClean="0"/>
            <a:t> Logic Design</a:t>
          </a:r>
          <a:endParaRPr lang="en-US" dirty="0"/>
        </a:p>
      </dgm:t>
    </dgm:pt>
    <dgm:pt modelId="{49978FB5-1BE4-450F-A2D8-EC830F5149A1}" type="parTrans" cxnId="{7C8D8DBD-29D8-4A8C-AF35-7842E2BF2CB9}">
      <dgm:prSet/>
      <dgm:spPr/>
      <dgm:t>
        <a:bodyPr/>
        <a:lstStyle/>
        <a:p>
          <a:endParaRPr lang="en-US"/>
        </a:p>
      </dgm:t>
    </dgm:pt>
    <dgm:pt modelId="{BA83E5E3-7EF9-426B-ACA3-FF5D8B9EF018}" type="sibTrans" cxnId="{7C8D8DBD-29D8-4A8C-AF35-7842E2BF2CB9}">
      <dgm:prSet/>
      <dgm:spPr/>
      <dgm:t>
        <a:bodyPr/>
        <a:lstStyle/>
        <a:p>
          <a:endParaRPr lang="en-US"/>
        </a:p>
      </dgm:t>
    </dgm:pt>
    <dgm:pt modelId="{44A5E31F-9D45-4359-9C16-8DA9A3172FF1}" type="pres">
      <dgm:prSet presAssocID="{9E824C19-69A1-44A1-8E07-3233CBC9DBBA}" presName="linear" presStyleCnt="0">
        <dgm:presLayoutVars>
          <dgm:animLvl val="lvl"/>
          <dgm:resizeHandles val="exact"/>
        </dgm:presLayoutVars>
      </dgm:prSet>
      <dgm:spPr/>
    </dgm:pt>
    <dgm:pt modelId="{C11F0A9A-A633-4BFB-B9DC-21ACBFEEEC6D}" type="pres">
      <dgm:prSet presAssocID="{B1421674-5DF2-45DC-9854-56C403561EA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1BEE41D-065B-4D65-9537-04B5CA6B56C9}" type="pres">
      <dgm:prSet presAssocID="{B1421674-5DF2-45DC-9854-56C403561EAE}" presName="childText" presStyleLbl="revTx" presStyleIdx="0" presStyleCnt="1">
        <dgm:presLayoutVars>
          <dgm:bulletEnabled val="1"/>
        </dgm:presLayoutVars>
      </dgm:prSet>
      <dgm:spPr/>
    </dgm:pt>
    <dgm:pt modelId="{ECE4C71F-200C-4116-B510-2921F54EE5AA}" type="pres">
      <dgm:prSet presAssocID="{65F04BD8-E0F3-42CD-B398-911E275A8AD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C972ED-62AE-407E-83F9-8764C62A9AF8}" type="pres">
      <dgm:prSet presAssocID="{D36E576E-1B14-4F86-A500-660CD6A236C3}" presName="spacer" presStyleCnt="0"/>
      <dgm:spPr/>
    </dgm:pt>
    <dgm:pt modelId="{9C38A279-6455-4576-8F00-0A190A752C0F}" type="pres">
      <dgm:prSet presAssocID="{34D7476D-5437-4735-97AD-BD34D3ECDDF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5F06D1B-9891-42ED-931D-DF8A82718F8C}" type="pres">
      <dgm:prSet presAssocID="{DAE6E0D7-6DB9-4440-B79C-D8D6E99EF9D6}" presName="spacer" presStyleCnt="0"/>
      <dgm:spPr/>
    </dgm:pt>
    <dgm:pt modelId="{525A9B1E-A963-4E4F-8127-084320B06E1F}" type="pres">
      <dgm:prSet presAssocID="{10629751-36FA-43D8-9963-5C79B7EA8B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FDE425D-A26D-43D3-A992-426D707810E3}" type="presOf" srcId="{B1421674-5DF2-45DC-9854-56C403561EAE}" destId="{C11F0A9A-A633-4BFB-B9DC-21ACBFEEEC6D}" srcOrd="0" destOrd="0" presId="urn:microsoft.com/office/officeart/2005/8/layout/vList2"/>
    <dgm:cxn modelId="{171986B9-BBC6-4736-9C49-5D7DD90F8C77}" srcId="{B1421674-5DF2-45DC-9854-56C403561EAE}" destId="{B07C20AA-F322-461C-BFD3-DE608058BBD1}" srcOrd="0" destOrd="0" parTransId="{461629E3-5D46-46F6-B9B8-A35D3A63C92D}" sibTransId="{44E47180-51FD-41F7-B79E-4E1A1DF58561}"/>
    <dgm:cxn modelId="{B05768FF-A7A8-473A-85B4-DE080A49D15B}" srcId="{B1421674-5DF2-45DC-9854-56C403561EAE}" destId="{910534CE-D18E-45F1-BB32-FE8408948F2F}" srcOrd="1" destOrd="0" parTransId="{DE0B2781-7F24-4630-B67E-6641F6067EC9}" sibTransId="{3A59D96C-0F0B-42DE-AB30-18FA2EA78F04}"/>
    <dgm:cxn modelId="{6F6B4BEF-2D18-4E26-B19C-2C3EC9E2DDFE}" srcId="{B1421674-5DF2-45DC-9854-56C403561EAE}" destId="{928F3A54-1046-4471-BAE6-2DFA43AD87E6}" srcOrd="2" destOrd="0" parTransId="{26A32788-F0B1-45EE-A728-AEE88C784E49}" sibTransId="{9CBD86D6-EC71-4C59-8270-E2DF6C04C704}"/>
    <dgm:cxn modelId="{BED5B3C6-3A55-4C96-923E-3E5E49C3EB9C}" type="presOf" srcId="{910534CE-D18E-45F1-BB32-FE8408948F2F}" destId="{F1BEE41D-065B-4D65-9537-04B5CA6B56C9}" srcOrd="0" destOrd="1" presId="urn:microsoft.com/office/officeart/2005/8/layout/vList2"/>
    <dgm:cxn modelId="{7C8D8DBD-29D8-4A8C-AF35-7842E2BF2CB9}" srcId="{9E824C19-69A1-44A1-8E07-3233CBC9DBBA}" destId="{10629751-36FA-43D8-9963-5C79B7EA8B50}" srcOrd="3" destOrd="0" parTransId="{49978FB5-1BE4-450F-A2D8-EC830F5149A1}" sibTransId="{BA83E5E3-7EF9-426B-ACA3-FF5D8B9EF018}"/>
    <dgm:cxn modelId="{CFBF8679-C11E-4A1E-8726-6D9EEA222BFA}" type="presOf" srcId="{928F3A54-1046-4471-BAE6-2DFA43AD87E6}" destId="{F1BEE41D-065B-4D65-9537-04B5CA6B56C9}" srcOrd="0" destOrd="2" presId="urn:microsoft.com/office/officeart/2005/8/layout/vList2"/>
    <dgm:cxn modelId="{C36595B0-032C-4AEE-B807-034E6E3AAD6A}" srcId="{B1421674-5DF2-45DC-9854-56C403561EAE}" destId="{DDF0FD13-E487-4638-8B79-04DB9078DA31}" srcOrd="3" destOrd="0" parTransId="{C0D86052-07F5-4BB7-AB13-E9043D28415D}" sibTransId="{B1DC1F83-4781-4026-A9F4-28037A66CA21}"/>
    <dgm:cxn modelId="{3A462298-13CB-4230-BAB9-A5AEC60198E2}" type="presOf" srcId="{B07C20AA-F322-461C-BFD3-DE608058BBD1}" destId="{F1BEE41D-065B-4D65-9537-04B5CA6B56C9}" srcOrd="0" destOrd="0" presId="urn:microsoft.com/office/officeart/2005/8/layout/vList2"/>
    <dgm:cxn modelId="{DE598A19-66B5-4F50-8963-D6B0DE187B9D}" srcId="{9E824C19-69A1-44A1-8E07-3233CBC9DBBA}" destId="{65F04BD8-E0F3-42CD-B398-911E275A8ADB}" srcOrd="1" destOrd="0" parTransId="{FB7761EA-8FA8-4690-A02B-8D91060C63B6}" sibTransId="{D36E576E-1B14-4F86-A500-660CD6A236C3}"/>
    <dgm:cxn modelId="{E5972572-E89D-4FF3-873D-DC2D68D3852C}" srcId="{9E824C19-69A1-44A1-8E07-3233CBC9DBBA}" destId="{B1421674-5DF2-45DC-9854-56C403561EAE}" srcOrd="0" destOrd="0" parTransId="{D29763C7-2274-4D86-AD94-906E6E3650F6}" sibTransId="{11A0DA94-7F34-4E08-8314-A597E452F713}"/>
    <dgm:cxn modelId="{E0F500FA-0675-41E3-B002-CFE3A074E6D7}" type="presOf" srcId="{DDF0FD13-E487-4638-8B79-04DB9078DA31}" destId="{F1BEE41D-065B-4D65-9537-04B5CA6B56C9}" srcOrd="0" destOrd="3" presId="urn:microsoft.com/office/officeart/2005/8/layout/vList2"/>
    <dgm:cxn modelId="{95C7B8A0-6BAC-4144-947A-97D3CE7B74ED}" srcId="{9E824C19-69A1-44A1-8E07-3233CBC9DBBA}" destId="{34D7476D-5437-4735-97AD-BD34D3ECDDF4}" srcOrd="2" destOrd="0" parTransId="{0FF3C873-56EE-419A-A778-5E70EB01DBD3}" sibTransId="{DAE6E0D7-6DB9-4440-B79C-D8D6E99EF9D6}"/>
    <dgm:cxn modelId="{090F5B38-4813-4909-AF75-1464FB5F0370}" type="presOf" srcId="{9E824C19-69A1-44A1-8E07-3233CBC9DBBA}" destId="{44A5E31F-9D45-4359-9C16-8DA9A3172FF1}" srcOrd="0" destOrd="0" presId="urn:microsoft.com/office/officeart/2005/8/layout/vList2"/>
    <dgm:cxn modelId="{E5BB3347-2853-46F5-8ACB-2E27A907525B}" type="presOf" srcId="{10629751-36FA-43D8-9963-5C79B7EA8B50}" destId="{525A9B1E-A963-4E4F-8127-084320B06E1F}" srcOrd="0" destOrd="0" presId="urn:microsoft.com/office/officeart/2005/8/layout/vList2"/>
    <dgm:cxn modelId="{22A76CDB-3EE8-4854-8B6A-738F08D2441E}" type="presOf" srcId="{34D7476D-5437-4735-97AD-BD34D3ECDDF4}" destId="{9C38A279-6455-4576-8F00-0A190A752C0F}" srcOrd="0" destOrd="0" presId="urn:microsoft.com/office/officeart/2005/8/layout/vList2"/>
    <dgm:cxn modelId="{33777FCE-7FA6-4C24-9B53-28619BB26598}" type="presOf" srcId="{65F04BD8-E0F3-42CD-B398-911E275A8ADB}" destId="{ECE4C71F-200C-4116-B510-2921F54EE5AA}" srcOrd="0" destOrd="0" presId="urn:microsoft.com/office/officeart/2005/8/layout/vList2"/>
    <dgm:cxn modelId="{4818FE75-4F97-456C-AE43-1261FE20DCCB}" type="presParOf" srcId="{44A5E31F-9D45-4359-9C16-8DA9A3172FF1}" destId="{C11F0A9A-A633-4BFB-B9DC-21ACBFEEEC6D}" srcOrd="0" destOrd="0" presId="urn:microsoft.com/office/officeart/2005/8/layout/vList2"/>
    <dgm:cxn modelId="{C6154390-FA82-4C1C-807D-AE309C96FF15}" type="presParOf" srcId="{44A5E31F-9D45-4359-9C16-8DA9A3172FF1}" destId="{F1BEE41D-065B-4D65-9537-04B5CA6B56C9}" srcOrd="1" destOrd="0" presId="urn:microsoft.com/office/officeart/2005/8/layout/vList2"/>
    <dgm:cxn modelId="{8445B846-6368-4D31-806A-65628DA11526}" type="presParOf" srcId="{44A5E31F-9D45-4359-9C16-8DA9A3172FF1}" destId="{ECE4C71F-200C-4116-B510-2921F54EE5AA}" srcOrd="2" destOrd="0" presId="urn:microsoft.com/office/officeart/2005/8/layout/vList2"/>
    <dgm:cxn modelId="{BEB06215-1310-4CB4-BCBB-5C346D6EB88A}" type="presParOf" srcId="{44A5E31F-9D45-4359-9C16-8DA9A3172FF1}" destId="{F4C972ED-62AE-407E-83F9-8764C62A9AF8}" srcOrd="3" destOrd="0" presId="urn:microsoft.com/office/officeart/2005/8/layout/vList2"/>
    <dgm:cxn modelId="{C9281205-02BA-455F-9249-66C735939DBF}" type="presParOf" srcId="{44A5E31F-9D45-4359-9C16-8DA9A3172FF1}" destId="{9C38A279-6455-4576-8F00-0A190A752C0F}" srcOrd="4" destOrd="0" presId="urn:microsoft.com/office/officeart/2005/8/layout/vList2"/>
    <dgm:cxn modelId="{4F245EBE-DF40-4400-8F06-C43744FA8B1C}" type="presParOf" srcId="{44A5E31F-9D45-4359-9C16-8DA9A3172FF1}" destId="{E5F06D1B-9891-42ED-931D-DF8A82718F8C}" srcOrd="5" destOrd="0" presId="urn:microsoft.com/office/officeart/2005/8/layout/vList2"/>
    <dgm:cxn modelId="{5A7EDD8C-2654-4880-A4E1-C1204EA7BA1C}" type="presParOf" srcId="{44A5E31F-9D45-4359-9C16-8DA9A3172FF1}" destId="{525A9B1E-A963-4E4F-8127-084320B06E1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4BE4EF-0358-4B54-8845-05C7C9D1FB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C822C6-21CD-48D0-8D53-2403E82EBF5A}">
      <dgm:prSet/>
      <dgm:spPr/>
      <dgm:t>
        <a:bodyPr/>
        <a:lstStyle/>
        <a:p>
          <a:pPr rtl="0"/>
          <a:r>
            <a:rPr lang="en-US" dirty="0" smtClean="0"/>
            <a:t>Describes the several sub systems</a:t>
          </a:r>
          <a:endParaRPr lang="en-US" dirty="0"/>
        </a:p>
      </dgm:t>
    </dgm:pt>
    <dgm:pt modelId="{A23B1D6E-D328-46C8-B0F5-872AF23F554C}" type="parTrans" cxnId="{44FCD3B2-2A4D-434E-9AF1-BEB940DD99BD}">
      <dgm:prSet/>
      <dgm:spPr/>
      <dgm:t>
        <a:bodyPr/>
        <a:lstStyle/>
        <a:p>
          <a:endParaRPr lang="en-US"/>
        </a:p>
      </dgm:t>
    </dgm:pt>
    <dgm:pt modelId="{06CD7609-EA51-46B7-9EDA-B5D6E07AE923}" type="sibTrans" cxnId="{44FCD3B2-2A4D-434E-9AF1-BEB940DD99BD}">
      <dgm:prSet/>
      <dgm:spPr/>
      <dgm:t>
        <a:bodyPr/>
        <a:lstStyle/>
        <a:p>
          <a:endParaRPr lang="en-US"/>
        </a:p>
      </dgm:t>
    </dgm:pt>
    <dgm:pt modelId="{B358FD7C-C2CB-4A2F-989F-A53F66DEB6E9}">
      <dgm:prSet/>
      <dgm:spPr/>
      <dgm:t>
        <a:bodyPr/>
        <a:lstStyle/>
        <a:p>
          <a:pPr rtl="0"/>
          <a:r>
            <a:rPr lang="en-US" dirty="0" smtClean="0"/>
            <a:t>Should match the functional description</a:t>
          </a:r>
          <a:endParaRPr lang="en-US" dirty="0"/>
        </a:p>
      </dgm:t>
    </dgm:pt>
    <dgm:pt modelId="{414A2EB9-78C5-47FD-B447-B4AF7D5AF875}" type="parTrans" cxnId="{8E49E1CB-C235-41E1-989A-50D83629E03E}">
      <dgm:prSet/>
      <dgm:spPr/>
      <dgm:t>
        <a:bodyPr/>
        <a:lstStyle/>
        <a:p>
          <a:endParaRPr lang="en-US"/>
        </a:p>
      </dgm:t>
    </dgm:pt>
    <dgm:pt modelId="{2109E881-9D2D-4F46-A698-43D165C96984}" type="sibTrans" cxnId="{8E49E1CB-C235-41E1-989A-50D83629E03E}">
      <dgm:prSet/>
      <dgm:spPr/>
      <dgm:t>
        <a:bodyPr/>
        <a:lstStyle/>
        <a:p>
          <a:endParaRPr lang="en-US"/>
        </a:p>
      </dgm:t>
    </dgm:pt>
    <dgm:pt modelId="{24107F1F-B546-4301-A8F4-89D46058B058}">
      <dgm:prSet/>
      <dgm:spPr/>
      <dgm:t>
        <a:bodyPr/>
        <a:lstStyle/>
        <a:p>
          <a:pPr rtl="0"/>
          <a:r>
            <a:rPr lang="en-US" dirty="0" err="1" smtClean="0"/>
            <a:t>Verilog</a:t>
          </a:r>
          <a:r>
            <a:rPr lang="en-US" dirty="0" smtClean="0"/>
            <a:t> or VHDL (Hardware description Language – HDL)</a:t>
          </a:r>
          <a:endParaRPr lang="en-US" dirty="0"/>
        </a:p>
      </dgm:t>
    </dgm:pt>
    <dgm:pt modelId="{89E92830-4E25-46F9-BCB0-2387FD387742}" type="parTrans" cxnId="{7D616698-4D0A-4EC3-B62B-25360CD53A94}">
      <dgm:prSet/>
      <dgm:spPr/>
      <dgm:t>
        <a:bodyPr/>
        <a:lstStyle/>
        <a:p>
          <a:endParaRPr lang="en-US"/>
        </a:p>
      </dgm:t>
    </dgm:pt>
    <dgm:pt modelId="{B1AB25F1-37BA-465E-A452-4AC4D9CFD320}" type="sibTrans" cxnId="{7D616698-4D0A-4EC3-B62B-25360CD53A94}">
      <dgm:prSet/>
      <dgm:spPr/>
      <dgm:t>
        <a:bodyPr/>
        <a:lstStyle/>
        <a:p>
          <a:endParaRPr lang="en-US"/>
        </a:p>
      </dgm:t>
    </dgm:pt>
    <dgm:pt modelId="{947FA9C6-5374-40CC-ABB0-22011F7F2D11}">
      <dgm:prSet/>
      <dgm:spPr/>
      <dgm:t>
        <a:bodyPr/>
        <a:lstStyle/>
        <a:p>
          <a:pPr rtl="0"/>
          <a:r>
            <a:rPr lang="en-US" dirty="0" smtClean="0"/>
            <a:t>HDL: Language used to describe a digital system</a:t>
          </a:r>
          <a:endParaRPr lang="en-US" dirty="0"/>
        </a:p>
      </dgm:t>
    </dgm:pt>
    <dgm:pt modelId="{690F4659-AE23-4BC7-96FE-CE0506DBF1C9}" type="parTrans" cxnId="{96D89AFC-797B-4F1F-9466-445244799BBF}">
      <dgm:prSet/>
      <dgm:spPr/>
      <dgm:t>
        <a:bodyPr/>
        <a:lstStyle/>
        <a:p>
          <a:endParaRPr lang="en-US"/>
        </a:p>
      </dgm:t>
    </dgm:pt>
    <dgm:pt modelId="{D30BF5C8-66A6-404B-BFCE-E630AB0C0A3B}" type="sibTrans" cxnId="{96D89AFC-797B-4F1F-9466-445244799BBF}">
      <dgm:prSet/>
      <dgm:spPr/>
      <dgm:t>
        <a:bodyPr/>
        <a:lstStyle/>
        <a:p>
          <a:endParaRPr lang="en-US"/>
        </a:p>
      </dgm:t>
    </dgm:pt>
    <dgm:pt modelId="{9F90B8B0-6C6B-41D3-B207-885A274FF3BD}">
      <dgm:prSet/>
      <dgm:spPr/>
      <dgm:t>
        <a:bodyPr/>
        <a:lstStyle/>
        <a:p>
          <a:pPr rtl="0"/>
          <a:r>
            <a:rPr lang="en-US" dirty="0" smtClean="0"/>
            <a:t>Verification is performed at this stage to ensure that RTL matches the idea</a:t>
          </a:r>
          <a:endParaRPr lang="en-US" dirty="0"/>
        </a:p>
      </dgm:t>
    </dgm:pt>
    <dgm:pt modelId="{B7C1399A-D2BA-4A4D-B84F-E7D907A79C65}" type="parTrans" cxnId="{4D7A82D7-06D9-461A-9EE4-D27D25402B84}">
      <dgm:prSet/>
      <dgm:spPr/>
      <dgm:t>
        <a:bodyPr/>
        <a:lstStyle/>
        <a:p>
          <a:endParaRPr lang="en-US"/>
        </a:p>
      </dgm:t>
    </dgm:pt>
    <dgm:pt modelId="{F0C69099-E65D-4DB7-8AD5-5C8479D98749}" type="sibTrans" cxnId="{4D7A82D7-06D9-461A-9EE4-D27D25402B84}">
      <dgm:prSet/>
      <dgm:spPr/>
      <dgm:t>
        <a:bodyPr/>
        <a:lstStyle/>
        <a:p>
          <a:endParaRPr lang="en-US"/>
        </a:p>
      </dgm:t>
    </dgm:pt>
    <dgm:pt modelId="{8DBF5CCA-3DAD-4BA5-8ABB-7A3E8C49EFF3}" type="pres">
      <dgm:prSet presAssocID="{C94BE4EF-0358-4B54-8845-05C7C9D1FBF4}" presName="linear" presStyleCnt="0">
        <dgm:presLayoutVars>
          <dgm:animLvl val="lvl"/>
          <dgm:resizeHandles val="exact"/>
        </dgm:presLayoutVars>
      </dgm:prSet>
      <dgm:spPr/>
    </dgm:pt>
    <dgm:pt modelId="{37A4A3E4-C06B-4C1A-AD1F-B50CA3B63800}" type="pres">
      <dgm:prSet presAssocID="{C6C822C6-21CD-48D0-8D53-2403E82EBF5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54DD25C-9672-4A26-9A90-42AD5629FA23}" type="pres">
      <dgm:prSet presAssocID="{06CD7609-EA51-46B7-9EDA-B5D6E07AE923}" presName="spacer" presStyleCnt="0"/>
      <dgm:spPr/>
    </dgm:pt>
    <dgm:pt modelId="{8A5835DC-F5FA-469F-8EF0-1D8D05ED88A0}" type="pres">
      <dgm:prSet presAssocID="{B358FD7C-C2CB-4A2F-989F-A53F66DEB6E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324CD23-5F09-4BF0-AA86-B81BE54A7749}" type="pres">
      <dgm:prSet presAssocID="{2109E881-9D2D-4F46-A698-43D165C96984}" presName="spacer" presStyleCnt="0"/>
      <dgm:spPr/>
    </dgm:pt>
    <dgm:pt modelId="{9100302A-4EBD-4CA1-A5CE-50868A61D977}" type="pres">
      <dgm:prSet presAssocID="{24107F1F-B546-4301-A8F4-89D46058B05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A30275A-4D91-4520-9BBE-D6F79534342C}" type="pres">
      <dgm:prSet presAssocID="{B1AB25F1-37BA-465E-A452-4AC4D9CFD320}" presName="spacer" presStyleCnt="0"/>
      <dgm:spPr/>
    </dgm:pt>
    <dgm:pt modelId="{E0FC90B2-246C-46CD-9A2A-3E6E577372B9}" type="pres">
      <dgm:prSet presAssocID="{947FA9C6-5374-40CC-ABB0-22011F7F2D1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E8A60-CE9A-4397-9593-24C3CC3F3F17}" type="pres">
      <dgm:prSet presAssocID="{D30BF5C8-66A6-404B-BFCE-E630AB0C0A3B}" presName="spacer" presStyleCnt="0"/>
      <dgm:spPr/>
    </dgm:pt>
    <dgm:pt modelId="{D46D56A6-FC0F-4B7B-BDD0-8A70286159B4}" type="pres">
      <dgm:prSet presAssocID="{9F90B8B0-6C6B-41D3-B207-885A274FF3B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C2D4FA3-3763-4789-A33B-440CDDAA92E5}" type="presOf" srcId="{9F90B8B0-6C6B-41D3-B207-885A274FF3BD}" destId="{D46D56A6-FC0F-4B7B-BDD0-8A70286159B4}" srcOrd="0" destOrd="0" presId="urn:microsoft.com/office/officeart/2005/8/layout/vList2"/>
    <dgm:cxn modelId="{AC6064F5-7A2E-4AA6-8E74-261FF895267B}" type="presOf" srcId="{947FA9C6-5374-40CC-ABB0-22011F7F2D11}" destId="{E0FC90B2-246C-46CD-9A2A-3E6E577372B9}" srcOrd="0" destOrd="0" presId="urn:microsoft.com/office/officeart/2005/8/layout/vList2"/>
    <dgm:cxn modelId="{FD328957-4BE3-4861-ACA6-A90C677E11FE}" type="presOf" srcId="{C6C822C6-21CD-48D0-8D53-2403E82EBF5A}" destId="{37A4A3E4-C06B-4C1A-AD1F-B50CA3B63800}" srcOrd="0" destOrd="0" presId="urn:microsoft.com/office/officeart/2005/8/layout/vList2"/>
    <dgm:cxn modelId="{8E49E1CB-C235-41E1-989A-50D83629E03E}" srcId="{C94BE4EF-0358-4B54-8845-05C7C9D1FBF4}" destId="{B358FD7C-C2CB-4A2F-989F-A53F66DEB6E9}" srcOrd="1" destOrd="0" parTransId="{414A2EB9-78C5-47FD-B447-B4AF7D5AF875}" sibTransId="{2109E881-9D2D-4F46-A698-43D165C96984}"/>
    <dgm:cxn modelId="{4D7A82D7-06D9-461A-9EE4-D27D25402B84}" srcId="{C94BE4EF-0358-4B54-8845-05C7C9D1FBF4}" destId="{9F90B8B0-6C6B-41D3-B207-885A274FF3BD}" srcOrd="4" destOrd="0" parTransId="{B7C1399A-D2BA-4A4D-B84F-E7D907A79C65}" sibTransId="{F0C69099-E65D-4DB7-8AD5-5C8479D98749}"/>
    <dgm:cxn modelId="{5AD6DB53-B9FC-4181-B7CB-C59A876C17FE}" type="presOf" srcId="{B358FD7C-C2CB-4A2F-989F-A53F66DEB6E9}" destId="{8A5835DC-F5FA-469F-8EF0-1D8D05ED88A0}" srcOrd="0" destOrd="0" presId="urn:microsoft.com/office/officeart/2005/8/layout/vList2"/>
    <dgm:cxn modelId="{7D616698-4D0A-4EC3-B62B-25360CD53A94}" srcId="{C94BE4EF-0358-4B54-8845-05C7C9D1FBF4}" destId="{24107F1F-B546-4301-A8F4-89D46058B058}" srcOrd="2" destOrd="0" parTransId="{89E92830-4E25-46F9-BCB0-2387FD387742}" sibTransId="{B1AB25F1-37BA-465E-A452-4AC4D9CFD320}"/>
    <dgm:cxn modelId="{82563E1D-42F5-4822-8C5A-B88FE2360967}" type="presOf" srcId="{24107F1F-B546-4301-A8F4-89D46058B058}" destId="{9100302A-4EBD-4CA1-A5CE-50868A61D977}" srcOrd="0" destOrd="0" presId="urn:microsoft.com/office/officeart/2005/8/layout/vList2"/>
    <dgm:cxn modelId="{96D89AFC-797B-4F1F-9466-445244799BBF}" srcId="{C94BE4EF-0358-4B54-8845-05C7C9D1FBF4}" destId="{947FA9C6-5374-40CC-ABB0-22011F7F2D11}" srcOrd="3" destOrd="0" parTransId="{690F4659-AE23-4BC7-96FE-CE0506DBF1C9}" sibTransId="{D30BF5C8-66A6-404B-BFCE-E630AB0C0A3B}"/>
    <dgm:cxn modelId="{44FCD3B2-2A4D-434E-9AF1-BEB940DD99BD}" srcId="{C94BE4EF-0358-4B54-8845-05C7C9D1FBF4}" destId="{C6C822C6-21CD-48D0-8D53-2403E82EBF5A}" srcOrd="0" destOrd="0" parTransId="{A23B1D6E-D328-46C8-B0F5-872AF23F554C}" sibTransId="{06CD7609-EA51-46B7-9EDA-B5D6E07AE923}"/>
    <dgm:cxn modelId="{91823824-47A0-4261-BAAE-AE2B0866F5BB}" type="presOf" srcId="{C94BE4EF-0358-4B54-8845-05C7C9D1FBF4}" destId="{8DBF5CCA-3DAD-4BA5-8ABB-7A3E8C49EFF3}" srcOrd="0" destOrd="0" presId="urn:microsoft.com/office/officeart/2005/8/layout/vList2"/>
    <dgm:cxn modelId="{F73AEF37-D07F-46C9-A266-C9FC036415CA}" type="presParOf" srcId="{8DBF5CCA-3DAD-4BA5-8ABB-7A3E8C49EFF3}" destId="{37A4A3E4-C06B-4C1A-AD1F-B50CA3B63800}" srcOrd="0" destOrd="0" presId="urn:microsoft.com/office/officeart/2005/8/layout/vList2"/>
    <dgm:cxn modelId="{7AE3F836-7033-46E3-B07F-D192B68CD7F4}" type="presParOf" srcId="{8DBF5CCA-3DAD-4BA5-8ABB-7A3E8C49EFF3}" destId="{D54DD25C-9672-4A26-9A90-42AD5629FA23}" srcOrd="1" destOrd="0" presId="urn:microsoft.com/office/officeart/2005/8/layout/vList2"/>
    <dgm:cxn modelId="{76049A80-1AB3-4E68-BB6A-AD6818A6B4D7}" type="presParOf" srcId="{8DBF5CCA-3DAD-4BA5-8ABB-7A3E8C49EFF3}" destId="{8A5835DC-F5FA-469F-8EF0-1D8D05ED88A0}" srcOrd="2" destOrd="0" presId="urn:microsoft.com/office/officeart/2005/8/layout/vList2"/>
    <dgm:cxn modelId="{C341469D-8E08-4D26-A258-D85A70806CF6}" type="presParOf" srcId="{8DBF5CCA-3DAD-4BA5-8ABB-7A3E8C49EFF3}" destId="{E324CD23-5F09-4BF0-AA86-B81BE54A7749}" srcOrd="3" destOrd="0" presId="urn:microsoft.com/office/officeart/2005/8/layout/vList2"/>
    <dgm:cxn modelId="{93C8684C-1EF9-4E09-976B-9B8E444F9056}" type="presParOf" srcId="{8DBF5CCA-3DAD-4BA5-8ABB-7A3E8C49EFF3}" destId="{9100302A-4EBD-4CA1-A5CE-50868A61D977}" srcOrd="4" destOrd="0" presId="urn:microsoft.com/office/officeart/2005/8/layout/vList2"/>
    <dgm:cxn modelId="{6055612A-E037-4CE7-AC9B-C3F670ABF141}" type="presParOf" srcId="{8DBF5CCA-3DAD-4BA5-8ABB-7A3E8C49EFF3}" destId="{0A30275A-4D91-4520-9BBE-D6F79534342C}" srcOrd="5" destOrd="0" presId="urn:microsoft.com/office/officeart/2005/8/layout/vList2"/>
    <dgm:cxn modelId="{601FD621-FA23-4ADF-8E9C-AE340A169D08}" type="presParOf" srcId="{8DBF5CCA-3DAD-4BA5-8ABB-7A3E8C49EFF3}" destId="{E0FC90B2-246C-46CD-9A2A-3E6E577372B9}" srcOrd="6" destOrd="0" presId="urn:microsoft.com/office/officeart/2005/8/layout/vList2"/>
    <dgm:cxn modelId="{72A317EA-6706-44B4-B1BB-24C0881F9D2B}" type="presParOf" srcId="{8DBF5CCA-3DAD-4BA5-8ABB-7A3E8C49EFF3}" destId="{8F0E8A60-CE9A-4397-9593-24C3CC3F3F17}" srcOrd="7" destOrd="0" presId="urn:microsoft.com/office/officeart/2005/8/layout/vList2"/>
    <dgm:cxn modelId="{135545B6-68B5-4A0A-ACE4-3522A0B5E50C}" type="presParOf" srcId="{8DBF5CCA-3DAD-4BA5-8ABB-7A3E8C49EFF3}" destId="{D46D56A6-FC0F-4B7B-BDD0-8A70286159B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18CF34-D8F8-47B5-BE0B-98C62CCFD0C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6ADCB3A-4728-4BE0-9B91-E8061CFA42D1}">
      <dgm:prSet/>
      <dgm:spPr/>
      <dgm:t>
        <a:bodyPr/>
        <a:lstStyle/>
        <a:p>
          <a:pPr rtl="0"/>
          <a:r>
            <a:rPr lang="en-US" dirty="0" smtClean="0"/>
            <a:t>Generated from the conversion of RTL into an optimized gate level </a:t>
          </a:r>
          <a:r>
            <a:rPr lang="en-US" dirty="0" err="1" smtClean="0"/>
            <a:t>netlist</a:t>
          </a:r>
          <a:endParaRPr lang="en-US" dirty="0"/>
        </a:p>
      </dgm:t>
    </dgm:pt>
    <dgm:pt modelId="{1D088D7F-A36C-4391-9A36-522F58A9D993}" type="parTrans" cxnId="{7AD55E2A-783C-4305-93E1-BB121299471E}">
      <dgm:prSet/>
      <dgm:spPr/>
      <dgm:t>
        <a:bodyPr/>
        <a:lstStyle/>
        <a:p>
          <a:endParaRPr lang="en-US"/>
        </a:p>
      </dgm:t>
    </dgm:pt>
    <dgm:pt modelId="{F6EE158C-805C-4250-AFA1-D0AE7228E03D}" type="sibTrans" cxnId="{7AD55E2A-783C-4305-93E1-BB121299471E}">
      <dgm:prSet/>
      <dgm:spPr/>
      <dgm:t>
        <a:bodyPr/>
        <a:lstStyle/>
        <a:p>
          <a:endParaRPr lang="en-US"/>
        </a:p>
      </dgm:t>
    </dgm:pt>
    <dgm:pt modelId="{040DA35A-49E4-460B-B16E-C5F2E641F137}">
      <dgm:prSet/>
      <dgm:spPr/>
      <dgm:t>
        <a:bodyPr/>
        <a:lstStyle/>
        <a:p>
          <a:pPr rtl="0"/>
          <a:r>
            <a:rPr lang="en-US" dirty="0" smtClean="0"/>
            <a:t>Done by synthesis tools</a:t>
          </a:r>
          <a:endParaRPr lang="en-US" dirty="0"/>
        </a:p>
      </dgm:t>
    </dgm:pt>
    <dgm:pt modelId="{9ADFE3E0-F15E-4B58-BE7C-52131F2581B9}" type="parTrans" cxnId="{CB5AEA71-7972-42FE-AD6B-5775FA16E0EF}">
      <dgm:prSet/>
      <dgm:spPr/>
      <dgm:t>
        <a:bodyPr/>
        <a:lstStyle/>
        <a:p>
          <a:endParaRPr lang="en-US"/>
        </a:p>
      </dgm:t>
    </dgm:pt>
    <dgm:pt modelId="{D5E62C45-5A73-47BC-B615-08A8A7D3F04B}" type="sibTrans" cxnId="{CB5AEA71-7972-42FE-AD6B-5775FA16E0EF}">
      <dgm:prSet/>
      <dgm:spPr/>
      <dgm:t>
        <a:bodyPr/>
        <a:lstStyle/>
        <a:p>
          <a:endParaRPr lang="en-US"/>
        </a:p>
      </dgm:t>
    </dgm:pt>
    <dgm:pt modelId="{E6394C10-5E25-42DB-AC89-4376CBB68146}">
      <dgm:prSet/>
      <dgm:spPr/>
      <dgm:t>
        <a:bodyPr/>
        <a:lstStyle/>
        <a:p>
          <a:pPr rtl="0"/>
          <a:r>
            <a:rPr lang="en-US" dirty="0" smtClean="0"/>
            <a:t>Synthesis tool takes an RTL description and a standard cell library and produces a gate level </a:t>
          </a:r>
          <a:r>
            <a:rPr lang="en-US" dirty="0" err="1" smtClean="0"/>
            <a:t>netlist</a:t>
          </a:r>
          <a:endParaRPr lang="en-US" dirty="0"/>
        </a:p>
      </dgm:t>
    </dgm:pt>
    <dgm:pt modelId="{D231088A-98CB-4C17-9343-5D62E1CC5C1A}" type="parTrans" cxnId="{D353F867-B59B-40DF-A297-A0B271BED63B}">
      <dgm:prSet/>
      <dgm:spPr/>
      <dgm:t>
        <a:bodyPr/>
        <a:lstStyle/>
        <a:p>
          <a:endParaRPr lang="en-US"/>
        </a:p>
      </dgm:t>
    </dgm:pt>
    <dgm:pt modelId="{707ED7EA-BC01-4A39-A796-1D9D9A1FB0B3}" type="sibTrans" cxnId="{D353F867-B59B-40DF-A297-A0B271BED63B}">
      <dgm:prSet/>
      <dgm:spPr/>
      <dgm:t>
        <a:bodyPr/>
        <a:lstStyle/>
        <a:p>
          <a:endParaRPr lang="en-US"/>
        </a:p>
      </dgm:t>
    </dgm:pt>
    <dgm:pt modelId="{A700CAA4-4918-452C-A3D0-F5C4579086CE}">
      <dgm:prSet/>
      <dgm:spPr/>
      <dgm:t>
        <a:bodyPr/>
        <a:lstStyle/>
        <a:p>
          <a:pPr rtl="0"/>
          <a:r>
            <a:rPr lang="en-US" dirty="0" smtClean="0"/>
            <a:t>Considers constraints such as timing, area, testability, and power</a:t>
          </a:r>
          <a:endParaRPr lang="en-US" dirty="0"/>
        </a:p>
      </dgm:t>
    </dgm:pt>
    <dgm:pt modelId="{F7419668-35DF-4E1A-91CF-9B9722062648}" type="parTrans" cxnId="{DC6C2257-459C-44BF-ADE5-1214A7874B2A}">
      <dgm:prSet/>
      <dgm:spPr/>
      <dgm:t>
        <a:bodyPr/>
        <a:lstStyle/>
        <a:p>
          <a:endParaRPr lang="en-US"/>
        </a:p>
      </dgm:t>
    </dgm:pt>
    <dgm:pt modelId="{323BD7A4-1F35-4E9F-B609-D282DE10C7D8}" type="sibTrans" cxnId="{DC6C2257-459C-44BF-ADE5-1214A7874B2A}">
      <dgm:prSet/>
      <dgm:spPr/>
      <dgm:t>
        <a:bodyPr/>
        <a:lstStyle/>
        <a:p>
          <a:endParaRPr lang="en-US"/>
        </a:p>
      </dgm:t>
    </dgm:pt>
    <dgm:pt modelId="{3DCCEAE4-6E34-4C8E-9AD6-7A6C111F27BF}">
      <dgm:prSet/>
      <dgm:spPr/>
      <dgm:t>
        <a:bodyPr/>
        <a:lstStyle/>
        <a:p>
          <a:pPr rtl="0"/>
          <a:r>
            <a:rPr lang="en-US" dirty="0" smtClean="0"/>
            <a:t>The result is a completely structural description with only standard cells at the leaves of the design</a:t>
          </a:r>
          <a:endParaRPr lang="en-US" dirty="0"/>
        </a:p>
      </dgm:t>
    </dgm:pt>
    <dgm:pt modelId="{F0DC4FE2-6A1F-4715-B822-8B8D93476F6E}" type="parTrans" cxnId="{6E63E7EA-34E1-4891-818F-1A3FF00C234E}">
      <dgm:prSet/>
      <dgm:spPr/>
      <dgm:t>
        <a:bodyPr/>
        <a:lstStyle/>
        <a:p>
          <a:endParaRPr lang="en-US"/>
        </a:p>
      </dgm:t>
    </dgm:pt>
    <dgm:pt modelId="{94CD4E72-CFD9-47AB-8B0D-BA058987D193}" type="sibTrans" cxnId="{6E63E7EA-34E1-4891-818F-1A3FF00C234E}">
      <dgm:prSet/>
      <dgm:spPr/>
      <dgm:t>
        <a:bodyPr/>
        <a:lstStyle/>
        <a:p>
          <a:endParaRPr lang="en-US"/>
        </a:p>
      </dgm:t>
    </dgm:pt>
    <dgm:pt modelId="{6B08B111-5656-47B7-B4F4-AD4211930FCB}">
      <dgm:prSet/>
      <dgm:spPr/>
      <dgm:t>
        <a:bodyPr/>
        <a:lstStyle/>
        <a:p>
          <a:pPr rtl="0"/>
          <a:r>
            <a:rPr lang="en-US" dirty="0" smtClean="0"/>
            <a:t>This level is also verified by simulation or formal verification</a:t>
          </a:r>
          <a:endParaRPr lang="en-US" dirty="0"/>
        </a:p>
      </dgm:t>
    </dgm:pt>
    <dgm:pt modelId="{881160C3-A95C-4948-A8C8-B62E28479D47}" type="parTrans" cxnId="{BA37B14E-D424-4F1E-BC4B-AFCDB67A2F22}">
      <dgm:prSet/>
      <dgm:spPr/>
      <dgm:t>
        <a:bodyPr/>
        <a:lstStyle/>
        <a:p>
          <a:endParaRPr lang="en-US"/>
        </a:p>
      </dgm:t>
    </dgm:pt>
    <dgm:pt modelId="{D20EAF9C-2C05-4E1C-B4DD-61ADD9BE2721}" type="sibTrans" cxnId="{BA37B14E-D424-4F1E-BC4B-AFCDB67A2F22}">
      <dgm:prSet/>
      <dgm:spPr/>
      <dgm:t>
        <a:bodyPr/>
        <a:lstStyle/>
        <a:p>
          <a:endParaRPr lang="en-US"/>
        </a:p>
      </dgm:t>
    </dgm:pt>
    <dgm:pt modelId="{CD56A7EE-0164-4404-95E6-08A633912D9C}" type="pres">
      <dgm:prSet presAssocID="{2618CF34-D8F8-47B5-BE0B-98C62CCFD0C3}" presName="linear" presStyleCnt="0">
        <dgm:presLayoutVars>
          <dgm:animLvl val="lvl"/>
          <dgm:resizeHandles val="exact"/>
        </dgm:presLayoutVars>
      </dgm:prSet>
      <dgm:spPr/>
    </dgm:pt>
    <dgm:pt modelId="{69002C9D-DC39-4196-B719-1A87FB569A7F}" type="pres">
      <dgm:prSet presAssocID="{E6ADCB3A-4728-4BE0-9B91-E8061CFA42D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F79E728E-0384-4AB5-9649-9615C4E5B296}" type="pres">
      <dgm:prSet presAssocID="{F6EE158C-805C-4250-AFA1-D0AE7228E03D}" presName="spacer" presStyleCnt="0"/>
      <dgm:spPr/>
    </dgm:pt>
    <dgm:pt modelId="{2806C6FE-FB26-4DD3-8513-C273E520D93A}" type="pres">
      <dgm:prSet presAssocID="{040DA35A-49E4-460B-B16E-C5F2E641F13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0EE0E4F4-47C6-45EB-8FB8-EDD50FAA09ED}" type="pres">
      <dgm:prSet presAssocID="{D5E62C45-5A73-47BC-B615-08A8A7D3F04B}" presName="spacer" presStyleCnt="0"/>
      <dgm:spPr/>
    </dgm:pt>
    <dgm:pt modelId="{DA2C3266-3CD3-4DEB-BF2B-C7FD95BEBABE}" type="pres">
      <dgm:prSet presAssocID="{E6394C10-5E25-42DB-AC89-4376CBB6814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FB68486-DC79-46A5-874B-D212CB860448}" type="pres">
      <dgm:prSet presAssocID="{707ED7EA-BC01-4A39-A796-1D9D9A1FB0B3}" presName="spacer" presStyleCnt="0"/>
      <dgm:spPr/>
    </dgm:pt>
    <dgm:pt modelId="{71CFE5B8-89D3-4F23-8771-851CE5F71D3A}" type="pres">
      <dgm:prSet presAssocID="{A700CAA4-4918-452C-A3D0-F5C4579086C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326AD801-5FB9-475F-8016-9FEACB734D0C}" type="pres">
      <dgm:prSet presAssocID="{323BD7A4-1F35-4E9F-B609-D282DE10C7D8}" presName="spacer" presStyleCnt="0"/>
      <dgm:spPr/>
    </dgm:pt>
    <dgm:pt modelId="{23BAC878-47C4-4ACE-8259-71CACDA2F4EA}" type="pres">
      <dgm:prSet presAssocID="{3DCCEAE4-6E34-4C8E-9AD6-7A6C111F27B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AA23B497-38A5-40E4-A6A4-8ECEC0D102B0}" type="pres">
      <dgm:prSet presAssocID="{94CD4E72-CFD9-47AB-8B0D-BA058987D193}" presName="spacer" presStyleCnt="0"/>
      <dgm:spPr/>
    </dgm:pt>
    <dgm:pt modelId="{EE9A94D7-660C-43A3-8CC9-FDE5903FD1EA}" type="pres">
      <dgm:prSet presAssocID="{6B08B111-5656-47B7-B4F4-AD4211930FC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D353F867-B59B-40DF-A297-A0B271BED63B}" srcId="{2618CF34-D8F8-47B5-BE0B-98C62CCFD0C3}" destId="{E6394C10-5E25-42DB-AC89-4376CBB68146}" srcOrd="2" destOrd="0" parTransId="{D231088A-98CB-4C17-9343-5D62E1CC5C1A}" sibTransId="{707ED7EA-BC01-4A39-A796-1D9D9A1FB0B3}"/>
    <dgm:cxn modelId="{1141B1C4-0CB5-41D0-99AF-CB6D4210FB87}" type="presOf" srcId="{3DCCEAE4-6E34-4C8E-9AD6-7A6C111F27BF}" destId="{23BAC878-47C4-4ACE-8259-71CACDA2F4EA}" srcOrd="0" destOrd="0" presId="urn:microsoft.com/office/officeart/2005/8/layout/vList2"/>
    <dgm:cxn modelId="{3CE905F7-67AF-4E55-8FEC-A909DF82231E}" type="presOf" srcId="{040DA35A-49E4-460B-B16E-C5F2E641F137}" destId="{2806C6FE-FB26-4DD3-8513-C273E520D93A}" srcOrd="0" destOrd="0" presId="urn:microsoft.com/office/officeart/2005/8/layout/vList2"/>
    <dgm:cxn modelId="{EF3F1479-91A3-4DCA-B6C7-B3B211C9A5F0}" type="presOf" srcId="{E6394C10-5E25-42DB-AC89-4376CBB68146}" destId="{DA2C3266-3CD3-4DEB-BF2B-C7FD95BEBABE}" srcOrd="0" destOrd="0" presId="urn:microsoft.com/office/officeart/2005/8/layout/vList2"/>
    <dgm:cxn modelId="{6E63E7EA-34E1-4891-818F-1A3FF00C234E}" srcId="{2618CF34-D8F8-47B5-BE0B-98C62CCFD0C3}" destId="{3DCCEAE4-6E34-4C8E-9AD6-7A6C111F27BF}" srcOrd="4" destOrd="0" parTransId="{F0DC4FE2-6A1F-4715-B822-8B8D93476F6E}" sibTransId="{94CD4E72-CFD9-47AB-8B0D-BA058987D193}"/>
    <dgm:cxn modelId="{BA37B14E-D424-4F1E-BC4B-AFCDB67A2F22}" srcId="{2618CF34-D8F8-47B5-BE0B-98C62CCFD0C3}" destId="{6B08B111-5656-47B7-B4F4-AD4211930FCB}" srcOrd="5" destOrd="0" parTransId="{881160C3-A95C-4948-A8C8-B62E28479D47}" sibTransId="{D20EAF9C-2C05-4E1C-B4DD-61ADD9BE2721}"/>
    <dgm:cxn modelId="{F6FC8C14-ACFF-40DB-93EE-92FB34FFBE11}" type="presOf" srcId="{E6ADCB3A-4728-4BE0-9B91-E8061CFA42D1}" destId="{69002C9D-DC39-4196-B719-1A87FB569A7F}" srcOrd="0" destOrd="0" presId="urn:microsoft.com/office/officeart/2005/8/layout/vList2"/>
    <dgm:cxn modelId="{E1C868C6-AF3A-491A-921C-2BFC036AF048}" type="presOf" srcId="{A700CAA4-4918-452C-A3D0-F5C4579086CE}" destId="{71CFE5B8-89D3-4F23-8771-851CE5F71D3A}" srcOrd="0" destOrd="0" presId="urn:microsoft.com/office/officeart/2005/8/layout/vList2"/>
    <dgm:cxn modelId="{7AD55E2A-783C-4305-93E1-BB121299471E}" srcId="{2618CF34-D8F8-47B5-BE0B-98C62CCFD0C3}" destId="{E6ADCB3A-4728-4BE0-9B91-E8061CFA42D1}" srcOrd="0" destOrd="0" parTransId="{1D088D7F-A36C-4391-9A36-522F58A9D993}" sibTransId="{F6EE158C-805C-4250-AFA1-D0AE7228E03D}"/>
    <dgm:cxn modelId="{DC6C2257-459C-44BF-ADE5-1214A7874B2A}" srcId="{2618CF34-D8F8-47B5-BE0B-98C62CCFD0C3}" destId="{A700CAA4-4918-452C-A3D0-F5C4579086CE}" srcOrd="3" destOrd="0" parTransId="{F7419668-35DF-4E1A-91CF-9B9722062648}" sibTransId="{323BD7A4-1F35-4E9F-B609-D282DE10C7D8}"/>
    <dgm:cxn modelId="{8BB452C2-1151-4DCB-AA83-9A2CC8B5AE12}" type="presOf" srcId="{6B08B111-5656-47B7-B4F4-AD4211930FCB}" destId="{EE9A94D7-660C-43A3-8CC9-FDE5903FD1EA}" srcOrd="0" destOrd="0" presId="urn:microsoft.com/office/officeart/2005/8/layout/vList2"/>
    <dgm:cxn modelId="{8BAE608A-3E84-44E7-84A5-CFF0B8ECFD04}" type="presOf" srcId="{2618CF34-D8F8-47B5-BE0B-98C62CCFD0C3}" destId="{CD56A7EE-0164-4404-95E6-08A633912D9C}" srcOrd="0" destOrd="0" presId="urn:microsoft.com/office/officeart/2005/8/layout/vList2"/>
    <dgm:cxn modelId="{CB5AEA71-7972-42FE-AD6B-5775FA16E0EF}" srcId="{2618CF34-D8F8-47B5-BE0B-98C62CCFD0C3}" destId="{040DA35A-49E4-460B-B16E-C5F2E641F137}" srcOrd="1" destOrd="0" parTransId="{9ADFE3E0-F15E-4B58-BE7C-52131F2581B9}" sibTransId="{D5E62C45-5A73-47BC-B615-08A8A7D3F04B}"/>
    <dgm:cxn modelId="{0FF35549-CFE9-4738-BE92-C29F18A86D2D}" type="presParOf" srcId="{CD56A7EE-0164-4404-95E6-08A633912D9C}" destId="{69002C9D-DC39-4196-B719-1A87FB569A7F}" srcOrd="0" destOrd="0" presId="urn:microsoft.com/office/officeart/2005/8/layout/vList2"/>
    <dgm:cxn modelId="{A22F5923-AB5A-406D-A5E2-4D524F89C6E9}" type="presParOf" srcId="{CD56A7EE-0164-4404-95E6-08A633912D9C}" destId="{F79E728E-0384-4AB5-9649-9615C4E5B296}" srcOrd="1" destOrd="0" presId="urn:microsoft.com/office/officeart/2005/8/layout/vList2"/>
    <dgm:cxn modelId="{DA2AE322-D626-4FF7-BD22-6991DC5AEA6D}" type="presParOf" srcId="{CD56A7EE-0164-4404-95E6-08A633912D9C}" destId="{2806C6FE-FB26-4DD3-8513-C273E520D93A}" srcOrd="2" destOrd="0" presId="urn:microsoft.com/office/officeart/2005/8/layout/vList2"/>
    <dgm:cxn modelId="{A5EDC97A-0239-4E07-9ACE-F0A24B626FE4}" type="presParOf" srcId="{CD56A7EE-0164-4404-95E6-08A633912D9C}" destId="{0EE0E4F4-47C6-45EB-8FB8-EDD50FAA09ED}" srcOrd="3" destOrd="0" presId="urn:microsoft.com/office/officeart/2005/8/layout/vList2"/>
    <dgm:cxn modelId="{F49A91E8-087C-40E4-A6FB-AC3A1E1B8664}" type="presParOf" srcId="{CD56A7EE-0164-4404-95E6-08A633912D9C}" destId="{DA2C3266-3CD3-4DEB-BF2B-C7FD95BEBABE}" srcOrd="4" destOrd="0" presId="urn:microsoft.com/office/officeart/2005/8/layout/vList2"/>
    <dgm:cxn modelId="{308DEFA1-D6D6-4823-926C-3FE51618D4D2}" type="presParOf" srcId="{CD56A7EE-0164-4404-95E6-08A633912D9C}" destId="{9FB68486-DC79-46A5-874B-D212CB860448}" srcOrd="5" destOrd="0" presId="urn:microsoft.com/office/officeart/2005/8/layout/vList2"/>
    <dgm:cxn modelId="{13478A9A-6C75-4D64-9B6D-FBA353BAA91F}" type="presParOf" srcId="{CD56A7EE-0164-4404-95E6-08A633912D9C}" destId="{71CFE5B8-89D3-4F23-8771-851CE5F71D3A}" srcOrd="6" destOrd="0" presId="urn:microsoft.com/office/officeart/2005/8/layout/vList2"/>
    <dgm:cxn modelId="{1DE76EE0-29A5-4213-9A5E-A611C01C005B}" type="presParOf" srcId="{CD56A7EE-0164-4404-95E6-08A633912D9C}" destId="{326AD801-5FB9-475F-8016-9FEACB734D0C}" srcOrd="7" destOrd="0" presId="urn:microsoft.com/office/officeart/2005/8/layout/vList2"/>
    <dgm:cxn modelId="{7D0C0716-610A-47E4-AF67-A77A9BCD824B}" type="presParOf" srcId="{CD56A7EE-0164-4404-95E6-08A633912D9C}" destId="{23BAC878-47C4-4ACE-8259-71CACDA2F4EA}" srcOrd="8" destOrd="0" presId="urn:microsoft.com/office/officeart/2005/8/layout/vList2"/>
    <dgm:cxn modelId="{BF299FD0-611D-46C7-A46B-B516381CE582}" type="presParOf" srcId="{CD56A7EE-0164-4404-95E6-08A633912D9C}" destId="{AA23B497-38A5-40E4-A6A4-8ECEC0D102B0}" srcOrd="9" destOrd="0" presId="urn:microsoft.com/office/officeart/2005/8/layout/vList2"/>
    <dgm:cxn modelId="{CE7FDE2E-1026-4454-8169-EFA98E177B09}" type="presParOf" srcId="{CD56A7EE-0164-4404-95E6-08A633912D9C}" destId="{EE9A94D7-660C-43A3-8CC9-FDE5903FD1E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8E1F94-619D-4646-9401-8B5066A6A26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F47A1F4-3C27-4969-8244-605CD4DFA9B2}">
      <dgm:prSet/>
      <dgm:spPr/>
      <dgm:t>
        <a:bodyPr/>
        <a:lstStyle/>
        <a:p>
          <a:pPr rtl="0"/>
          <a:r>
            <a:rPr lang="en-US" dirty="0" smtClean="0"/>
            <a:t>Gate level </a:t>
          </a:r>
          <a:r>
            <a:rPr lang="en-US" dirty="0" err="1" smtClean="0"/>
            <a:t>netlist</a:t>
          </a:r>
          <a:r>
            <a:rPr lang="en-US" dirty="0" smtClean="0"/>
            <a:t> is converted into </a:t>
          </a:r>
          <a:r>
            <a:rPr lang="en-US" dirty="0" err="1" smtClean="0"/>
            <a:t>geometeric</a:t>
          </a:r>
          <a:r>
            <a:rPr lang="en-US" dirty="0" smtClean="0"/>
            <a:t> representation</a:t>
          </a:r>
          <a:endParaRPr lang="en-US" dirty="0"/>
        </a:p>
      </dgm:t>
    </dgm:pt>
    <dgm:pt modelId="{552E52B6-5581-46BF-B7D7-0A69FFDF0DE8}" type="parTrans" cxnId="{DAAEB1CB-8754-40A0-9680-5B87E8F8CF25}">
      <dgm:prSet/>
      <dgm:spPr/>
      <dgm:t>
        <a:bodyPr/>
        <a:lstStyle/>
        <a:p>
          <a:endParaRPr lang="en-US"/>
        </a:p>
      </dgm:t>
    </dgm:pt>
    <dgm:pt modelId="{C1E3AEC3-2832-463F-9A29-658848DC1967}" type="sibTrans" cxnId="{DAAEB1CB-8754-40A0-9680-5B87E8F8CF25}">
      <dgm:prSet/>
      <dgm:spPr/>
      <dgm:t>
        <a:bodyPr/>
        <a:lstStyle/>
        <a:p>
          <a:endParaRPr lang="en-US"/>
        </a:p>
      </dgm:t>
    </dgm:pt>
    <dgm:pt modelId="{7D137872-64B6-481E-BB63-6528D4E16CFA}">
      <dgm:prSet/>
      <dgm:spPr/>
      <dgm:t>
        <a:bodyPr/>
        <a:lstStyle/>
        <a:p>
          <a:pPr rtl="0"/>
          <a:r>
            <a:rPr lang="en-US" dirty="0" smtClean="0"/>
            <a:t>It corresponds to the layout of the design</a:t>
          </a:r>
          <a:endParaRPr lang="en-US" dirty="0"/>
        </a:p>
      </dgm:t>
    </dgm:pt>
    <dgm:pt modelId="{7A5E52B0-01A0-43C1-AE04-433CC85AD472}" type="parTrans" cxnId="{394CBCB6-6F1D-4CCB-962D-0BE4E693D789}">
      <dgm:prSet/>
      <dgm:spPr/>
      <dgm:t>
        <a:bodyPr/>
        <a:lstStyle/>
        <a:p>
          <a:endParaRPr lang="en-US"/>
        </a:p>
      </dgm:t>
    </dgm:pt>
    <dgm:pt modelId="{44A3158C-27ED-475C-B4DA-D8062D507B72}" type="sibTrans" cxnId="{394CBCB6-6F1D-4CCB-962D-0BE4E693D789}">
      <dgm:prSet/>
      <dgm:spPr/>
      <dgm:t>
        <a:bodyPr/>
        <a:lstStyle/>
        <a:p>
          <a:endParaRPr lang="en-US"/>
        </a:p>
      </dgm:t>
    </dgm:pt>
    <dgm:pt modelId="{C9F24FEA-60BD-4F69-BE12-1436B99F2FF4}">
      <dgm:prSet/>
      <dgm:spPr/>
      <dgm:t>
        <a:bodyPr/>
        <a:lstStyle/>
        <a:p>
          <a:pPr rtl="0"/>
          <a:r>
            <a:rPr lang="en-US" dirty="0" smtClean="0"/>
            <a:t>Layout is designed according to design rules specified in the library</a:t>
          </a:r>
          <a:endParaRPr lang="en-US" dirty="0"/>
        </a:p>
      </dgm:t>
    </dgm:pt>
    <dgm:pt modelId="{4CE741D6-4DDD-4B48-8651-15C20BAD3342}" type="parTrans" cxnId="{454BFCA6-F041-47C1-B815-5614C7770821}">
      <dgm:prSet/>
      <dgm:spPr/>
      <dgm:t>
        <a:bodyPr/>
        <a:lstStyle/>
        <a:p>
          <a:endParaRPr lang="en-US"/>
        </a:p>
      </dgm:t>
    </dgm:pt>
    <dgm:pt modelId="{43113650-159B-427D-8F9F-9CABD17C53C0}" type="sibTrans" cxnId="{454BFCA6-F041-47C1-B815-5614C7770821}">
      <dgm:prSet/>
      <dgm:spPr/>
      <dgm:t>
        <a:bodyPr/>
        <a:lstStyle/>
        <a:p>
          <a:endParaRPr lang="en-US"/>
        </a:p>
      </dgm:t>
    </dgm:pt>
    <dgm:pt modelId="{ECECD6CA-3830-4FCE-9007-E1DC5CD30F20}">
      <dgm:prSet/>
      <dgm:spPr/>
      <dgm:t>
        <a:bodyPr/>
        <a:lstStyle/>
        <a:p>
          <a:pPr rtl="0"/>
          <a:r>
            <a:rPr lang="en-US" dirty="0" smtClean="0"/>
            <a:t>Consists in three sub steps</a:t>
          </a:r>
          <a:endParaRPr lang="en-US" dirty="0"/>
        </a:p>
      </dgm:t>
    </dgm:pt>
    <dgm:pt modelId="{75E6A922-C1C2-45AF-A630-05ADA57A783F}" type="parTrans" cxnId="{9FB7CF99-B69B-4FC7-B5A8-0C1080AAFF61}">
      <dgm:prSet/>
      <dgm:spPr/>
      <dgm:t>
        <a:bodyPr/>
        <a:lstStyle/>
        <a:p>
          <a:endParaRPr lang="en-US"/>
        </a:p>
      </dgm:t>
    </dgm:pt>
    <dgm:pt modelId="{4955B518-EF77-41E3-A4C4-1750C3842A85}" type="sibTrans" cxnId="{9FB7CF99-B69B-4FC7-B5A8-0C1080AAFF61}">
      <dgm:prSet/>
      <dgm:spPr/>
      <dgm:t>
        <a:bodyPr/>
        <a:lstStyle/>
        <a:p>
          <a:endParaRPr lang="en-US"/>
        </a:p>
      </dgm:t>
    </dgm:pt>
    <dgm:pt modelId="{D071C40E-5AED-4EF0-9E8F-3922D5E16BD8}">
      <dgm:prSet/>
      <dgm:spPr/>
      <dgm:t>
        <a:bodyPr/>
        <a:lstStyle/>
        <a:p>
          <a:pPr rtl="0"/>
          <a:r>
            <a:rPr lang="en-US" dirty="0" smtClean="0"/>
            <a:t>Floor planning</a:t>
          </a:r>
          <a:endParaRPr lang="en-US" dirty="0"/>
        </a:p>
      </dgm:t>
    </dgm:pt>
    <dgm:pt modelId="{ACDD9C7C-09BB-4C3F-8BB3-FA6D138CBA8B}" type="parTrans" cxnId="{E29BE2A1-C0FB-4935-B233-05A84554CE57}">
      <dgm:prSet/>
      <dgm:spPr/>
      <dgm:t>
        <a:bodyPr/>
        <a:lstStyle/>
        <a:p>
          <a:endParaRPr lang="en-US"/>
        </a:p>
      </dgm:t>
    </dgm:pt>
    <dgm:pt modelId="{40312A84-73E5-4E60-B6F1-509E457A9610}" type="sibTrans" cxnId="{E29BE2A1-C0FB-4935-B233-05A84554CE57}">
      <dgm:prSet/>
      <dgm:spPr/>
      <dgm:t>
        <a:bodyPr/>
        <a:lstStyle/>
        <a:p>
          <a:endParaRPr lang="en-US"/>
        </a:p>
      </dgm:t>
    </dgm:pt>
    <dgm:pt modelId="{D37FAB0D-8709-477D-B8FB-3A6F6230DC22}">
      <dgm:prSet/>
      <dgm:spPr/>
      <dgm:t>
        <a:bodyPr/>
        <a:lstStyle/>
        <a:p>
          <a:pPr rtl="0"/>
          <a:r>
            <a:rPr lang="en-US" dirty="0" smtClean="0"/>
            <a:t>Placement</a:t>
          </a:r>
          <a:endParaRPr lang="en-US" dirty="0"/>
        </a:p>
      </dgm:t>
    </dgm:pt>
    <dgm:pt modelId="{503C3C23-5634-4E11-A406-3032D55C8160}" type="parTrans" cxnId="{E5106FB9-0AEB-43B9-9CEF-E5AA90F4BF5E}">
      <dgm:prSet/>
      <dgm:spPr/>
      <dgm:t>
        <a:bodyPr/>
        <a:lstStyle/>
        <a:p>
          <a:endParaRPr lang="en-US"/>
        </a:p>
      </dgm:t>
    </dgm:pt>
    <dgm:pt modelId="{E2232D45-B5A6-427A-808E-BEF5169AD928}" type="sibTrans" cxnId="{E5106FB9-0AEB-43B9-9CEF-E5AA90F4BF5E}">
      <dgm:prSet/>
      <dgm:spPr/>
      <dgm:t>
        <a:bodyPr/>
        <a:lstStyle/>
        <a:p>
          <a:endParaRPr lang="en-US"/>
        </a:p>
      </dgm:t>
    </dgm:pt>
    <dgm:pt modelId="{0052E322-A79C-4A2E-8737-9F07049360C2}">
      <dgm:prSet/>
      <dgm:spPr/>
      <dgm:t>
        <a:bodyPr/>
        <a:lstStyle/>
        <a:p>
          <a:pPr rtl="0"/>
          <a:r>
            <a:rPr lang="en-US" dirty="0" smtClean="0"/>
            <a:t>Routing</a:t>
          </a:r>
          <a:endParaRPr lang="en-US" dirty="0"/>
        </a:p>
      </dgm:t>
    </dgm:pt>
    <dgm:pt modelId="{49E16928-9331-484A-9425-B59F0BF4F6E0}" type="parTrans" cxnId="{04312D98-60F0-4D1C-A6B4-C92311B84139}">
      <dgm:prSet/>
      <dgm:spPr/>
      <dgm:t>
        <a:bodyPr/>
        <a:lstStyle/>
        <a:p>
          <a:endParaRPr lang="en-US"/>
        </a:p>
      </dgm:t>
    </dgm:pt>
    <dgm:pt modelId="{D7580688-A7C7-417A-AA23-13BF5863B692}" type="sibTrans" cxnId="{04312D98-60F0-4D1C-A6B4-C92311B84139}">
      <dgm:prSet/>
      <dgm:spPr/>
      <dgm:t>
        <a:bodyPr/>
        <a:lstStyle/>
        <a:p>
          <a:endParaRPr lang="en-US"/>
        </a:p>
      </dgm:t>
    </dgm:pt>
    <dgm:pt modelId="{77CDC33B-C6FF-40C5-B875-B4D0C3B0BD6F}">
      <dgm:prSet/>
      <dgm:spPr/>
      <dgm:t>
        <a:bodyPr/>
        <a:lstStyle/>
        <a:p>
          <a:pPr rtl="0"/>
          <a:r>
            <a:rPr lang="en-US" dirty="0" smtClean="0"/>
            <a:t>Produces a GDSII file</a:t>
          </a:r>
          <a:endParaRPr lang="en-US" dirty="0"/>
        </a:p>
      </dgm:t>
    </dgm:pt>
    <dgm:pt modelId="{EF2C94CF-D70C-466F-A1A0-0CE9D81BB3F5}" type="parTrans" cxnId="{28B5F5E2-E946-444C-B168-84DE8B1A2581}">
      <dgm:prSet/>
      <dgm:spPr/>
      <dgm:t>
        <a:bodyPr/>
        <a:lstStyle/>
        <a:p>
          <a:endParaRPr lang="en-US"/>
        </a:p>
      </dgm:t>
    </dgm:pt>
    <dgm:pt modelId="{7808DF22-DBCB-49CF-A7B7-1044D9F5BC4F}" type="sibTrans" cxnId="{28B5F5E2-E946-444C-B168-84DE8B1A2581}">
      <dgm:prSet/>
      <dgm:spPr/>
      <dgm:t>
        <a:bodyPr/>
        <a:lstStyle/>
        <a:p>
          <a:endParaRPr lang="en-US"/>
        </a:p>
      </dgm:t>
    </dgm:pt>
    <dgm:pt modelId="{881C6DFF-1A98-476A-822F-96622D01B999}" type="pres">
      <dgm:prSet presAssocID="{728E1F94-619D-4646-9401-8B5066A6A267}" presName="linear" presStyleCnt="0">
        <dgm:presLayoutVars>
          <dgm:animLvl val="lvl"/>
          <dgm:resizeHandles val="exact"/>
        </dgm:presLayoutVars>
      </dgm:prSet>
      <dgm:spPr/>
    </dgm:pt>
    <dgm:pt modelId="{F2EFC943-3C7C-44BE-9351-4B4DFC531D2A}" type="pres">
      <dgm:prSet presAssocID="{DF47A1F4-3C27-4969-8244-605CD4DFA9B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FBC9D75-BCCD-4B2F-B4CC-C7D345524D7A}" type="pres">
      <dgm:prSet presAssocID="{C1E3AEC3-2832-463F-9A29-658848DC1967}" presName="spacer" presStyleCnt="0"/>
      <dgm:spPr/>
    </dgm:pt>
    <dgm:pt modelId="{0CC587CB-3906-47EC-9335-FF4192CF1B83}" type="pres">
      <dgm:prSet presAssocID="{7D137872-64B6-481E-BB63-6528D4E16CF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2AD7CD5-531E-4BD1-A1A5-6E1FF2C54E08}" type="pres">
      <dgm:prSet presAssocID="{44A3158C-27ED-475C-B4DA-D8062D507B72}" presName="spacer" presStyleCnt="0"/>
      <dgm:spPr/>
    </dgm:pt>
    <dgm:pt modelId="{F13119A2-5FDE-4B7C-8EE9-BB29964E173F}" type="pres">
      <dgm:prSet presAssocID="{C9F24FEA-60BD-4F69-BE12-1436B99F2FF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43BCECE-FCE5-47DB-A9D5-F6F4DD4DCE8F}" type="pres">
      <dgm:prSet presAssocID="{43113650-159B-427D-8F9F-9CABD17C53C0}" presName="spacer" presStyleCnt="0"/>
      <dgm:spPr/>
    </dgm:pt>
    <dgm:pt modelId="{F5E50930-08DB-4440-9FCB-EC5A3190EC88}" type="pres">
      <dgm:prSet presAssocID="{ECECD6CA-3830-4FCE-9007-E1DC5CD30F2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6BB64A8-8E38-4B6F-9FA0-D3F170978D7E}" type="pres">
      <dgm:prSet presAssocID="{ECECD6CA-3830-4FCE-9007-E1DC5CD30F20}" presName="childText" presStyleLbl="revTx" presStyleIdx="0" presStyleCnt="1">
        <dgm:presLayoutVars>
          <dgm:bulletEnabled val="1"/>
        </dgm:presLayoutVars>
      </dgm:prSet>
      <dgm:spPr/>
    </dgm:pt>
    <dgm:pt modelId="{9C8D406F-2805-4234-806C-FA7DC6B08558}" type="pres">
      <dgm:prSet presAssocID="{77CDC33B-C6FF-40C5-B875-B4D0C3B0BD6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D5F997B-47D9-454F-B94B-24655AAB998A}" type="presOf" srcId="{D071C40E-5AED-4EF0-9E8F-3922D5E16BD8}" destId="{C6BB64A8-8E38-4B6F-9FA0-D3F170978D7E}" srcOrd="0" destOrd="0" presId="urn:microsoft.com/office/officeart/2005/8/layout/vList2"/>
    <dgm:cxn modelId="{DAF90990-C3CA-45CB-9DA1-974AB57CDA1F}" type="presOf" srcId="{DF47A1F4-3C27-4969-8244-605CD4DFA9B2}" destId="{F2EFC943-3C7C-44BE-9351-4B4DFC531D2A}" srcOrd="0" destOrd="0" presId="urn:microsoft.com/office/officeart/2005/8/layout/vList2"/>
    <dgm:cxn modelId="{891E64A7-64CA-4AD5-A773-D4E0CEA38E6C}" type="presOf" srcId="{728E1F94-619D-4646-9401-8B5066A6A267}" destId="{881C6DFF-1A98-476A-822F-96622D01B999}" srcOrd="0" destOrd="0" presId="urn:microsoft.com/office/officeart/2005/8/layout/vList2"/>
    <dgm:cxn modelId="{9AD006AE-4562-4250-821A-AF3B83FBB4C6}" type="presOf" srcId="{C9F24FEA-60BD-4F69-BE12-1436B99F2FF4}" destId="{F13119A2-5FDE-4B7C-8EE9-BB29964E173F}" srcOrd="0" destOrd="0" presId="urn:microsoft.com/office/officeart/2005/8/layout/vList2"/>
    <dgm:cxn modelId="{2C647358-81FD-40CF-A268-F327B8C94ABC}" type="presOf" srcId="{77CDC33B-C6FF-40C5-B875-B4D0C3B0BD6F}" destId="{9C8D406F-2805-4234-806C-FA7DC6B08558}" srcOrd="0" destOrd="0" presId="urn:microsoft.com/office/officeart/2005/8/layout/vList2"/>
    <dgm:cxn modelId="{E29BE2A1-C0FB-4935-B233-05A84554CE57}" srcId="{ECECD6CA-3830-4FCE-9007-E1DC5CD30F20}" destId="{D071C40E-5AED-4EF0-9E8F-3922D5E16BD8}" srcOrd="0" destOrd="0" parTransId="{ACDD9C7C-09BB-4C3F-8BB3-FA6D138CBA8B}" sibTransId="{40312A84-73E5-4E60-B6F1-509E457A9610}"/>
    <dgm:cxn modelId="{28B5F5E2-E946-444C-B168-84DE8B1A2581}" srcId="{728E1F94-619D-4646-9401-8B5066A6A267}" destId="{77CDC33B-C6FF-40C5-B875-B4D0C3B0BD6F}" srcOrd="4" destOrd="0" parTransId="{EF2C94CF-D70C-466F-A1A0-0CE9D81BB3F5}" sibTransId="{7808DF22-DBCB-49CF-A7B7-1044D9F5BC4F}"/>
    <dgm:cxn modelId="{454BFCA6-F041-47C1-B815-5614C7770821}" srcId="{728E1F94-619D-4646-9401-8B5066A6A267}" destId="{C9F24FEA-60BD-4F69-BE12-1436B99F2FF4}" srcOrd="2" destOrd="0" parTransId="{4CE741D6-4DDD-4B48-8651-15C20BAD3342}" sibTransId="{43113650-159B-427D-8F9F-9CABD17C53C0}"/>
    <dgm:cxn modelId="{66CBEDEF-B550-4E6E-9C54-9E3081A9D64B}" type="presOf" srcId="{7D137872-64B6-481E-BB63-6528D4E16CFA}" destId="{0CC587CB-3906-47EC-9335-FF4192CF1B83}" srcOrd="0" destOrd="0" presId="urn:microsoft.com/office/officeart/2005/8/layout/vList2"/>
    <dgm:cxn modelId="{DAAEB1CB-8754-40A0-9680-5B87E8F8CF25}" srcId="{728E1F94-619D-4646-9401-8B5066A6A267}" destId="{DF47A1F4-3C27-4969-8244-605CD4DFA9B2}" srcOrd="0" destOrd="0" parTransId="{552E52B6-5581-46BF-B7D7-0A69FFDF0DE8}" sibTransId="{C1E3AEC3-2832-463F-9A29-658848DC1967}"/>
    <dgm:cxn modelId="{9FB7CF99-B69B-4FC7-B5A8-0C1080AAFF61}" srcId="{728E1F94-619D-4646-9401-8B5066A6A267}" destId="{ECECD6CA-3830-4FCE-9007-E1DC5CD30F20}" srcOrd="3" destOrd="0" parTransId="{75E6A922-C1C2-45AF-A630-05ADA57A783F}" sibTransId="{4955B518-EF77-41E3-A4C4-1750C3842A85}"/>
    <dgm:cxn modelId="{FF23960B-E52B-4288-8127-E8F75DC6A509}" type="presOf" srcId="{0052E322-A79C-4A2E-8737-9F07049360C2}" destId="{C6BB64A8-8E38-4B6F-9FA0-D3F170978D7E}" srcOrd="0" destOrd="2" presId="urn:microsoft.com/office/officeart/2005/8/layout/vList2"/>
    <dgm:cxn modelId="{04312D98-60F0-4D1C-A6B4-C92311B84139}" srcId="{ECECD6CA-3830-4FCE-9007-E1DC5CD30F20}" destId="{0052E322-A79C-4A2E-8737-9F07049360C2}" srcOrd="2" destOrd="0" parTransId="{49E16928-9331-484A-9425-B59F0BF4F6E0}" sibTransId="{D7580688-A7C7-417A-AA23-13BF5863B692}"/>
    <dgm:cxn modelId="{394CBCB6-6F1D-4CCB-962D-0BE4E693D789}" srcId="{728E1F94-619D-4646-9401-8B5066A6A267}" destId="{7D137872-64B6-481E-BB63-6528D4E16CFA}" srcOrd="1" destOrd="0" parTransId="{7A5E52B0-01A0-43C1-AE04-433CC85AD472}" sibTransId="{44A3158C-27ED-475C-B4DA-D8062D507B72}"/>
    <dgm:cxn modelId="{E5106FB9-0AEB-43B9-9CEF-E5AA90F4BF5E}" srcId="{ECECD6CA-3830-4FCE-9007-E1DC5CD30F20}" destId="{D37FAB0D-8709-477D-B8FB-3A6F6230DC22}" srcOrd="1" destOrd="0" parTransId="{503C3C23-5634-4E11-A406-3032D55C8160}" sibTransId="{E2232D45-B5A6-427A-808E-BEF5169AD928}"/>
    <dgm:cxn modelId="{D7A4A1EE-CCEB-4BE7-8BCD-79E8099841DC}" type="presOf" srcId="{D37FAB0D-8709-477D-B8FB-3A6F6230DC22}" destId="{C6BB64A8-8E38-4B6F-9FA0-D3F170978D7E}" srcOrd="0" destOrd="1" presId="urn:microsoft.com/office/officeart/2005/8/layout/vList2"/>
    <dgm:cxn modelId="{52B57900-446F-4738-99B9-06F2AD4AB0FD}" type="presOf" srcId="{ECECD6CA-3830-4FCE-9007-E1DC5CD30F20}" destId="{F5E50930-08DB-4440-9FCB-EC5A3190EC88}" srcOrd="0" destOrd="0" presId="urn:microsoft.com/office/officeart/2005/8/layout/vList2"/>
    <dgm:cxn modelId="{F84C179E-210E-49E6-8F1C-6AE91F9BDBBA}" type="presParOf" srcId="{881C6DFF-1A98-476A-822F-96622D01B999}" destId="{F2EFC943-3C7C-44BE-9351-4B4DFC531D2A}" srcOrd="0" destOrd="0" presId="urn:microsoft.com/office/officeart/2005/8/layout/vList2"/>
    <dgm:cxn modelId="{44BBB640-9C15-4668-B039-B7F21DB212A8}" type="presParOf" srcId="{881C6DFF-1A98-476A-822F-96622D01B999}" destId="{EFBC9D75-BCCD-4B2F-B4CC-C7D345524D7A}" srcOrd="1" destOrd="0" presId="urn:microsoft.com/office/officeart/2005/8/layout/vList2"/>
    <dgm:cxn modelId="{8F20068B-4C42-4B6D-9AFE-2A4A0AF5A7EB}" type="presParOf" srcId="{881C6DFF-1A98-476A-822F-96622D01B999}" destId="{0CC587CB-3906-47EC-9335-FF4192CF1B83}" srcOrd="2" destOrd="0" presId="urn:microsoft.com/office/officeart/2005/8/layout/vList2"/>
    <dgm:cxn modelId="{D72E9CA5-4955-42E7-9AE4-1088E76D6BDE}" type="presParOf" srcId="{881C6DFF-1A98-476A-822F-96622D01B999}" destId="{F2AD7CD5-531E-4BD1-A1A5-6E1FF2C54E08}" srcOrd="3" destOrd="0" presId="urn:microsoft.com/office/officeart/2005/8/layout/vList2"/>
    <dgm:cxn modelId="{2F7F3189-7539-41EE-B2AA-96E8700E1A46}" type="presParOf" srcId="{881C6DFF-1A98-476A-822F-96622D01B999}" destId="{F13119A2-5FDE-4B7C-8EE9-BB29964E173F}" srcOrd="4" destOrd="0" presId="urn:microsoft.com/office/officeart/2005/8/layout/vList2"/>
    <dgm:cxn modelId="{9FA0DB77-8D7D-448B-9DD8-F30FBBF03072}" type="presParOf" srcId="{881C6DFF-1A98-476A-822F-96622D01B999}" destId="{843BCECE-FCE5-47DB-A9D5-F6F4DD4DCE8F}" srcOrd="5" destOrd="0" presId="urn:microsoft.com/office/officeart/2005/8/layout/vList2"/>
    <dgm:cxn modelId="{C3CDAA8D-242F-4B12-941B-EB5C9BEB0960}" type="presParOf" srcId="{881C6DFF-1A98-476A-822F-96622D01B999}" destId="{F5E50930-08DB-4440-9FCB-EC5A3190EC88}" srcOrd="6" destOrd="0" presId="urn:microsoft.com/office/officeart/2005/8/layout/vList2"/>
    <dgm:cxn modelId="{B4F7C0DE-F7F2-48A2-A5B9-6AE5511234C3}" type="presParOf" srcId="{881C6DFF-1A98-476A-822F-96622D01B999}" destId="{C6BB64A8-8E38-4B6F-9FA0-D3F170978D7E}" srcOrd="7" destOrd="0" presId="urn:microsoft.com/office/officeart/2005/8/layout/vList2"/>
    <dgm:cxn modelId="{1C83EC24-4A0A-4128-805C-B4415591FC48}" type="presParOf" srcId="{881C6DFF-1A98-476A-822F-96622D01B999}" destId="{9C8D406F-2805-4234-806C-FA7DC6B0855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E71DD8-C746-4F0B-B32F-263F986EB9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C784A01-4638-4731-A9B4-DE5CDA1B4760}">
      <dgm:prSet/>
      <dgm:spPr/>
      <dgm:t>
        <a:bodyPr/>
        <a:lstStyle/>
        <a:p>
          <a:pPr rtl="0"/>
          <a:r>
            <a:rPr lang="en-US" dirty="0" smtClean="0"/>
            <a:t>File used by the foundry to fabricate the ASIC</a:t>
          </a:r>
          <a:endParaRPr lang="en-US" dirty="0"/>
        </a:p>
      </dgm:t>
    </dgm:pt>
    <dgm:pt modelId="{670490EA-9864-4FB2-8977-231FB105F597}" type="parTrans" cxnId="{A8D9FEC9-ABAD-42FC-82BC-86AADE51B681}">
      <dgm:prSet/>
      <dgm:spPr/>
      <dgm:t>
        <a:bodyPr/>
        <a:lstStyle/>
        <a:p>
          <a:endParaRPr lang="en-US"/>
        </a:p>
      </dgm:t>
    </dgm:pt>
    <dgm:pt modelId="{4DE9CFE8-586E-437B-B76A-D83BC66145E0}" type="sibTrans" cxnId="{A8D9FEC9-ABAD-42FC-82BC-86AADE51B681}">
      <dgm:prSet/>
      <dgm:spPr/>
      <dgm:t>
        <a:bodyPr/>
        <a:lstStyle/>
        <a:p>
          <a:endParaRPr lang="en-US"/>
        </a:p>
      </dgm:t>
    </dgm:pt>
    <dgm:pt modelId="{20997E0F-CBB7-47D7-B172-576E69FAF9CA}">
      <dgm:prSet/>
      <dgm:spPr/>
      <dgm:t>
        <a:bodyPr/>
        <a:lstStyle/>
        <a:p>
          <a:pPr rtl="0"/>
          <a:r>
            <a:rPr lang="en-US" dirty="0" smtClean="0"/>
            <a:t>Physical verification is performed to verify if the layout is designed according the rules</a:t>
          </a:r>
          <a:endParaRPr lang="en-US" dirty="0"/>
        </a:p>
      </dgm:t>
    </dgm:pt>
    <dgm:pt modelId="{75E1AAD3-85CC-4942-8A63-479B814D481A}" type="parTrans" cxnId="{06E1AE86-17D6-4BCB-B380-FF2E132716C6}">
      <dgm:prSet/>
      <dgm:spPr/>
      <dgm:t>
        <a:bodyPr/>
        <a:lstStyle/>
        <a:p>
          <a:endParaRPr lang="en-US"/>
        </a:p>
      </dgm:t>
    </dgm:pt>
    <dgm:pt modelId="{4E7C7CE3-EFFB-41BA-A2F4-80319A712FEF}" type="sibTrans" cxnId="{06E1AE86-17D6-4BCB-B380-FF2E132716C6}">
      <dgm:prSet/>
      <dgm:spPr/>
      <dgm:t>
        <a:bodyPr/>
        <a:lstStyle/>
        <a:p>
          <a:endParaRPr lang="en-US"/>
        </a:p>
      </dgm:t>
    </dgm:pt>
    <dgm:pt modelId="{6CFA1C98-04EB-4A06-8D6C-720A0766B940}" type="pres">
      <dgm:prSet presAssocID="{ECE71DD8-C746-4F0B-B32F-263F986EB938}" presName="linear" presStyleCnt="0">
        <dgm:presLayoutVars>
          <dgm:animLvl val="lvl"/>
          <dgm:resizeHandles val="exact"/>
        </dgm:presLayoutVars>
      </dgm:prSet>
      <dgm:spPr/>
    </dgm:pt>
    <dgm:pt modelId="{E81A05C2-CAC3-44C6-8E8B-9F62D4DE1A5C}" type="pres">
      <dgm:prSet presAssocID="{4C784A01-4638-4731-A9B4-DE5CDA1B476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5BC905F-CB73-491E-9E68-FA49DD24C95D}" type="pres">
      <dgm:prSet presAssocID="{4DE9CFE8-586E-437B-B76A-D83BC66145E0}" presName="spacer" presStyleCnt="0"/>
      <dgm:spPr/>
    </dgm:pt>
    <dgm:pt modelId="{441EA36F-D2A1-4516-A4E7-F66B525A711A}" type="pres">
      <dgm:prSet presAssocID="{20997E0F-CBB7-47D7-B172-576E69FAF9C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69AC5D7-C38D-484F-9E5E-972CB5AF05DF}" type="presOf" srcId="{20997E0F-CBB7-47D7-B172-576E69FAF9CA}" destId="{441EA36F-D2A1-4516-A4E7-F66B525A711A}" srcOrd="0" destOrd="0" presId="urn:microsoft.com/office/officeart/2005/8/layout/vList2"/>
    <dgm:cxn modelId="{665E30B2-04F9-457C-B831-F6A5C6D86295}" type="presOf" srcId="{ECE71DD8-C746-4F0B-B32F-263F986EB938}" destId="{6CFA1C98-04EB-4A06-8D6C-720A0766B940}" srcOrd="0" destOrd="0" presId="urn:microsoft.com/office/officeart/2005/8/layout/vList2"/>
    <dgm:cxn modelId="{2AD3FD83-4510-4871-8F6B-1F063D318152}" type="presOf" srcId="{4C784A01-4638-4731-A9B4-DE5CDA1B4760}" destId="{E81A05C2-CAC3-44C6-8E8B-9F62D4DE1A5C}" srcOrd="0" destOrd="0" presId="urn:microsoft.com/office/officeart/2005/8/layout/vList2"/>
    <dgm:cxn modelId="{06E1AE86-17D6-4BCB-B380-FF2E132716C6}" srcId="{ECE71DD8-C746-4F0B-B32F-263F986EB938}" destId="{20997E0F-CBB7-47D7-B172-576E69FAF9CA}" srcOrd="1" destOrd="0" parTransId="{75E1AAD3-85CC-4942-8A63-479B814D481A}" sibTransId="{4E7C7CE3-EFFB-41BA-A2F4-80319A712FEF}"/>
    <dgm:cxn modelId="{A8D9FEC9-ABAD-42FC-82BC-86AADE51B681}" srcId="{ECE71DD8-C746-4F0B-B32F-263F986EB938}" destId="{4C784A01-4638-4731-A9B4-DE5CDA1B4760}" srcOrd="0" destOrd="0" parTransId="{670490EA-9864-4FB2-8977-231FB105F597}" sibTransId="{4DE9CFE8-586E-437B-B76A-D83BC66145E0}"/>
    <dgm:cxn modelId="{841019E0-63C8-4FAC-A7CA-15BF264D7CFF}" type="presParOf" srcId="{6CFA1C98-04EB-4A06-8D6C-720A0766B940}" destId="{E81A05C2-CAC3-44C6-8E8B-9F62D4DE1A5C}" srcOrd="0" destOrd="0" presId="urn:microsoft.com/office/officeart/2005/8/layout/vList2"/>
    <dgm:cxn modelId="{8623DE76-46F0-4219-B46F-B91BE856EFB4}" type="presParOf" srcId="{6CFA1C98-04EB-4A06-8D6C-720A0766B940}" destId="{A5BC905F-CB73-491E-9E68-FA49DD24C95D}" srcOrd="1" destOrd="0" presId="urn:microsoft.com/office/officeart/2005/8/layout/vList2"/>
    <dgm:cxn modelId="{98391883-F06C-46F9-88FE-40F8E9A5B491}" type="presParOf" srcId="{6CFA1C98-04EB-4A06-8D6C-720A0766B940}" destId="{441EA36F-D2A1-4516-A4E7-F66B525A711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3E4991-46C8-4B66-979A-6BAC255C6435}">
      <dsp:nvSpPr>
        <dsp:cNvPr id="0" name=""/>
        <dsp:cNvSpPr/>
      </dsp:nvSpPr>
      <dsp:spPr>
        <a:xfrm>
          <a:off x="0" y="13701"/>
          <a:ext cx="8229600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Speed</a:t>
          </a:r>
          <a:endParaRPr lang="en-US" sz="4400" kern="1200" dirty="0"/>
        </a:p>
      </dsp:txBody>
      <dsp:txXfrm>
        <a:off x="0" y="13701"/>
        <a:ext cx="8229600" cy="1029600"/>
      </dsp:txXfrm>
    </dsp:sp>
    <dsp:sp modelId="{1E16BB35-7B35-435D-AD4E-8CB5C2571742}">
      <dsp:nvSpPr>
        <dsp:cNvPr id="0" name=""/>
        <dsp:cNvSpPr/>
      </dsp:nvSpPr>
      <dsp:spPr>
        <a:xfrm>
          <a:off x="0" y="1170021"/>
          <a:ext cx="8229600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Area</a:t>
          </a:r>
          <a:endParaRPr lang="en-US" sz="4400" kern="1200" dirty="0"/>
        </a:p>
      </dsp:txBody>
      <dsp:txXfrm>
        <a:off x="0" y="1170021"/>
        <a:ext cx="8229600" cy="1029600"/>
      </dsp:txXfrm>
    </dsp:sp>
    <dsp:sp modelId="{5AFE0490-3743-4F35-8475-9E5EA6C01599}">
      <dsp:nvSpPr>
        <dsp:cNvPr id="0" name=""/>
        <dsp:cNvSpPr/>
      </dsp:nvSpPr>
      <dsp:spPr>
        <a:xfrm>
          <a:off x="0" y="2326341"/>
          <a:ext cx="8229600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Power</a:t>
          </a:r>
          <a:endParaRPr lang="en-US" sz="4400" kern="1200" dirty="0"/>
        </a:p>
      </dsp:txBody>
      <dsp:txXfrm>
        <a:off x="0" y="2326341"/>
        <a:ext cx="8229600" cy="1029600"/>
      </dsp:txXfrm>
    </dsp:sp>
    <dsp:sp modelId="{2CD46E0D-687B-47D6-8211-52FB7E649C45}">
      <dsp:nvSpPr>
        <dsp:cNvPr id="0" name=""/>
        <dsp:cNvSpPr/>
      </dsp:nvSpPr>
      <dsp:spPr>
        <a:xfrm>
          <a:off x="0" y="3482661"/>
          <a:ext cx="8229600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Time to market</a:t>
          </a:r>
          <a:endParaRPr lang="en-US" sz="4400" kern="1200" dirty="0"/>
        </a:p>
      </dsp:txBody>
      <dsp:txXfrm>
        <a:off x="0" y="3482661"/>
        <a:ext cx="8229600" cy="1029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930C51-E8BC-4735-9522-82B44572C7C3}">
      <dsp:nvSpPr>
        <dsp:cNvPr id="0" name=""/>
        <dsp:cNvSpPr/>
      </dsp:nvSpPr>
      <dsp:spPr>
        <a:xfrm>
          <a:off x="0" y="24996"/>
          <a:ext cx="82296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You can buy a ready-made spec</a:t>
          </a:r>
          <a:endParaRPr lang="en-US" sz="4100" kern="1200" dirty="0"/>
        </a:p>
      </dsp:txBody>
      <dsp:txXfrm>
        <a:off x="0" y="24996"/>
        <a:ext cx="8229600" cy="1559025"/>
      </dsp:txXfrm>
    </dsp:sp>
    <dsp:sp modelId="{28BE3F78-58BC-4328-A298-D69098D5D4D1}">
      <dsp:nvSpPr>
        <dsp:cNvPr id="0" name=""/>
        <dsp:cNvSpPr/>
      </dsp:nvSpPr>
      <dsp:spPr>
        <a:xfrm>
          <a:off x="0" y="1584021"/>
          <a:ext cx="8229600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2070" rIns="291592" bIns="5207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i="1" kern="1200" dirty="0" smtClean="0"/>
            <a:t>example: </a:t>
          </a:r>
          <a:r>
            <a:rPr lang="en-US" sz="3200" i="1" kern="1200" dirty="0" err="1" smtClean="0"/>
            <a:t>DesignWare</a:t>
          </a:r>
          <a:r>
            <a:rPr lang="en-US" sz="3200" i="1" kern="1200" dirty="0" smtClean="0"/>
            <a:t> Library</a:t>
          </a:r>
          <a:endParaRPr lang="en-US" sz="3200" kern="1200" dirty="0"/>
        </a:p>
      </dsp:txBody>
      <dsp:txXfrm>
        <a:off x="0" y="1584021"/>
        <a:ext cx="8229600" cy="678960"/>
      </dsp:txXfrm>
    </dsp:sp>
    <dsp:sp modelId="{F08EF01D-ED37-4AC5-B385-15A5D3D319EB}">
      <dsp:nvSpPr>
        <dsp:cNvPr id="0" name=""/>
        <dsp:cNvSpPr/>
      </dsp:nvSpPr>
      <dsp:spPr>
        <a:xfrm>
          <a:off x="0" y="2262981"/>
          <a:ext cx="82296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Give the spec to the computer to begin automation</a:t>
          </a:r>
          <a:endParaRPr lang="en-US" sz="4100" kern="1200" dirty="0"/>
        </a:p>
      </dsp:txBody>
      <dsp:txXfrm>
        <a:off x="0" y="2262981"/>
        <a:ext cx="8229600" cy="1559025"/>
      </dsp:txXfrm>
    </dsp:sp>
    <dsp:sp modelId="{AB157A6C-1E4F-40F3-B452-8B5ABD6EB850}">
      <dsp:nvSpPr>
        <dsp:cNvPr id="0" name=""/>
        <dsp:cNvSpPr/>
      </dsp:nvSpPr>
      <dsp:spPr>
        <a:xfrm>
          <a:off x="0" y="3822006"/>
          <a:ext cx="8229600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2070" rIns="291592" bIns="5207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i="1" kern="1200" dirty="0" smtClean="0"/>
            <a:t>example: (V)HDL Compiler</a:t>
          </a:r>
          <a:endParaRPr lang="en-US" sz="3200" kern="1200" dirty="0"/>
        </a:p>
      </dsp:txBody>
      <dsp:txXfrm>
        <a:off x="0" y="3822006"/>
        <a:ext cx="8229600" cy="6789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625AE-1CB5-41B8-8D74-8836D31F6593}">
      <dsp:nvSpPr>
        <dsp:cNvPr id="0" name=""/>
        <dsp:cNvSpPr/>
      </dsp:nvSpPr>
      <dsp:spPr>
        <a:xfrm>
          <a:off x="0" y="27092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Goals and constraints of the design</a:t>
          </a:r>
          <a:endParaRPr lang="en-US" sz="3100" kern="1200" dirty="0"/>
        </a:p>
      </dsp:txBody>
      <dsp:txXfrm>
        <a:off x="0" y="270921"/>
        <a:ext cx="8229600" cy="725399"/>
      </dsp:txXfrm>
    </dsp:sp>
    <dsp:sp modelId="{73EF0EF6-E5B6-45B6-BEC3-F480619E69B6}">
      <dsp:nvSpPr>
        <dsp:cNvPr id="0" name=""/>
        <dsp:cNvSpPr/>
      </dsp:nvSpPr>
      <dsp:spPr>
        <a:xfrm>
          <a:off x="0" y="108560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Functionality (what the chip will do)</a:t>
          </a:r>
          <a:endParaRPr lang="en-US" sz="3100" kern="1200" dirty="0"/>
        </a:p>
      </dsp:txBody>
      <dsp:txXfrm>
        <a:off x="0" y="1085601"/>
        <a:ext cx="8229600" cy="725399"/>
      </dsp:txXfrm>
    </dsp:sp>
    <dsp:sp modelId="{DDA9BE26-D77E-43B9-B838-B84EEBA15CF0}">
      <dsp:nvSpPr>
        <dsp:cNvPr id="0" name=""/>
        <dsp:cNvSpPr/>
      </dsp:nvSpPr>
      <dsp:spPr>
        <a:xfrm>
          <a:off x="0" y="190028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Performance (e.g. speed and power)</a:t>
          </a:r>
          <a:endParaRPr lang="en-US" sz="3100" kern="1200" dirty="0"/>
        </a:p>
      </dsp:txBody>
      <dsp:txXfrm>
        <a:off x="0" y="1900281"/>
        <a:ext cx="8229600" cy="725399"/>
      </dsp:txXfrm>
    </dsp:sp>
    <dsp:sp modelId="{3899F74D-7687-46CE-8518-1C574473DA19}">
      <dsp:nvSpPr>
        <dsp:cNvPr id="0" name=""/>
        <dsp:cNvSpPr/>
      </dsp:nvSpPr>
      <dsp:spPr>
        <a:xfrm>
          <a:off x="0" y="271496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Technology constraints (e.g. size and space)</a:t>
          </a:r>
          <a:endParaRPr lang="en-US" sz="3100" kern="1200" dirty="0"/>
        </a:p>
      </dsp:txBody>
      <dsp:txXfrm>
        <a:off x="0" y="2714961"/>
        <a:ext cx="8229600" cy="725399"/>
      </dsp:txXfrm>
    </dsp:sp>
    <dsp:sp modelId="{4F9B18C5-46C3-4D82-B0C3-684A5F03FA8E}">
      <dsp:nvSpPr>
        <dsp:cNvPr id="0" name=""/>
        <dsp:cNvSpPr/>
      </dsp:nvSpPr>
      <dsp:spPr>
        <a:xfrm>
          <a:off x="0" y="352964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Fabrication technology</a:t>
          </a:r>
          <a:endParaRPr lang="en-US" sz="3100" kern="1200" dirty="0"/>
        </a:p>
      </dsp:txBody>
      <dsp:txXfrm>
        <a:off x="0" y="3529641"/>
        <a:ext cx="8229600" cy="7253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1F0A9A-A633-4BFB-B9DC-21ACBFEEEC6D}">
      <dsp:nvSpPr>
        <dsp:cNvPr id="0" name=""/>
        <dsp:cNvSpPr/>
      </dsp:nvSpPr>
      <dsp:spPr>
        <a:xfrm>
          <a:off x="0" y="1641"/>
          <a:ext cx="8229600" cy="895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Decide the circuit architecture (structure)</a:t>
          </a:r>
          <a:endParaRPr lang="en-US" sz="1700" kern="1200" dirty="0"/>
        </a:p>
      </dsp:txBody>
      <dsp:txXfrm>
        <a:off x="0" y="1641"/>
        <a:ext cx="8229600" cy="895050"/>
      </dsp:txXfrm>
    </dsp:sp>
    <dsp:sp modelId="{F1BEE41D-065B-4D65-9537-04B5CA6B56C9}">
      <dsp:nvSpPr>
        <dsp:cNvPr id="0" name=""/>
        <dsp:cNvSpPr/>
      </dsp:nvSpPr>
      <dsp:spPr>
        <a:xfrm>
          <a:off x="0" y="896691"/>
          <a:ext cx="8229600" cy="84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RISC/CISC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ALU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Pipelining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Etc.</a:t>
          </a:r>
          <a:endParaRPr lang="en-US" sz="1300" kern="1200" dirty="0"/>
        </a:p>
      </dsp:txBody>
      <dsp:txXfrm>
        <a:off x="0" y="896691"/>
        <a:ext cx="8229600" cy="844560"/>
      </dsp:txXfrm>
    </dsp:sp>
    <dsp:sp modelId="{ECE4C71F-200C-4116-B510-2921F54EE5AA}">
      <dsp:nvSpPr>
        <dsp:cNvPr id="0" name=""/>
        <dsp:cNvSpPr/>
      </dsp:nvSpPr>
      <dsp:spPr>
        <a:xfrm>
          <a:off x="0" y="1741251"/>
          <a:ext cx="8229600" cy="895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Breaks the system into several sub systems</a:t>
          </a:r>
          <a:endParaRPr lang="en-US" sz="1700" kern="1200" dirty="0"/>
        </a:p>
      </dsp:txBody>
      <dsp:txXfrm>
        <a:off x="0" y="1741251"/>
        <a:ext cx="8229600" cy="895050"/>
      </dsp:txXfrm>
    </dsp:sp>
    <dsp:sp modelId="{9C38A279-6455-4576-8F00-0A190A752C0F}">
      <dsp:nvSpPr>
        <dsp:cNvPr id="0" name=""/>
        <dsp:cNvSpPr/>
      </dsp:nvSpPr>
      <dsp:spPr>
        <a:xfrm>
          <a:off x="0" y="2685261"/>
          <a:ext cx="8229600" cy="895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Functionality of sub systems should match the specification</a:t>
          </a:r>
          <a:endParaRPr lang="en-US" sz="1700" kern="1200" dirty="0"/>
        </a:p>
      </dsp:txBody>
      <dsp:txXfrm>
        <a:off x="0" y="2685261"/>
        <a:ext cx="8229600" cy="895050"/>
      </dsp:txXfrm>
    </dsp:sp>
    <dsp:sp modelId="{525A9B1E-A963-4E4F-8127-084320B06E1F}">
      <dsp:nvSpPr>
        <dsp:cNvPr id="0" name=""/>
        <dsp:cNvSpPr/>
      </dsp:nvSpPr>
      <dsp:spPr>
        <a:xfrm>
          <a:off x="0" y="3629271"/>
          <a:ext cx="8229600" cy="895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Sub systems need to be implemented through logic representation (Boolean expressions), FSM, combinational logic, sequential logic, schematics, etc. </a:t>
          </a:r>
          <a:r>
            <a:rPr lang="en-US" sz="1700" kern="1200" dirty="0" smtClean="0">
              <a:sym typeface="Wingdings"/>
            </a:rPr>
            <a:t></a:t>
          </a:r>
          <a:r>
            <a:rPr lang="en-US" sz="1700" kern="1200" dirty="0" smtClean="0"/>
            <a:t> Logic Design</a:t>
          </a:r>
          <a:endParaRPr lang="en-US" sz="1700" kern="1200" dirty="0"/>
        </a:p>
      </dsp:txBody>
      <dsp:txXfrm>
        <a:off x="0" y="3629271"/>
        <a:ext cx="8229600" cy="8950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A4A3E4-C06B-4C1A-AD1F-B50CA3B63800}">
      <dsp:nvSpPr>
        <dsp:cNvPr id="0" name=""/>
        <dsp:cNvSpPr/>
      </dsp:nvSpPr>
      <dsp:spPr>
        <a:xfrm>
          <a:off x="0" y="44886"/>
          <a:ext cx="8229600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Describes the several sub systems</a:t>
          </a:r>
          <a:endParaRPr lang="en-US" sz="2200" kern="1200" dirty="0"/>
        </a:p>
      </dsp:txBody>
      <dsp:txXfrm>
        <a:off x="0" y="44886"/>
        <a:ext cx="8229600" cy="836550"/>
      </dsp:txXfrm>
    </dsp:sp>
    <dsp:sp modelId="{8A5835DC-F5FA-469F-8EF0-1D8D05ED88A0}">
      <dsp:nvSpPr>
        <dsp:cNvPr id="0" name=""/>
        <dsp:cNvSpPr/>
      </dsp:nvSpPr>
      <dsp:spPr>
        <a:xfrm>
          <a:off x="0" y="944796"/>
          <a:ext cx="8229600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Should match the functional description</a:t>
          </a:r>
          <a:endParaRPr lang="en-US" sz="2200" kern="1200" dirty="0"/>
        </a:p>
      </dsp:txBody>
      <dsp:txXfrm>
        <a:off x="0" y="944796"/>
        <a:ext cx="8229600" cy="836550"/>
      </dsp:txXfrm>
    </dsp:sp>
    <dsp:sp modelId="{9100302A-4EBD-4CA1-A5CE-50868A61D977}">
      <dsp:nvSpPr>
        <dsp:cNvPr id="0" name=""/>
        <dsp:cNvSpPr/>
      </dsp:nvSpPr>
      <dsp:spPr>
        <a:xfrm>
          <a:off x="0" y="1844706"/>
          <a:ext cx="8229600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Verilog</a:t>
          </a:r>
          <a:r>
            <a:rPr lang="en-US" sz="2200" kern="1200" dirty="0" smtClean="0"/>
            <a:t> or VHDL (Hardware description Language – HDL)</a:t>
          </a:r>
          <a:endParaRPr lang="en-US" sz="2200" kern="1200" dirty="0"/>
        </a:p>
      </dsp:txBody>
      <dsp:txXfrm>
        <a:off x="0" y="1844706"/>
        <a:ext cx="8229600" cy="836550"/>
      </dsp:txXfrm>
    </dsp:sp>
    <dsp:sp modelId="{E0FC90B2-246C-46CD-9A2A-3E6E577372B9}">
      <dsp:nvSpPr>
        <dsp:cNvPr id="0" name=""/>
        <dsp:cNvSpPr/>
      </dsp:nvSpPr>
      <dsp:spPr>
        <a:xfrm>
          <a:off x="0" y="2744616"/>
          <a:ext cx="8229600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HDL: Language used to describe a digital system</a:t>
          </a:r>
          <a:endParaRPr lang="en-US" sz="2200" kern="1200" dirty="0"/>
        </a:p>
      </dsp:txBody>
      <dsp:txXfrm>
        <a:off x="0" y="2744616"/>
        <a:ext cx="8229600" cy="836550"/>
      </dsp:txXfrm>
    </dsp:sp>
    <dsp:sp modelId="{D46D56A6-FC0F-4B7B-BDD0-8A70286159B4}">
      <dsp:nvSpPr>
        <dsp:cNvPr id="0" name=""/>
        <dsp:cNvSpPr/>
      </dsp:nvSpPr>
      <dsp:spPr>
        <a:xfrm>
          <a:off x="0" y="3644526"/>
          <a:ext cx="8229600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Verification is performed at this stage to ensure that RTL matches the idea</a:t>
          </a:r>
          <a:endParaRPr lang="en-US" sz="2200" kern="1200" dirty="0"/>
        </a:p>
      </dsp:txBody>
      <dsp:txXfrm>
        <a:off x="0" y="3644526"/>
        <a:ext cx="8229600" cy="83655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002C9D-DC39-4196-B719-1A87FB569A7F}">
      <dsp:nvSpPr>
        <dsp:cNvPr id="0" name=""/>
        <dsp:cNvSpPr/>
      </dsp:nvSpPr>
      <dsp:spPr>
        <a:xfrm>
          <a:off x="0" y="8003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Generated from the conversion of RTL into an optimized gate level </a:t>
          </a:r>
          <a:r>
            <a:rPr lang="en-US" sz="1800" kern="1200" dirty="0" err="1" smtClean="0"/>
            <a:t>netlist</a:t>
          </a:r>
          <a:endParaRPr lang="en-US" sz="1800" kern="1200" dirty="0"/>
        </a:p>
      </dsp:txBody>
      <dsp:txXfrm>
        <a:off x="0" y="80031"/>
        <a:ext cx="8229600" cy="684450"/>
      </dsp:txXfrm>
    </dsp:sp>
    <dsp:sp modelId="{2806C6FE-FB26-4DD3-8513-C273E520D93A}">
      <dsp:nvSpPr>
        <dsp:cNvPr id="0" name=""/>
        <dsp:cNvSpPr/>
      </dsp:nvSpPr>
      <dsp:spPr>
        <a:xfrm>
          <a:off x="0" y="81632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Done by synthesis tools</a:t>
          </a:r>
          <a:endParaRPr lang="en-US" sz="1800" kern="1200" dirty="0"/>
        </a:p>
      </dsp:txBody>
      <dsp:txXfrm>
        <a:off x="0" y="816321"/>
        <a:ext cx="8229600" cy="684450"/>
      </dsp:txXfrm>
    </dsp:sp>
    <dsp:sp modelId="{DA2C3266-3CD3-4DEB-BF2B-C7FD95BEBABE}">
      <dsp:nvSpPr>
        <dsp:cNvPr id="0" name=""/>
        <dsp:cNvSpPr/>
      </dsp:nvSpPr>
      <dsp:spPr>
        <a:xfrm>
          <a:off x="0" y="155261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Synthesis tool takes an RTL description and a standard cell library and produces a gate level </a:t>
          </a:r>
          <a:r>
            <a:rPr lang="en-US" sz="1800" kern="1200" dirty="0" err="1" smtClean="0"/>
            <a:t>netlist</a:t>
          </a:r>
          <a:endParaRPr lang="en-US" sz="1800" kern="1200" dirty="0"/>
        </a:p>
      </dsp:txBody>
      <dsp:txXfrm>
        <a:off x="0" y="1552611"/>
        <a:ext cx="8229600" cy="684450"/>
      </dsp:txXfrm>
    </dsp:sp>
    <dsp:sp modelId="{71CFE5B8-89D3-4F23-8771-851CE5F71D3A}">
      <dsp:nvSpPr>
        <dsp:cNvPr id="0" name=""/>
        <dsp:cNvSpPr/>
      </dsp:nvSpPr>
      <dsp:spPr>
        <a:xfrm>
          <a:off x="0" y="228890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Considers constraints such as timing, area, testability, and power</a:t>
          </a:r>
          <a:endParaRPr lang="en-US" sz="1800" kern="1200" dirty="0"/>
        </a:p>
      </dsp:txBody>
      <dsp:txXfrm>
        <a:off x="0" y="2288901"/>
        <a:ext cx="8229600" cy="684450"/>
      </dsp:txXfrm>
    </dsp:sp>
    <dsp:sp modelId="{23BAC878-47C4-4ACE-8259-71CACDA2F4EA}">
      <dsp:nvSpPr>
        <dsp:cNvPr id="0" name=""/>
        <dsp:cNvSpPr/>
      </dsp:nvSpPr>
      <dsp:spPr>
        <a:xfrm>
          <a:off x="0" y="302519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result is a completely structural description with only standard cells at the leaves of the design</a:t>
          </a:r>
          <a:endParaRPr lang="en-US" sz="1800" kern="1200" dirty="0"/>
        </a:p>
      </dsp:txBody>
      <dsp:txXfrm>
        <a:off x="0" y="3025191"/>
        <a:ext cx="8229600" cy="684450"/>
      </dsp:txXfrm>
    </dsp:sp>
    <dsp:sp modelId="{EE9A94D7-660C-43A3-8CC9-FDE5903FD1EA}">
      <dsp:nvSpPr>
        <dsp:cNvPr id="0" name=""/>
        <dsp:cNvSpPr/>
      </dsp:nvSpPr>
      <dsp:spPr>
        <a:xfrm>
          <a:off x="0" y="3761481"/>
          <a:ext cx="8229600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This level is also verified by simulation or formal verification</a:t>
          </a:r>
          <a:endParaRPr lang="en-US" sz="1800" kern="1200" dirty="0"/>
        </a:p>
      </dsp:txBody>
      <dsp:txXfrm>
        <a:off x="0" y="3761481"/>
        <a:ext cx="8229600" cy="68445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EFC943-3C7C-44BE-9351-4B4DFC531D2A}">
      <dsp:nvSpPr>
        <dsp:cNvPr id="0" name=""/>
        <dsp:cNvSpPr/>
      </dsp:nvSpPr>
      <dsp:spPr>
        <a:xfrm>
          <a:off x="0" y="552531"/>
          <a:ext cx="8229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Gate level </a:t>
          </a:r>
          <a:r>
            <a:rPr lang="en-US" sz="2100" kern="1200" dirty="0" err="1" smtClean="0"/>
            <a:t>netlist</a:t>
          </a:r>
          <a:r>
            <a:rPr lang="en-US" sz="2100" kern="1200" dirty="0" smtClean="0"/>
            <a:t> is converted into </a:t>
          </a:r>
          <a:r>
            <a:rPr lang="en-US" sz="2100" kern="1200" dirty="0" err="1" smtClean="0"/>
            <a:t>geometeric</a:t>
          </a:r>
          <a:r>
            <a:rPr lang="en-US" sz="2100" kern="1200" dirty="0" smtClean="0"/>
            <a:t> representation</a:t>
          </a:r>
          <a:endParaRPr lang="en-US" sz="2100" kern="1200" dirty="0"/>
        </a:p>
      </dsp:txBody>
      <dsp:txXfrm>
        <a:off x="0" y="552531"/>
        <a:ext cx="8229600" cy="491399"/>
      </dsp:txXfrm>
    </dsp:sp>
    <dsp:sp modelId="{0CC587CB-3906-47EC-9335-FF4192CF1B83}">
      <dsp:nvSpPr>
        <dsp:cNvPr id="0" name=""/>
        <dsp:cNvSpPr/>
      </dsp:nvSpPr>
      <dsp:spPr>
        <a:xfrm>
          <a:off x="0" y="1104411"/>
          <a:ext cx="8229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It corresponds to the layout of the design</a:t>
          </a:r>
          <a:endParaRPr lang="en-US" sz="2100" kern="1200" dirty="0"/>
        </a:p>
      </dsp:txBody>
      <dsp:txXfrm>
        <a:off x="0" y="1104411"/>
        <a:ext cx="8229600" cy="491399"/>
      </dsp:txXfrm>
    </dsp:sp>
    <dsp:sp modelId="{F13119A2-5FDE-4B7C-8EE9-BB29964E173F}">
      <dsp:nvSpPr>
        <dsp:cNvPr id="0" name=""/>
        <dsp:cNvSpPr/>
      </dsp:nvSpPr>
      <dsp:spPr>
        <a:xfrm>
          <a:off x="0" y="1656291"/>
          <a:ext cx="8229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Layout is designed according to design rules specified in the library</a:t>
          </a:r>
          <a:endParaRPr lang="en-US" sz="2100" kern="1200" dirty="0"/>
        </a:p>
      </dsp:txBody>
      <dsp:txXfrm>
        <a:off x="0" y="1656291"/>
        <a:ext cx="8229600" cy="491399"/>
      </dsp:txXfrm>
    </dsp:sp>
    <dsp:sp modelId="{F5E50930-08DB-4440-9FCB-EC5A3190EC88}">
      <dsp:nvSpPr>
        <dsp:cNvPr id="0" name=""/>
        <dsp:cNvSpPr/>
      </dsp:nvSpPr>
      <dsp:spPr>
        <a:xfrm>
          <a:off x="0" y="2208171"/>
          <a:ext cx="8229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Consists in three sub steps</a:t>
          </a:r>
          <a:endParaRPr lang="en-US" sz="2100" kern="1200" dirty="0"/>
        </a:p>
      </dsp:txBody>
      <dsp:txXfrm>
        <a:off x="0" y="2208171"/>
        <a:ext cx="8229600" cy="491399"/>
      </dsp:txXfrm>
    </dsp:sp>
    <dsp:sp modelId="{C6BB64A8-8E38-4B6F-9FA0-D3F170978D7E}">
      <dsp:nvSpPr>
        <dsp:cNvPr id="0" name=""/>
        <dsp:cNvSpPr/>
      </dsp:nvSpPr>
      <dsp:spPr>
        <a:xfrm>
          <a:off x="0" y="2699571"/>
          <a:ext cx="8229600" cy="78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Floor planning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Placement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Routing</a:t>
          </a:r>
          <a:endParaRPr lang="en-US" sz="1600" kern="1200" dirty="0"/>
        </a:p>
      </dsp:txBody>
      <dsp:txXfrm>
        <a:off x="0" y="2699571"/>
        <a:ext cx="8229600" cy="782460"/>
      </dsp:txXfrm>
    </dsp:sp>
    <dsp:sp modelId="{9C8D406F-2805-4234-806C-FA7DC6B08558}">
      <dsp:nvSpPr>
        <dsp:cNvPr id="0" name=""/>
        <dsp:cNvSpPr/>
      </dsp:nvSpPr>
      <dsp:spPr>
        <a:xfrm>
          <a:off x="0" y="3482031"/>
          <a:ext cx="8229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Produces a GDSII file</a:t>
          </a:r>
          <a:endParaRPr lang="en-US" sz="2100" kern="1200" dirty="0"/>
        </a:p>
      </dsp:txBody>
      <dsp:txXfrm>
        <a:off x="0" y="3482031"/>
        <a:ext cx="8229600" cy="4913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1A05C2-CAC3-44C6-8E8B-9F62D4DE1A5C}">
      <dsp:nvSpPr>
        <dsp:cNvPr id="0" name=""/>
        <dsp:cNvSpPr/>
      </dsp:nvSpPr>
      <dsp:spPr>
        <a:xfrm>
          <a:off x="0" y="27302"/>
          <a:ext cx="8229600" cy="2176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File used by the foundry to fabricate the ASIC</a:t>
          </a:r>
          <a:endParaRPr lang="en-US" sz="4100" kern="1200" dirty="0"/>
        </a:p>
      </dsp:txBody>
      <dsp:txXfrm>
        <a:off x="0" y="27302"/>
        <a:ext cx="8229600" cy="2176638"/>
      </dsp:txXfrm>
    </dsp:sp>
    <dsp:sp modelId="{441EA36F-D2A1-4516-A4E7-F66B525A711A}">
      <dsp:nvSpPr>
        <dsp:cNvPr id="0" name=""/>
        <dsp:cNvSpPr/>
      </dsp:nvSpPr>
      <dsp:spPr>
        <a:xfrm>
          <a:off x="0" y="2322021"/>
          <a:ext cx="8229600" cy="2176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Physical verification is performed to verify if the layout is designed according the rules</a:t>
          </a:r>
          <a:endParaRPr lang="en-US" sz="4100" kern="1200" dirty="0"/>
        </a:p>
      </dsp:txBody>
      <dsp:txXfrm>
        <a:off x="0" y="2322021"/>
        <a:ext cx="8229600" cy="2176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7F0C4-FB22-4E09-9A93-A2DD24F56D9D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8DA95-3C75-4BDC-BAB7-3AC748060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pPr>
              <a:buSzPts val="2000"/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Figure out the detailed logic gates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buSzPts val="1800"/>
              <a:buFont typeface="Arial"/>
              <a:buChar char="–"/>
            </a:pPr>
            <a:r>
              <a:rPr lang="en-US" sz="1200" dirty="0" smtClean="0">
                <a:solidFill>
                  <a:srgbClr val="000000"/>
                </a:solidFill>
              </a:rPr>
              <a:t>Today’s chip designs have hundreds 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of thousands of gates in each one!</a:t>
            </a:r>
          </a:p>
          <a:p>
            <a:pPr>
              <a:buSzPts val="1800"/>
              <a:buFont typeface="Arial"/>
              <a:buChar char="–"/>
            </a:pPr>
            <a:r>
              <a:rPr lang="en-US" sz="1200" dirty="0" smtClean="0">
                <a:solidFill>
                  <a:srgbClr val="000000"/>
                </a:solidFill>
              </a:rPr>
              <a:t>Can’t figure out all these logic gates 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with pencil and paper</a:t>
            </a:r>
          </a:p>
          <a:p>
            <a:pPr>
              <a:buSzPts val="2000"/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Use a computer program – an EDA tool!</a:t>
            </a:r>
          </a:p>
          <a:p>
            <a:pPr>
              <a:buSzPts val="2000"/>
              <a:buFont typeface="Arial"/>
              <a:buChar char="•"/>
            </a:pPr>
            <a:r>
              <a:rPr lang="en-US" sz="1400" u="sng" dirty="0" smtClean="0">
                <a:solidFill>
                  <a:srgbClr val="000000"/>
                </a:solidFill>
              </a:rPr>
              <a:t>Synthesis</a:t>
            </a:r>
          </a:p>
          <a:p>
            <a:pPr>
              <a:buSzPts val="1800"/>
              <a:buFont typeface="Arial"/>
              <a:buChar char="–"/>
            </a:pPr>
            <a:r>
              <a:rPr lang="en-US" sz="1200" b="1" i="1" dirty="0" smtClean="0">
                <a:solidFill>
                  <a:srgbClr val="000000"/>
                </a:solidFill>
                <a:latin typeface="Torino Outline"/>
              </a:rPr>
              <a:t>example: Design Compiler, Physical Compiler, IC Compiler</a:t>
            </a:r>
          </a:p>
          <a:p>
            <a:pPr>
              <a:buSzPts val="2000"/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Save the logic gates to use in a future design </a:t>
            </a:r>
          </a:p>
          <a:p>
            <a:pPr>
              <a:buSzPts val="1800"/>
              <a:buFont typeface="Arial"/>
              <a:buChar char="–"/>
            </a:pPr>
            <a:r>
              <a:rPr lang="en-US" sz="1200" b="1" i="1" dirty="0" smtClean="0">
                <a:solidFill>
                  <a:srgbClr val="000000"/>
                </a:solidFill>
                <a:latin typeface="Torino Outline"/>
              </a:rPr>
              <a:t>example: DesignWare Library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 </a:t>
            </a:r>
            <a:r>
              <a:rPr lang="en-US" sz="2200" dirty="0" smtClean="0">
                <a:solidFill>
                  <a:schemeClr val="accent2"/>
                </a:solidFill>
              </a:rPr>
              <a:t>example: Star-RCXT, Hercules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8909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r>
              <a:rPr lang="en-US" u="none" dirty="0" smtClean="0"/>
              <a:t>Proteus, IC Workbench, Progen - Optical Proximity Correction</a:t>
            </a:r>
          </a:p>
          <a:p>
            <a:r>
              <a:rPr lang="en-US" u="none" dirty="0" smtClean="0">
                <a:latin typeface=" arial"/>
              </a:rPr>
              <a:t>SiVL-LRC™ - Silicon vs. Layout Verification System - reads in the layout and simulates lithographic process effects</a:t>
            </a:r>
          </a:p>
          <a:p>
            <a:r>
              <a:rPr lang="en-US" u="none" dirty="0" smtClean="0">
                <a:latin typeface=" arial"/>
              </a:rPr>
              <a:t>In-Phase - Phase Shift Mask and OPC </a:t>
            </a:r>
          </a:p>
          <a:p>
            <a:r>
              <a:rPr lang="en-US" u="none" dirty="0" smtClean="0">
                <a:latin typeface=" arial"/>
              </a:rPr>
              <a:t>CATS - data preparation </a:t>
            </a:r>
          </a:p>
          <a:p>
            <a:endParaRPr lang="en-US" u="none" dirty="0" smtClean="0">
              <a:latin typeface=" arial"/>
            </a:endParaRPr>
          </a:p>
          <a:p>
            <a:endParaRPr lang="en-US" dirty="0" smtClean="0">
              <a:latin typeface=" arial"/>
            </a:endParaRPr>
          </a:p>
          <a:p>
            <a:endParaRPr lang="en-US" dirty="0" smtClean="0">
              <a:latin typeface=" arial"/>
            </a:endParaRP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9613" cy="411526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92" tIns="45695" rIns="91392" bIns="45695"/>
          <a:lstStyle/>
          <a:p>
            <a:pPr marL="223891" indent="-223891"/>
            <a:r>
              <a:rPr lang="en-US" sz="1400" dirty="0"/>
              <a:t>There is a significant discontinuity happening for semiconductor manufacturers.</a:t>
            </a:r>
          </a:p>
          <a:p>
            <a:pPr marL="223891" indent="-223891"/>
            <a:endParaRPr lang="en-US" sz="1400" dirty="0"/>
          </a:p>
          <a:p>
            <a:pPr marL="223891" indent="-223891">
              <a:buFontTx/>
              <a:buAutoNum type="arabicPeriod"/>
            </a:pPr>
            <a:r>
              <a:rPr lang="en-US" sz="1400" dirty="0"/>
              <a:t> The green line shows (roughly) the initial date of commercialization of process technology generations.</a:t>
            </a:r>
          </a:p>
          <a:p>
            <a:pPr marL="223891" indent="-223891">
              <a:buFontTx/>
              <a:buAutoNum type="arabicPeriod"/>
            </a:pPr>
            <a:r>
              <a:rPr lang="en-US" sz="1400" dirty="0"/>
              <a:t> The yellow line shows the wavelength of steppers either used, or predicted to be used, to produce these technology generations.</a:t>
            </a:r>
          </a:p>
          <a:p>
            <a:pPr marL="223891" indent="-223891">
              <a:buFontTx/>
              <a:buAutoNum type="arabicPeriod"/>
            </a:pPr>
            <a:r>
              <a:rPr lang="en-US" sz="1400" dirty="0"/>
              <a:t>  As you can see, every process generation after 0.25-micron has faced the challenge of producing features smaller than the wavelength of light.  This starts at 0.25 – and as we go smaller – the distance gets even greater.  Which means the complexity grows.</a:t>
            </a:r>
          </a:p>
          <a:p>
            <a:pPr marL="223891" indent="-223891">
              <a:buFontTx/>
              <a:buAutoNum type="arabicPeriod"/>
            </a:pPr>
            <a:endParaRPr lang="en-US" sz="1400" dirty="0"/>
          </a:p>
          <a:p>
            <a:pPr marL="223891" indent="-223891">
              <a:buFontTx/>
              <a:buAutoNum type="arabicPeriod"/>
            </a:pPr>
            <a:r>
              <a:rPr lang="en-US" sz="1400" dirty="0"/>
              <a:t>For a variety of reasons, it has never been economically feasible to replace optical lithography, so we expect to be in this subwavelength environment for the foreseeable future.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9613" cy="411526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5" tIns="45002" rIns="90005" bIns="45002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EB520-4AD4-40F8-8D49-257D6F2ABB7D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8909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5A908-5D94-4B2F-B7AC-8964BDCE2AF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348" y="4374031"/>
            <a:ext cx="5045108" cy="40669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30" tIns="45665" rIns="91330" bIns="4566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230188"/>
            <a:ext cx="6351588" cy="4765675"/>
          </a:xfrm>
          <a:ln cap="flat"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94" y="4342854"/>
            <a:ext cx="5028064" cy="41215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964" tIns="45983" rIns="91964" bIns="45983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04900" y="1524000"/>
            <a:ext cx="6934200" cy="2209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00300" y="3962400"/>
            <a:ext cx="4343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 useBgFill="1">
        <p:nvSpPr>
          <p:cNvPr id="8" name="Rectangle 7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horiz4b-merge-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6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38" y="7125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0" y="6278562"/>
            <a:ext cx="9144000" cy="579438"/>
            <a:chOff x="0" y="6278562"/>
            <a:chExt cx="9144000" cy="579438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6278562"/>
              <a:ext cx="9144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2286000" y="64770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CAE2347F-76BC-4690-80B5-B24BA0EA7B0A}" type="slidenum"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pPr/>
                <a:t>‹#›</a:t>
              </a:fld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381000" y="6477000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©</a:t>
              </a:r>
              <a:r>
                <a:rPr lang="en-US" sz="10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Synopsys 2011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jpeg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Integrated Circuits</a:t>
            </a:r>
            <a:br>
              <a:rPr lang="en-US" dirty="0" smtClean="0"/>
            </a:br>
            <a:r>
              <a:rPr lang="en-US" dirty="0" smtClean="0"/>
              <a:t>Design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Victor Grimblatt</a:t>
            </a:r>
          </a:p>
          <a:p>
            <a:r>
              <a:rPr lang="es-CL" dirty="0" smtClean="0"/>
              <a:t>SPL –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“Spec” Your Chip</a:t>
            </a:r>
            <a:endParaRPr lang="en-US" dirty="0"/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88962" y="1458913"/>
            <a:ext cx="8097838" cy="4525962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en-US" sz="2400" dirty="0" smtClean="0"/>
              <a:t>Describe what you want your chip to do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en-US" sz="2400" dirty="0" smtClean="0"/>
              <a:t>Write a “spec” - use a language like </a:t>
            </a:r>
            <a:r>
              <a:rPr lang="en-US" sz="2400" dirty="0" err="1" smtClean="0"/>
              <a:t>SystemVerilog</a:t>
            </a:r>
            <a:r>
              <a:rPr lang="en-US" sz="2400" dirty="0" smtClean="0"/>
              <a:t> or VHDL</a:t>
            </a:r>
            <a:endParaRPr lang="en-US" sz="2000" dirty="0" smtClean="0"/>
          </a:p>
          <a:p>
            <a:pPr algn="ctr" eaLnBrk="1" hangingPunct="1">
              <a:lnSpc>
                <a:spcPts val="4000"/>
              </a:lnSpc>
              <a:spcBef>
                <a:spcPts val="2400"/>
              </a:spcBef>
              <a:buFontTx/>
              <a:buNone/>
              <a:defRPr/>
            </a:pPr>
            <a:r>
              <a:rPr lang="en-US" sz="2800" dirty="0" smtClean="0"/>
              <a:t>                 A spec for a cell phone ringer might look like this:</a:t>
            </a:r>
          </a:p>
        </p:txBody>
      </p:sp>
      <p:pic>
        <p:nvPicPr>
          <p:cNvPr id="5" name="Picture 4" descr="cell ph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94456"/>
            <a:ext cx="1729574" cy="27550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83720" y="4603084"/>
            <a:ext cx="7065818" cy="535531"/>
          </a:xfrm>
          <a:prstGeom prst="rect">
            <a:avLst/>
          </a:prstGeom>
        </p:spPr>
        <p:txBody>
          <a:bodyPr wrap="square" lIns="91440">
            <a:spAutoFit/>
          </a:bodyPr>
          <a:lstStyle/>
          <a:p>
            <a:pPr marL="0" lvl="1">
              <a:lnSpc>
                <a:spcPct val="120000"/>
              </a:lnSpc>
              <a:buFont typeface="Wingdings" pitchFamily="2" charset="2"/>
              <a:buNone/>
            </a:pPr>
            <a:r>
              <a:rPr lang="en-US" sz="2400" dirty="0" smtClean="0"/>
              <a:t>if </a:t>
            </a:r>
            <a:r>
              <a:rPr lang="en-US" sz="2400" dirty="0" err="1" smtClean="0"/>
              <a:t>incoming_call</a:t>
            </a:r>
            <a:r>
              <a:rPr lang="en-US" sz="2400" dirty="0" smtClean="0"/>
              <a:t> AND </a:t>
            </a:r>
            <a:r>
              <a:rPr lang="en-US" sz="2400" dirty="0" err="1" smtClean="0"/>
              <a:t>line_is_available</a:t>
            </a:r>
            <a:r>
              <a:rPr lang="en-US" sz="2400" dirty="0" smtClean="0"/>
              <a:t> then RING;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 autoUpdateAnimBg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matri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603" y="4114800"/>
            <a:ext cx="1966960" cy="145063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1"/>
            <a:ext cx="8229600" cy="2667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3600" dirty="0" smtClean="0"/>
              <a:t>Today’s complex chip designs can have</a:t>
            </a:r>
          </a:p>
          <a:p>
            <a:pPr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5400" dirty="0" smtClean="0">
                <a:solidFill>
                  <a:srgbClr val="7030A0"/>
                </a:solidFill>
              </a:rPr>
              <a:t>a million lines </a:t>
            </a:r>
            <a:r>
              <a:rPr lang="en-US" sz="3600" dirty="0" smtClean="0"/>
              <a:t>of specification</a:t>
            </a:r>
          </a:p>
          <a:p>
            <a:pPr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3600" dirty="0" smtClean="0"/>
              <a:t>created by a team of </a:t>
            </a:r>
            <a:r>
              <a:rPr lang="en-US" sz="5400" dirty="0" smtClean="0">
                <a:solidFill>
                  <a:srgbClr val="7030A0"/>
                </a:solidFill>
              </a:rPr>
              <a:t>100 people</a:t>
            </a:r>
          </a:p>
          <a:p>
            <a:pPr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3600" dirty="0" smtClean="0"/>
              <a:t>working for </a:t>
            </a:r>
            <a:r>
              <a:rPr lang="en-US" sz="5400" dirty="0" smtClean="0">
                <a:solidFill>
                  <a:srgbClr val="7030A0"/>
                </a:solidFill>
              </a:rPr>
              <a:t>6 months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“Spec” Your Chip</a:t>
            </a:r>
            <a:endParaRPr lang="en-US" dirty="0"/>
          </a:p>
        </p:txBody>
      </p:sp>
      <p:pic>
        <p:nvPicPr>
          <p:cNvPr id="4" name="Picture 3" descr="calendar.jpg"/>
          <p:cNvPicPr>
            <a:picLocks noChangeAspect="1"/>
          </p:cNvPicPr>
          <p:nvPr/>
        </p:nvPicPr>
        <p:blipFill>
          <a:blip r:embed="rId4" cstate="print"/>
          <a:srcRect b="5891"/>
          <a:stretch>
            <a:fillRect/>
          </a:stretch>
        </p:blipFill>
        <p:spPr>
          <a:xfrm>
            <a:off x="6454485" y="4118382"/>
            <a:ext cx="2000745" cy="147355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2" name="Group 28"/>
          <p:cNvGrpSpPr/>
          <p:nvPr/>
        </p:nvGrpSpPr>
        <p:grpSpPr>
          <a:xfrm>
            <a:off x="2966368" y="4402776"/>
            <a:ext cx="2849313" cy="749753"/>
            <a:chOff x="427287" y="4677270"/>
            <a:chExt cx="5266845" cy="1084606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5" name="Picture 4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7287" y="4677270"/>
              <a:ext cx="455363" cy="647206"/>
            </a:xfrm>
            <a:prstGeom prst="rect">
              <a:avLst/>
            </a:prstGeom>
          </p:spPr>
        </p:pic>
        <p:pic>
          <p:nvPicPr>
            <p:cNvPr id="7" name="Picture 6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81320" y="4677270"/>
              <a:ext cx="455363" cy="647206"/>
            </a:xfrm>
            <a:prstGeom prst="rect">
              <a:avLst/>
            </a:prstGeom>
          </p:spPr>
        </p:pic>
        <p:pic>
          <p:nvPicPr>
            <p:cNvPr id="8" name="Picture 7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35353" y="4677270"/>
              <a:ext cx="455363" cy="647206"/>
            </a:xfrm>
            <a:prstGeom prst="rect">
              <a:avLst/>
            </a:prstGeom>
          </p:spPr>
        </p:pic>
        <p:pic>
          <p:nvPicPr>
            <p:cNvPr id="9" name="Picture 8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89386" y="4677270"/>
              <a:ext cx="455363" cy="647206"/>
            </a:xfrm>
            <a:prstGeom prst="rect">
              <a:avLst/>
            </a:prstGeom>
          </p:spPr>
        </p:pic>
        <p:pic>
          <p:nvPicPr>
            <p:cNvPr id="10" name="Picture 9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43419" y="4677270"/>
              <a:ext cx="455363" cy="647206"/>
            </a:xfrm>
            <a:prstGeom prst="rect">
              <a:avLst/>
            </a:prstGeom>
          </p:spPr>
        </p:pic>
        <p:pic>
          <p:nvPicPr>
            <p:cNvPr id="11" name="Picture 10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97452" y="4677270"/>
              <a:ext cx="455363" cy="647206"/>
            </a:xfrm>
            <a:prstGeom prst="rect">
              <a:avLst/>
            </a:prstGeom>
          </p:spPr>
        </p:pic>
        <p:pic>
          <p:nvPicPr>
            <p:cNvPr id="12" name="Picture 11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51485" y="4677270"/>
              <a:ext cx="455363" cy="647206"/>
            </a:xfrm>
            <a:prstGeom prst="rect">
              <a:avLst/>
            </a:prstGeom>
          </p:spPr>
        </p:pic>
        <p:pic>
          <p:nvPicPr>
            <p:cNvPr id="13" name="Picture 12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05518" y="4677270"/>
              <a:ext cx="455363" cy="647206"/>
            </a:xfrm>
            <a:prstGeom prst="rect">
              <a:avLst/>
            </a:prstGeom>
          </p:spPr>
        </p:pic>
        <p:pic>
          <p:nvPicPr>
            <p:cNvPr id="14" name="Picture 13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59551" y="4677270"/>
              <a:ext cx="455363" cy="647206"/>
            </a:xfrm>
            <a:prstGeom prst="rect">
              <a:avLst/>
            </a:prstGeom>
          </p:spPr>
        </p:pic>
        <p:pic>
          <p:nvPicPr>
            <p:cNvPr id="15" name="Picture 14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13584" y="4677270"/>
              <a:ext cx="455363" cy="647206"/>
            </a:xfrm>
            <a:prstGeom prst="rect">
              <a:avLst/>
            </a:prstGeom>
          </p:spPr>
        </p:pic>
        <p:pic>
          <p:nvPicPr>
            <p:cNvPr id="16" name="Picture 15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67619" y="4677270"/>
              <a:ext cx="455363" cy="647206"/>
            </a:xfrm>
            <a:prstGeom prst="rect">
              <a:avLst/>
            </a:prstGeom>
          </p:spPr>
        </p:pic>
        <p:pic>
          <p:nvPicPr>
            <p:cNvPr id="17" name="Picture 16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8437" y="5114670"/>
              <a:ext cx="455363" cy="647206"/>
            </a:xfrm>
            <a:prstGeom prst="rect">
              <a:avLst/>
            </a:prstGeom>
          </p:spPr>
        </p:pic>
        <p:pic>
          <p:nvPicPr>
            <p:cNvPr id="18" name="Picture 17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52470" y="5114670"/>
              <a:ext cx="455363" cy="647206"/>
            </a:xfrm>
            <a:prstGeom prst="rect">
              <a:avLst/>
            </a:prstGeom>
          </p:spPr>
        </p:pic>
        <p:pic>
          <p:nvPicPr>
            <p:cNvPr id="19" name="Picture 18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6503" y="5114670"/>
              <a:ext cx="455363" cy="647206"/>
            </a:xfrm>
            <a:prstGeom prst="rect">
              <a:avLst/>
            </a:prstGeom>
          </p:spPr>
        </p:pic>
        <p:pic>
          <p:nvPicPr>
            <p:cNvPr id="20" name="Picture 19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0536" y="5114670"/>
              <a:ext cx="455363" cy="647206"/>
            </a:xfrm>
            <a:prstGeom prst="rect">
              <a:avLst/>
            </a:prstGeom>
          </p:spPr>
        </p:pic>
        <p:pic>
          <p:nvPicPr>
            <p:cNvPr id="21" name="Picture 20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14569" y="5114670"/>
              <a:ext cx="455363" cy="647206"/>
            </a:xfrm>
            <a:prstGeom prst="rect">
              <a:avLst/>
            </a:prstGeom>
          </p:spPr>
        </p:pic>
        <p:pic>
          <p:nvPicPr>
            <p:cNvPr id="22" name="Picture 21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68602" y="5114670"/>
              <a:ext cx="455363" cy="647206"/>
            </a:xfrm>
            <a:prstGeom prst="rect">
              <a:avLst/>
            </a:prstGeom>
          </p:spPr>
        </p:pic>
        <p:pic>
          <p:nvPicPr>
            <p:cNvPr id="23" name="Picture 22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22635" y="5114670"/>
              <a:ext cx="455363" cy="647206"/>
            </a:xfrm>
            <a:prstGeom prst="rect">
              <a:avLst/>
            </a:prstGeom>
          </p:spPr>
        </p:pic>
        <p:pic>
          <p:nvPicPr>
            <p:cNvPr id="24" name="Picture 23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76668" y="5114670"/>
              <a:ext cx="455363" cy="647206"/>
            </a:xfrm>
            <a:prstGeom prst="rect">
              <a:avLst/>
            </a:prstGeom>
          </p:spPr>
        </p:pic>
        <p:pic>
          <p:nvPicPr>
            <p:cNvPr id="25" name="Picture 24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30701" y="5114670"/>
              <a:ext cx="455363" cy="647206"/>
            </a:xfrm>
            <a:prstGeom prst="rect">
              <a:avLst/>
            </a:prstGeom>
          </p:spPr>
        </p:pic>
        <p:pic>
          <p:nvPicPr>
            <p:cNvPr id="26" name="Picture 25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84734" y="5114670"/>
              <a:ext cx="455363" cy="647206"/>
            </a:xfrm>
            <a:prstGeom prst="rect">
              <a:avLst/>
            </a:prstGeom>
          </p:spPr>
        </p:pic>
        <p:pic>
          <p:nvPicPr>
            <p:cNvPr id="27" name="Picture 26" descr="manOutlin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38769" y="5114670"/>
              <a:ext cx="455363" cy="64720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6203" y="14013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“Spec” Your Chip</a:t>
            </a:r>
            <a:endParaRPr lang="en-US" dirty="0"/>
          </a:p>
        </p:txBody>
      </p:sp>
      <p:pic>
        <p:nvPicPr>
          <p:cNvPr id="9" name="Picture 8" descr="Brussels sprouts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0768" y="3431386"/>
            <a:ext cx="1502608" cy="23117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and Functional Description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Transfer Level (RTL)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the Gates</a:t>
            </a:r>
            <a:endParaRPr lang="en-US" dirty="0"/>
          </a:p>
        </p:txBody>
      </p:sp>
      <p:pic>
        <p:nvPicPr>
          <p:cNvPr id="10" name="Picture 83" descr="Fig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828102" y="1524000"/>
            <a:ext cx="3114419" cy="304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98763" y="1600200"/>
            <a:ext cx="4677671" cy="3170711"/>
          </a:xfrm>
          <a:prstGeom prst="rect">
            <a:avLst/>
          </a:prstGeom>
        </p:spPr>
        <p:txBody>
          <a:bodyPr/>
          <a:lstStyle/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Figure out the detailed logic gates</a:t>
            </a:r>
          </a:p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Use a computer program (EDA tool)</a:t>
            </a:r>
          </a:p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Synthesis</a:t>
            </a:r>
          </a:p>
          <a:p>
            <a:pPr marL="742950" lvl="1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000" i="1" dirty="0" smtClean="0">
                <a:solidFill>
                  <a:srgbClr val="000000"/>
                </a:solidFill>
                <a:latin typeface="Torino Outline"/>
              </a:rPr>
              <a:t>- </a:t>
            </a:r>
            <a:r>
              <a:rPr lang="en-US" sz="2000" i="1" dirty="0" smtClean="0">
                <a:solidFill>
                  <a:srgbClr val="000000"/>
                </a:solidFill>
              </a:rPr>
              <a:t>example: Design Compiler, Physical Compiler, IC Compiler</a:t>
            </a:r>
            <a:endParaRPr lang="en-US" sz="2400" kern="0" dirty="0" smtClean="0">
              <a:solidFill>
                <a:srgbClr val="000000"/>
              </a:solidFill>
            </a:endParaRPr>
          </a:p>
          <a:p>
            <a:pPr marL="28575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Save the logic gates to use in a future design</a:t>
            </a:r>
          </a:p>
          <a:p>
            <a:pPr marL="742950" lvl="1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- </a:t>
            </a:r>
            <a:r>
              <a:rPr lang="en-US" sz="2000" i="1" kern="0" dirty="0" smtClean="0">
                <a:solidFill>
                  <a:srgbClr val="000000"/>
                </a:solidFill>
              </a:rPr>
              <a:t>example: </a:t>
            </a:r>
            <a:r>
              <a:rPr lang="en-US" sz="2000" i="1" kern="0" dirty="0" err="1" smtClean="0">
                <a:solidFill>
                  <a:srgbClr val="000000"/>
                </a:solidFill>
              </a:rPr>
              <a:t>DesignWare</a:t>
            </a:r>
            <a:r>
              <a:rPr lang="en-US" sz="2000" i="1" kern="0" dirty="0" smtClean="0">
                <a:solidFill>
                  <a:srgbClr val="000000"/>
                </a:solidFill>
              </a:rPr>
              <a:t> Library</a:t>
            </a:r>
            <a:endParaRPr lang="en-US" sz="2000" kern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the Chip Testable</a:t>
            </a:r>
          </a:p>
        </p:txBody>
      </p:sp>
      <p:pic>
        <p:nvPicPr>
          <p:cNvPr id="287827" name="Picture 83" descr="Fig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122213"/>
            <a:ext cx="3420769" cy="33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13750" y="1858526"/>
            <a:ext cx="5133165" cy="3568500"/>
          </a:xfrm>
          <a:prstGeom prst="rect">
            <a:avLst/>
          </a:prstGeom>
        </p:spPr>
        <p:txBody>
          <a:bodyPr/>
          <a:lstStyle/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Help the manufacturer to find defects on the chip</a:t>
            </a:r>
          </a:p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Add special gates that send information out of the chip</a:t>
            </a:r>
          </a:p>
          <a:p>
            <a:pPr marL="285750" lvl="0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000000"/>
                </a:solidFill>
              </a:rPr>
              <a:t>Use EDA tools! Test Synthesis </a:t>
            </a:r>
          </a:p>
          <a:p>
            <a:pPr marL="742950" lvl="1" indent="-285750" fontAlgn="base">
              <a:lnSpc>
                <a:spcPts val="288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000" i="1" kern="0" dirty="0" smtClean="0">
                <a:solidFill>
                  <a:srgbClr val="000000"/>
                </a:solidFill>
              </a:rPr>
              <a:t>- example: DFT Compiler, DFT MAX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 Level </a:t>
            </a:r>
            <a:r>
              <a:rPr lang="en-US" dirty="0" err="1" smtClean="0"/>
              <a:t>Netlist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Ensure Gates Will Work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2638" y="1089025"/>
            <a:ext cx="8361362" cy="4114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ts val="3600"/>
              </a:lnSpc>
              <a:spcBef>
                <a:spcPts val="0"/>
              </a:spcBef>
              <a:buNone/>
              <a:defRPr/>
            </a:pPr>
            <a:r>
              <a:rPr lang="en-US" sz="2400" dirty="0" smtClean="0"/>
              <a:t>Verify that the logic gates will do what you want, when you want them to, with EDA tools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Simulation, Timing Analysis, Testbench Generation</a:t>
            </a:r>
          </a:p>
          <a:p>
            <a:pPr lvl="2" eaLnBrk="1" hangingPunct="1">
              <a:lnSpc>
                <a:spcPts val="3600"/>
              </a:lnSpc>
              <a:spcBef>
                <a:spcPts val="0"/>
              </a:spcBef>
              <a:buNone/>
              <a:defRPr/>
            </a:pPr>
            <a:r>
              <a:rPr lang="en-US" sz="2000" i="1" dirty="0" smtClean="0"/>
              <a:t>- example: VCS-MX, PrimeTime, VERA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50913" y="3036588"/>
            <a:ext cx="7137400" cy="896937"/>
            <a:chOff x="581" y="3159"/>
            <a:chExt cx="4642" cy="754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81" y="3159"/>
              <a:ext cx="2201" cy="754"/>
              <a:chOff x="581" y="3159"/>
              <a:chExt cx="2201" cy="754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581" y="3189"/>
                <a:ext cx="1290" cy="662"/>
                <a:chOff x="178" y="2998"/>
                <a:chExt cx="1164" cy="597"/>
              </a:xfrm>
            </p:grpSpPr>
            <p:grpSp>
              <p:nvGrpSpPr>
                <p:cNvPr id="5" name="Group 7"/>
                <p:cNvGrpSpPr>
                  <a:grpSpLocks/>
                </p:cNvGrpSpPr>
                <p:nvPr/>
              </p:nvGrpSpPr>
              <p:grpSpPr bwMode="auto">
                <a:xfrm>
                  <a:off x="1094" y="3418"/>
                  <a:ext cx="248" cy="149"/>
                  <a:chOff x="192" y="1344"/>
                  <a:chExt cx="384" cy="192"/>
                </a:xfrm>
              </p:grpSpPr>
              <p:sp>
                <p:nvSpPr>
                  <p:cNvPr id="33975" name="Arc 8"/>
                  <p:cNvSpPr>
                    <a:spLocks/>
                  </p:cNvSpPr>
                  <p:nvPr/>
                </p:nvSpPr>
                <p:spPr bwMode="auto">
                  <a:xfrm>
                    <a:off x="272" y="1345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6" name="Arc 9"/>
                  <p:cNvSpPr>
                    <a:spLocks/>
                  </p:cNvSpPr>
                  <p:nvPr/>
                </p:nvSpPr>
                <p:spPr bwMode="auto">
                  <a:xfrm>
                    <a:off x="272" y="1440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72" y="1344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02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88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80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0" y="1440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" name="Group 14"/>
                <p:cNvGrpSpPr>
                  <a:grpSpLocks/>
                </p:cNvGrpSpPr>
                <p:nvPr/>
              </p:nvGrpSpPr>
              <p:grpSpPr bwMode="auto">
                <a:xfrm>
                  <a:off x="302" y="3222"/>
                  <a:ext cx="168" cy="149"/>
                  <a:chOff x="302" y="3222"/>
                  <a:chExt cx="168" cy="149"/>
                </a:xfrm>
              </p:grpSpPr>
              <p:sp>
                <p:nvSpPr>
                  <p:cNvPr id="33970" name="Arc 15"/>
                  <p:cNvSpPr>
                    <a:spLocks/>
                  </p:cNvSpPr>
                  <p:nvPr/>
                </p:nvSpPr>
                <p:spPr bwMode="auto">
                  <a:xfrm>
                    <a:off x="354" y="3223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1" name="Arc 16"/>
                  <p:cNvSpPr>
                    <a:spLocks/>
                  </p:cNvSpPr>
                  <p:nvPr/>
                </p:nvSpPr>
                <p:spPr bwMode="auto">
                  <a:xfrm>
                    <a:off x="354" y="3297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354" y="3222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02" y="3267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74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02" y="3334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>
                  <a:off x="271" y="3446"/>
                  <a:ext cx="249" cy="149"/>
                  <a:chOff x="768" y="3312"/>
                  <a:chExt cx="384" cy="192"/>
                </a:xfrm>
              </p:grpSpPr>
              <p:sp>
                <p:nvSpPr>
                  <p:cNvPr id="33964" name="Arc 21"/>
                  <p:cNvSpPr>
                    <a:spLocks/>
                  </p:cNvSpPr>
                  <p:nvPr/>
                </p:nvSpPr>
                <p:spPr bwMode="auto">
                  <a:xfrm>
                    <a:off x="848" y="3313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5" name="Arc 22"/>
                  <p:cNvSpPr>
                    <a:spLocks/>
                  </p:cNvSpPr>
                  <p:nvPr/>
                </p:nvSpPr>
                <p:spPr bwMode="auto">
                  <a:xfrm>
                    <a:off x="848" y="3408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848" y="3312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370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456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9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026" y="3408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" name="Group 27"/>
                <p:cNvGrpSpPr>
                  <a:grpSpLocks/>
                </p:cNvGrpSpPr>
                <p:nvPr/>
              </p:nvGrpSpPr>
              <p:grpSpPr bwMode="auto">
                <a:xfrm>
                  <a:off x="178" y="2998"/>
                  <a:ext cx="249" cy="149"/>
                  <a:chOff x="624" y="2736"/>
                  <a:chExt cx="384" cy="192"/>
                </a:xfrm>
              </p:grpSpPr>
              <p:sp>
                <p:nvSpPr>
                  <p:cNvPr id="33958" name="Arc 28"/>
                  <p:cNvSpPr>
                    <a:spLocks/>
                  </p:cNvSpPr>
                  <p:nvPr/>
                </p:nvSpPr>
                <p:spPr bwMode="auto">
                  <a:xfrm>
                    <a:off x="704" y="2737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9" name="Arc 29"/>
                  <p:cNvSpPr>
                    <a:spLocks/>
                  </p:cNvSpPr>
                  <p:nvPr/>
                </p:nvSpPr>
                <p:spPr bwMode="auto">
                  <a:xfrm>
                    <a:off x="704" y="2832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2736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94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880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6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882" y="2832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9" name="Group 34"/>
                <p:cNvGrpSpPr>
                  <a:grpSpLocks/>
                </p:cNvGrpSpPr>
                <p:nvPr/>
              </p:nvGrpSpPr>
              <p:grpSpPr bwMode="auto">
                <a:xfrm>
                  <a:off x="471" y="3184"/>
                  <a:ext cx="245" cy="150"/>
                  <a:chOff x="471" y="3184"/>
                  <a:chExt cx="245" cy="150"/>
                </a:xfrm>
              </p:grpSpPr>
              <p:sp>
                <p:nvSpPr>
                  <p:cNvPr id="33953" name="Arc 35"/>
                  <p:cNvSpPr>
                    <a:spLocks/>
                  </p:cNvSpPr>
                  <p:nvPr/>
                </p:nvSpPr>
                <p:spPr bwMode="auto">
                  <a:xfrm>
                    <a:off x="607" y="3185"/>
                    <a:ext cx="109" cy="75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5 h 21600"/>
                      <a:gd name="T4" fmla="*/ 1 w 21729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4" name="Arc 36"/>
                  <p:cNvSpPr>
                    <a:spLocks/>
                  </p:cNvSpPr>
                  <p:nvPr/>
                </p:nvSpPr>
                <p:spPr bwMode="auto">
                  <a:xfrm>
                    <a:off x="607" y="3259"/>
                    <a:ext cx="109" cy="75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5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608" y="3184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559" y="3230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71" y="3297"/>
                    <a:ext cx="137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" name="Group 40"/>
                <p:cNvGrpSpPr>
                  <a:grpSpLocks/>
                </p:cNvGrpSpPr>
                <p:nvPr/>
              </p:nvGrpSpPr>
              <p:grpSpPr bwMode="auto">
                <a:xfrm>
                  <a:off x="720" y="3148"/>
                  <a:ext cx="231" cy="150"/>
                  <a:chOff x="720" y="3148"/>
                  <a:chExt cx="231" cy="150"/>
                </a:xfrm>
              </p:grpSpPr>
              <p:sp>
                <p:nvSpPr>
                  <p:cNvPr id="33948" name="Arc 41"/>
                  <p:cNvSpPr>
                    <a:spLocks/>
                  </p:cNvSpPr>
                  <p:nvPr/>
                </p:nvSpPr>
                <p:spPr bwMode="auto">
                  <a:xfrm>
                    <a:off x="842" y="3149"/>
                    <a:ext cx="109" cy="75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5 h 21600"/>
                      <a:gd name="T4" fmla="*/ 1 w 21729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9" name="Arc 42"/>
                  <p:cNvSpPr>
                    <a:spLocks/>
                  </p:cNvSpPr>
                  <p:nvPr/>
                </p:nvSpPr>
                <p:spPr bwMode="auto">
                  <a:xfrm>
                    <a:off x="842" y="3223"/>
                    <a:ext cx="109" cy="75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5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843" y="3148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794" y="3194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5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3261"/>
                    <a:ext cx="123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1" name="Group 46"/>
                <p:cNvGrpSpPr>
                  <a:grpSpLocks/>
                </p:cNvGrpSpPr>
                <p:nvPr/>
              </p:nvGrpSpPr>
              <p:grpSpPr bwMode="auto">
                <a:xfrm>
                  <a:off x="951" y="3178"/>
                  <a:ext cx="327" cy="149"/>
                  <a:chOff x="951" y="3178"/>
                  <a:chExt cx="327" cy="149"/>
                </a:xfrm>
              </p:grpSpPr>
              <p:sp>
                <p:nvSpPr>
                  <p:cNvPr id="3394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951" y="3223"/>
                    <a:ext cx="14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3" name="Arc 48"/>
                  <p:cNvSpPr>
                    <a:spLocks/>
                  </p:cNvSpPr>
                  <p:nvPr/>
                </p:nvSpPr>
                <p:spPr bwMode="auto">
                  <a:xfrm>
                    <a:off x="1093" y="3179"/>
                    <a:ext cx="109" cy="74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4 h 21600"/>
                      <a:gd name="T4" fmla="*/ 1 w 21729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4" name="Arc 49"/>
                  <p:cNvSpPr>
                    <a:spLocks/>
                  </p:cNvSpPr>
                  <p:nvPr/>
                </p:nvSpPr>
                <p:spPr bwMode="auto">
                  <a:xfrm>
                    <a:off x="1093" y="3253"/>
                    <a:ext cx="109" cy="74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4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5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094" y="3178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6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045" y="3290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47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3253"/>
                    <a:ext cx="7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2" name="Group 53"/>
              <p:cNvGrpSpPr>
                <a:grpSpLocks/>
              </p:cNvGrpSpPr>
              <p:nvPr/>
            </p:nvGrpSpPr>
            <p:grpSpPr bwMode="auto">
              <a:xfrm>
                <a:off x="1943" y="3159"/>
                <a:ext cx="839" cy="754"/>
                <a:chOff x="1888" y="2982"/>
                <a:chExt cx="757" cy="680"/>
              </a:xfrm>
            </p:grpSpPr>
            <p:grpSp>
              <p:nvGrpSpPr>
                <p:cNvPr id="13" name="Group 54"/>
                <p:cNvGrpSpPr>
                  <a:grpSpLocks/>
                </p:cNvGrpSpPr>
                <p:nvPr/>
              </p:nvGrpSpPr>
              <p:grpSpPr bwMode="auto">
                <a:xfrm>
                  <a:off x="1888" y="3153"/>
                  <a:ext cx="168" cy="149"/>
                  <a:chOff x="1888" y="3153"/>
                  <a:chExt cx="168" cy="149"/>
                </a:xfrm>
              </p:grpSpPr>
              <p:sp>
                <p:nvSpPr>
                  <p:cNvPr id="33930" name="Arc 55"/>
                  <p:cNvSpPr>
                    <a:spLocks/>
                  </p:cNvSpPr>
                  <p:nvPr/>
                </p:nvSpPr>
                <p:spPr bwMode="auto">
                  <a:xfrm>
                    <a:off x="1940" y="3154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31" name="Arc 56"/>
                  <p:cNvSpPr>
                    <a:spLocks/>
                  </p:cNvSpPr>
                  <p:nvPr/>
                </p:nvSpPr>
                <p:spPr bwMode="auto">
                  <a:xfrm>
                    <a:off x="1940" y="3228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32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940" y="3153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33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888" y="3198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34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888" y="326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4" name="Group 60"/>
                <p:cNvGrpSpPr>
                  <a:grpSpLocks/>
                </p:cNvGrpSpPr>
                <p:nvPr/>
              </p:nvGrpSpPr>
              <p:grpSpPr bwMode="auto">
                <a:xfrm>
                  <a:off x="2055" y="3182"/>
                  <a:ext cx="393" cy="150"/>
                  <a:chOff x="2055" y="3182"/>
                  <a:chExt cx="393" cy="150"/>
                </a:xfrm>
              </p:grpSpPr>
              <p:sp>
                <p:nvSpPr>
                  <p:cNvPr id="33924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2055" y="3228"/>
                    <a:ext cx="128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5" name="Arc 62"/>
                  <p:cNvSpPr>
                    <a:spLocks/>
                  </p:cNvSpPr>
                  <p:nvPr/>
                </p:nvSpPr>
                <p:spPr bwMode="auto">
                  <a:xfrm>
                    <a:off x="2194" y="3183"/>
                    <a:ext cx="115" cy="75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5 w 21721"/>
                      <a:gd name="T3" fmla="*/ 75 h 21600"/>
                      <a:gd name="T4" fmla="*/ 1 w 21721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6" name="Arc 63"/>
                  <p:cNvSpPr>
                    <a:spLocks/>
                  </p:cNvSpPr>
                  <p:nvPr/>
                </p:nvSpPr>
                <p:spPr bwMode="auto">
                  <a:xfrm>
                    <a:off x="2194" y="3257"/>
                    <a:ext cx="115" cy="75"/>
                  </a:xfrm>
                  <a:custGeom>
                    <a:avLst/>
                    <a:gdLst>
                      <a:gd name="T0" fmla="*/ 115 w 21721"/>
                      <a:gd name="T1" fmla="*/ 0 h 21600"/>
                      <a:gd name="T2" fmla="*/ 0 w 21721"/>
                      <a:gd name="T3" fmla="*/ 75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7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2194" y="3182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8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2142" y="329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9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2309" y="3257"/>
                    <a:ext cx="13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5" name="Group 67"/>
                <p:cNvGrpSpPr>
                  <a:grpSpLocks/>
                </p:cNvGrpSpPr>
                <p:nvPr/>
              </p:nvGrpSpPr>
              <p:grpSpPr bwMode="auto">
                <a:xfrm>
                  <a:off x="2395" y="2982"/>
                  <a:ext cx="249" cy="149"/>
                  <a:chOff x="3168" y="3024"/>
                  <a:chExt cx="384" cy="192"/>
                </a:xfrm>
              </p:grpSpPr>
              <p:sp>
                <p:nvSpPr>
                  <p:cNvPr id="33918" name="Arc 68"/>
                  <p:cNvSpPr>
                    <a:spLocks/>
                  </p:cNvSpPr>
                  <p:nvPr/>
                </p:nvSpPr>
                <p:spPr bwMode="auto">
                  <a:xfrm>
                    <a:off x="3248" y="3025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9" name="Arc 69"/>
                  <p:cNvSpPr>
                    <a:spLocks/>
                  </p:cNvSpPr>
                  <p:nvPr/>
                </p:nvSpPr>
                <p:spPr bwMode="auto">
                  <a:xfrm>
                    <a:off x="3248" y="3120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248" y="3024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082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2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168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23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426" y="3120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6" name="Group 74"/>
                <p:cNvGrpSpPr>
                  <a:grpSpLocks/>
                </p:cNvGrpSpPr>
                <p:nvPr/>
              </p:nvGrpSpPr>
              <p:grpSpPr bwMode="auto">
                <a:xfrm>
                  <a:off x="2396" y="3212"/>
                  <a:ext cx="249" cy="149"/>
                  <a:chOff x="2396" y="3212"/>
                  <a:chExt cx="249" cy="149"/>
                </a:xfrm>
              </p:grpSpPr>
              <p:sp>
                <p:nvSpPr>
                  <p:cNvPr id="33913" name="Arc 75"/>
                  <p:cNvSpPr>
                    <a:spLocks/>
                  </p:cNvSpPr>
                  <p:nvPr/>
                </p:nvSpPr>
                <p:spPr bwMode="auto">
                  <a:xfrm>
                    <a:off x="2448" y="3213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4" name="Arc 76"/>
                  <p:cNvSpPr>
                    <a:spLocks/>
                  </p:cNvSpPr>
                  <p:nvPr/>
                </p:nvSpPr>
                <p:spPr bwMode="auto">
                  <a:xfrm>
                    <a:off x="2448" y="3287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5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3212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6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2396" y="3324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7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2563" y="3287"/>
                    <a:ext cx="8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7" name="Group 80"/>
                <p:cNvGrpSpPr>
                  <a:grpSpLocks/>
                </p:cNvGrpSpPr>
                <p:nvPr/>
              </p:nvGrpSpPr>
              <p:grpSpPr bwMode="auto">
                <a:xfrm>
                  <a:off x="2129" y="3513"/>
                  <a:ext cx="168" cy="149"/>
                  <a:chOff x="2129" y="3513"/>
                  <a:chExt cx="168" cy="149"/>
                </a:xfrm>
              </p:grpSpPr>
              <p:sp>
                <p:nvSpPr>
                  <p:cNvPr id="33908" name="Arc 81"/>
                  <p:cNvSpPr>
                    <a:spLocks/>
                  </p:cNvSpPr>
                  <p:nvPr/>
                </p:nvSpPr>
                <p:spPr bwMode="auto">
                  <a:xfrm>
                    <a:off x="2181" y="3514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9" name="Arc 82"/>
                  <p:cNvSpPr>
                    <a:spLocks/>
                  </p:cNvSpPr>
                  <p:nvPr/>
                </p:nvSpPr>
                <p:spPr bwMode="auto">
                  <a:xfrm>
                    <a:off x="2181" y="3588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0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181" y="3513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1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558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12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62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8" name="Group 86"/>
                <p:cNvGrpSpPr>
                  <a:grpSpLocks/>
                </p:cNvGrpSpPr>
                <p:nvPr/>
              </p:nvGrpSpPr>
              <p:grpSpPr bwMode="auto">
                <a:xfrm>
                  <a:off x="2298" y="3476"/>
                  <a:ext cx="328" cy="149"/>
                  <a:chOff x="2298" y="3476"/>
                  <a:chExt cx="328" cy="149"/>
                </a:xfrm>
              </p:grpSpPr>
              <p:sp>
                <p:nvSpPr>
                  <p:cNvPr id="33902" name="Arc 87"/>
                  <p:cNvSpPr>
                    <a:spLocks/>
                  </p:cNvSpPr>
                  <p:nvPr/>
                </p:nvSpPr>
                <p:spPr bwMode="auto">
                  <a:xfrm>
                    <a:off x="2430" y="3477"/>
                    <a:ext cx="115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5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3" name="Arc 88"/>
                  <p:cNvSpPr>
                    <a:spLocks/>
                  </p:cNvSpPr>
                  <p:nvPr/>
                </p:nvSpPr>
                <p:spPr bwMode="auto">
                  <a:xfrm>
                    <a:off x="2430" y="3551"/>
                    <a:ext cx="115" cy="74"/>
                  </a:xfrm>
                  <a:custGeom>
                    <a:avLst/>
                    <a:gdLst>
                      <a:gd name="T0" fmla="*/ 115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4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2430" y="3476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5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2378" y="3521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6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2298" y="3588"/>
                    <a:ext cx="13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907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2545" y="3551"/>
                    <a:ext cx="81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19" name="Group 93"/>
            <p:cNvGrpSpPr>
              <a:grpSpLocks/>
            </p:cNvGrpSpPr>
            <p:nvPr/>
          </p:nvGrpSpPr>
          <p:grpSpPr bwMode="auto">
            <a:xfrm>
              <a:off x="3022" y="3159"/>
              <a:ext cx="2201" cy="754"/>
              <a:chOff x="3022" y="3159"/>
              <a:chExt cx="2201" cy="754"/>
            </a:xfrm>
          </p:grpSpPr>
          <p:grpSp>
            <p:nvGrpSpPr>
              <p:cNvPr id="20" name="Group 94"/>
              <p:cNvGrpSpPr>
                <a:grpSpLocks/>
              </p:cNvGrpSpPr>
              <p:nvPr/>
            </p:nvGrpSpPr>
            <p:grpSpPr bwMode="auto">
              <a:xfrm>
                <a:off x="3022" y="3189"/>
                <a:ext cx="1290" cy="662"/>
                <a:chOff x="178" y="2998"/>
                <a:chExt cx="1164" cy="597"/>
              </a:xfrm>
            </p:grpSpPr>
            <p:grpSp>
              <p:nvGrpSpPr>
                <p:cNvPr id="21" name="Group 95"/>
                <p:cNvGrpSpPr>
                  <a:grpSpLocks/>
                </p:cNvGrpSpPr>
                <p:nvPr/>
              </p:nvGrpSpPr>
              <p:grpSpPr bwMode="auto">
                <a:xfrm>
                  <a:off x="1094" y="3418"/>
                  <a:ext cx="248" cy="149"/>
                  <a:chOff x="192" y="1344"/>
                  <a:chExt cx="384" cy="192"/>
                </a:xfrm>
              </p:grpSpPr>
              <p:sp>
                <p:nvSpPr>
                  <p:cNvPr id="33888" name="Arc 96"/>
                  <p:cNvSpPr>
                    <a:spLocks/>
                  </p:cNvSpPr>
                  <p:nvPr/>
                </p:nvSpPr>
                <p:spPr bwMode="auto">
                  <a:xfrm>
                    <a:off x="272" y="1345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9" name="Arc 97"/>
                  <p:cNvSpPr>
                    <a:spLocks/>
                  </p:cNvSpPr>
                  <p:nvPr/>
                </p:nvSpPr>
                <p:spPr bwMode="auto">
                  <a:xfrm>
                    <a:off x="272" y="1440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90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272" y="1344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91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02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92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88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93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450" y="1440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2" name="Group 102"/>
                <p:cNvGrpSpPr>
                  <a:grpSpLocks/>
                </p:cNvGrpSpPr>
                <p:nvPr/>
              </p:nvGrpSpPr>
              <p:grpSpPr bwMode="auto">
                <a:xfrm>
                  <a:off x="302" y="3222"/>
                  <a:ext cx="168" cy="149"/>
                  <a:chOff x="302" y="3222"/>
                  <a:chExt cx="168" cy="149"/>
                </a:xfrm>
              </p:grpSpPr>
              <p:sp>
                <p:nvSpPr>
                  <p:cNvPr id="33883" name="Arc 103"/>
                  <p:cNvSpPr>
                    <a:spLocks/>
                  </p:cNvSpPr>
                  <p:nvPr/>
                </p:nvSpPr>
                <p:spPr bwMode="auto">
                  <a:xfrm>
                    <a:off x="354" y="3223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4" name="Arc 104"/>
                  <p:cNvSpPr>
                    <a:spLocks/>
                  </p:cNvSpPr>
                  <p:nvPr/>
                </p:nvSpPr>
                <p:spPr bwMode="auto">
                  <a:xfrm>
                    <a:off x="354" y="3297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354" y="3222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302" y="3267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302" y="3334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3" name="Group 108"/>
                <p:cNvGrpSpPr>
                  <a:grpSpLocks/>
                </p:cNvGrpSpPr>
                <p:nvPr/>
              </p:nvGrpSpPr>
              <p:grpSpPr bwMode="auto">
                <a:xfrm>
                  <a:off x="271" y="3446"/>
                  <a:ext cx="249" cy="149"/>
                  <a:chOff x="768" y="3312"/>
                  <a:chExt cx="384" cy="192"/>
                </a:xfrm>
              </p:grpSpPr>
              <p:sp>
                <p:nvSpPr>
                  <p:cNvPr id="33877" name="Arc 109"/>
                  <p:cNvSpPr>
                    <a:spLocks/>
                  </p:cNvSpPr>
                  <p:nvPr/>
                </p:nvSpPr>
                <p:spPr bwMode="auto">
                  <a:xfrm>
                    <a:off x="848" y="3313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8" name="Arc 110"/>
                  <p:cNvSpPr>
                    <a:spLocks/>
                  </p:cNvSpPr>
                  <p:nvPr/>
                </p:nvSpPr>
                <p:spPr bwMode="auto">
                  <a:xfrm>
                    <a:off x="848" y="3408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9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848" y="3312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0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370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1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456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82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1026" y="3408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4" name="Group 115"/>
                <p:cNvGrpSpPr>
                  <a:grpSpLocks/>
                </p:cNvGrpSpPr>
                <p:nvPr/>
              </p:nvGrpSpPr>
              <p:grpSpPr bwMode="auto">
                <a:xfrm>
                  <a:off x="178" y="2998"/>
                  <a:ext cx="249" cy="149"/>
                  <a:chOff x="624" y="2736"/>
                  <a:chExt cx="384" cy="192"/>
                </a:xfrm>
              </p:grpSpPr>
              <p:sp>
                <p:nvSpPr>
                  <p:cNvPr id="33871" name="Arc 116"/>
                  <p:cNvSpPr>
                    <a:spLocks/>
                  </p:cNvSpPr>
                  <p:nvPr/>
                </p:nvSpPr>
                <p:spPr bwMode="auto">
                  <a:xfrm>
                    <a:off x="704" y="2737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2" name="Arc 117"/>
                  <p:cNvSpPr>
                    <a:spLocks/>
                  </p:cNvSpPr>
                  <p:nvPr/>
                </p:nvSpPr>
                <p:spPr bwMode="auto">
                  <a:xfrm>
                    <a:off x="704" y="2832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3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2736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4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94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5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880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6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882" y="2832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5" name="Group 122"/>
                <p:cNvGrpSpPr>
                  <a:grpSpLocks/>
                </p:cNvGrpSpPr>
                <p:nvPr/>
              </p:nvGrpSpPr>
              <p:grpSpPr bwMode="auto">
                <a:xfrm>
                  <a:off x="471" y="3184"/>
                  <a:ext cx="245" cy="150"/>
                  <a:chOff x="471" y="3184"/>
                  <a:chExt cx="245" cy="150"/>
                </a:xfrm>
              </p:grpSpPr>
              <p:sp>
                <p:nvSpPr>
                  <p:cNvPr id="33866" name="Arc 123"/>
                  <p:cNvSpPr>
                    <a:spLocks/>
                  </p:cNvSpPr>
                  <p:nvPr/>
                </p:nvSpPr>
                <p:spPr bwMode="auto">
                  <a:xfrm>
                    <a:off x="607" y="3185"/>
                    <a:ext cx="109" cy="75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5 h 21600"/>
                      <a:gd name="T4" fmla="*/ 1 w 21729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7" name="Arc 124"/>
                  <p:cNvSpPr>
                    <a:spLocks/>
                  </p:cNvSpPr>
                  <p:nvPr/>
                </p:nvSpPr>
                <p:spPr bwMode="auto">
                  <a:xfrm>
                    <a:off x="607" y="3259"/>
                    <a:ext cx="109" cy="75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5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608" y="3184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559" y="3230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7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71" y="3297"/>
                    <a:ext cx="137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6" name="Group 128"/>
                <p:cNvGrpSpPr>
                  <a:grpSpLocks/>
                </p:cNvGrpSpPr>
                <p:nvPr/>
              </p:nvGrpSpPr>
              <p:grpSpPr bwMode="auto">
                <a:xfrm>
                  <a:off x="720" y="3148"/>
                  <a:ext cx="231" cy="150"/>
                  <a:chOff x="720" y="3148"/>
                  <a:chExt cx="231" cy="150"/>
                </a:xfrm>
              </p:grpSpPr>
              <p:sp>
                <p:nvSpPr>
                  <p:cNvPr id="33861" name="Arc 129"/>
                  <p:cNvSpPr>
                    <a:spLocks/>
                  </p:cNvSpPr>
                  <p:nvPr/>
                </p:nvSpPr>
                <p:spPr bwMode="auto">
                  <a:xfrm>
                    <a:off x="842" y="3149"/>
                    <a:ext cx="109" cy="75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5 h 21600"/>
                      <a:gd name="T4" fmla="*/ 1 w 21729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2" name="Arc 130"/>
                  <p:cNvSpPr>
                    <a:spLocks/>
                  </p:cNvSpPr>
                  <p:nvPr/>
                </p:nvSpPr>
                <p:spPr bwMode="auto">
                  <a:xfrm>
                    <a:off x="842" y="3223"/>
                    <a:ext cx="109" cy="75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5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3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843" y="3148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4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794" y="3194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5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3261"/>
                    <a:ext cx="123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7" name="Group 134"/>
                <p:cNvGrpSpPr>
                  <a:grpSpLocks/>
                </p:cNvGrpSpPr>
                <p:nvPr/>
              </p:nvGrpSpPr>
              <p:grpSpPr bwMode="auto">
                <a:xfrm>
                  <a:off x="951" y="3178"/>
                  <a:ext cx="327" cy="149"/>
                  <a:chOff x="951" y="3178"/>
                  <a:chExt cx="327" cy="149"/>
                </a:xfrm>
              </p:grpSpPr>
              <p:sp>
                <p:nvSpPr>
                  <p:cNvPr id="3385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951" y="3223"/>
                    <a:ext cx="14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56" name="Arc 136"/>
                  <p:cNvSpPr>
                    <a:spLocks/>
                  </p:cNvSpPr>
                  <p:nvPr/>
                </p:nvSpPr>
                <p:spPr bwMode="auto">
                  <a:xfrm>
                    <a:off x="1093" y="3179"/>
                    <a:ext cx="109" cy="74"/>
                  </a:xfrm>
                  <a:custGeom>
                    <a:avLst/>
                    <a:gdLst>
                      <a:gd name="T0" fmla="*/ 0 w 21729"/>
                      <a:gd name="T1" fmla="*/ 0 h 21600"/>
                      <a:gd name="T2" fmla="*/ 109 w 21729"/>
                      <a:gd name="T3" fmla="*/ 74 h 21600"/>
                      <a:gd name="T4" fmla="*/ 1 w 21729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</a:path>
                      <a:path w="21729" h="21600" stroke="0" extrusionOk="0">
                        <a:moveTo>
                          <a:pt x="0" y="0"/>
                        </a:moveTo>
                        <a:cubicBezTo>
                          <a:pt x="43" y="0"/>
                          <a:pt x="86" y="-1"/>
                          <a:pt x="129" y="0"/>
                        </a:cubicBezTo>
                        <a:cubicBezTo>
                          <a:pt x="12058" y="0"/>
                          <a:pt x="21729" y="9670"/>
                          <a:pt x="21729" y="21600"/>
                        </a:cubicBezTo>
                        <a:lnTo>
                          <a:pt x="129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57" name="Arc 137"/>
                  <p:cNvSpPr>
                    <a:spLocks/>
                  </p:cNvSpPr>
                  <p:nvPr/>
                </p:nvSpPr>
                <p:spPr bwMode="auto">
                  <a:xfrm>
                    <a:off x="1093" y="3253"/>
                    <a:ext cx="109" cy="74"/>
                  </a:xfrm>
                  <a:custGeom>
                    <a:avLst/>
                    <a:gdLst>
                      <a:gd name="T0" fmla="*/ 109 w 21729"/>
                      <a:gd name="T1" fmla="*/ 0 h 21600"/>
                      <a:gd name="T2" fmla="*/ 0 w 21729"/>
                      <a:gd name="T3" fmla="*/ 74 h 21600"/>
                      <a:gd name="T4" fmla="*/ 1 w 217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9"/>
                      <a:gd name="T10" fmla="*/ 0 h 21600"/>
                      <a:gd name="T11" fmla="*/ 21729 w 217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9" h="21600" fill="none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</a:path>
                      <a:path w="21729" h="21600" stroke="0" extrusionOk="0">
                        <a:moveTo>
                          <a:pt x="21729" y="0"/>
                        </a:moveTo>
                        <a:cubicBezTo>
                          <a:pt x="21729" y="11929"/>
                          <a:pt x="12058" y="21600"/>
                          <a:pt x="129" y="21600"/>
                        </a:cubicBezTo>
                        <a:cubicBezTo>
                          <a:pt x="86" y="21600"/>
                          <a:pt x="43" y="21599"/>
                          <a:pt x="0" y="21599"/>
                        </a:cubicBezTo>
                        <a:lnTo>
                          <a:pt x="12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5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1094" y="3178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59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045" y="3290"/>
                    <a:ext cx="49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60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3253"/>
                    <a:ext cx="7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E3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8" name="Group 141"/>
              <p:cNvGrpSpPr>
                <a:grpSpLocks/>
              </p:cNvGrpSpPr>
              <p:nvPr/>
            </p:nvGrpSpPr>
            <p:grpSpPr bwMode="auto">
              <a:xfrm>
                <a:off x="4384" y="3159"/>
                <a:ext cx="839" cy="754"/>
                <a:chOff x="1888" y="2982"/>
                <a:chExt cx="757" cy="680"/>
              </a:xfrm>
            </p:grpSpPr>
            <p:grpSp>
              <p:nvGrpSpPr>
                <p:cNvPr id="29" name="Group 142"/>
                <p:cNvGrpSpPr>
                  <a:grpSpLocks/>
                </p:cNvGrpSpPr>
                <p:nvPr/>
              </p:nvGrpSpPr>
              <p:grpSpPr bwMode="auto">
                <a:xfrm>
                  <a:off x="1888" y="3153"/>
                  <a:ext cx="168" cy="149"/>
                  <a:chOff x="1888" y="3153"/>
                  <a:chExt cx="168" cy="149"/>
                </a:xfrm>
              </p:grpSpPr>
              <p:sp>
                <p:nvSpPr>
                  <p:cNvPr id="33843" name="Arc 143"/>
                  <p:cNvSpPr>
                    <a:spLocks/>
                  </p:cNvSpPr>
                  <p:nvPr/>
                </p:nvSpPr>
                <p:spPr bwMode="auto">
                  <a:xfrm>
                    <a:off x="1940" y="3154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4" name="Arc 144"/>
                  <p:cNvSpPr>
                    <a:spLocks/>
                  </p:cNvSpPr>
                  <p:nvPr/>
                </p:nvSpPr>
                <p:spPr bwMode="auto">
                  <a:xfrm>
                    <a:off x="1940" y="3228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5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1940" y="3153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6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1888" y="3198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7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888" y="326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0" name="Group 148"/>
                <p:cNvGrpSpPr>
                  <a:grpSpLocks/>
                </p:cNvGrpSpPr>
                <p:nvPr/>
              </p:nvGrpSpPr>
              <p:grpSpPr bwMode="auto">
                <a:xfrm>
                  <a:off x="2055" y="3182"/>
                  <a:ext cx="393" cy="150"/>
                  <a:chOff x="2055" y="3182"/>
                  <a:chExt cx="393" cy="150"/>
                </a:xfrm>
              </p:grpSpPr>
              <p:sp>
                <p:nvSpPr>
                  <p:cNvPr id="33837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2055" y="3228"/>
                    <a:ext cx="128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8" name="Arc 150"/>
                  <p:cNvSpPr>
                    <a:spLocks/>
                  </p:cNvSpPr>
                  <p:nvPr/>
                </p:nvSpPr>
                <p:spPr bwMode="auto">
                  <a:xfrm>
                    <a:off x="2194" y="3183"/>
                    <a:ext cx="115" cy="75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5 w 21721"/>
                      <a:gd name="T3" fmla="*/ 75 h 21600"/>
                      <a:gd name="T4" fmla="*/ 1 w 21721"/>
                      <a:gd name="T5" fmla="*/ 75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9" name="Arc 151"/>
                  <p:cNvSpPr>
                    <a:spLocks/>
                  </p:cNvSpPr>
                  <p:nvPr/>
                </p:nvSpPr>
                <p:spPr bwMode="auto">
                  <a:xfrm>
                    <a:off x="2194" y="3257"/>
                    <a:ext cx="115" cy="75"/>
                  </a:xfrm>
                  <a:custGeom>
                    <a:avLst/>
                    <a:gdLst>
                      <a:gd name="T0" fmla="*/ 115 w 21721"/>
                      <a:gd name="T1" fmla="*/ 0 h 21600"/>
                      <a:gd name="T2" fmla="*/ 0 w 21721"/>
                      <a:gd name="T3" fmla="*/ 75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0" name="Line 152"/>
                  <p:cNvSpPr>
                    <a:spLocks noChangeShapeType="1"/>
                  </p:cNvSpPr>
                  <p:nvPr/>
                </p:nvSpPr>
                <p:spPr bwMode="auto">
                  <a:xfrm>
                    <a:off x="2194" y="3182"/>
                    <a:ext cx="0" cy="15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1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2142" y="329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42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2309" y="3257"/>
                    <a:ext cx="139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1" name="Group 155"/>
                <p:cNvGrpSpPr>
                  <a:grpSpLocks/>
                </p:cNvGrpSpPr>
                <p:nvPr/>
              </p:nvGrpSpPr>
              <p:grpSpPr bwMode="auto">
                <a:xfrm>
                  <a:off x="2395" y="2982"/>
                  <a:ext cx="249" cy="149"/>
                  <a:chOff x="3168" y="3024"/>
                  <a:chExt cx="384" cy="192"/>
                </a:xfrm>
              </p:grpSpPr>
              <p:sp>
                <p:nvSpPr>
                  <p:cNvPr id="33831" name="Arc 156"/>
                  <p:cNvSpPr>
                    <a:spLocks/>
                  </p:cNvSpPr>
                  <p:nvPr/>
                </p:nvSpPr>
                <p:spPr bwMode="auto">
                  <a:xfrm>
                    <a:off x="3248" y="3025"/>
                    <a:ext cx="179" cy="96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79 w 21721"/>
                      <a:gd name="T3" fmla="*/ 96 h 21600"/>
                      <a:gd name="T4" fmla="*/ 1 w 21721"/>
                      <a:gd name="T5" fmla="*/ 96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2" name="Arc 157"/>
                  <p:cNvSpPr>
                    <a:spLocks/>
                  </p:cNvSpPr>
                  <p:nvPr/>
                </p:nvSpPr>
                <p:spPr bwMode="auto">
                  <a:xfrm>
                    <a:off x="3248" y="3120"/>
                    <a:ext cx="179" cy="96"/>
                  </a:xfrm>
                  <a:custGeom>
                    <a:avLst/>
                    <a:gdLst>
                      <a:gd name="T0" fmla="*/ 179 w 21721"/>
                      <a:gd name="T1" fmla="*/ 0 h 21600"/>
                      <a:gd name="T2" fmla="*/ 0 w 21721"/>
                      <a:gd name="T3" fmla="*/ 96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3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3248" y="3024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4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082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5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168"/>
                    <a:ext cx="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6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3426" y="3120"/>
                    <a:ext cx="126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3848" name="Group 162"/>
                <p:cNvGrpSpPr>
                  <a:grpSpLocks/>
                </p:cNvGrpSpPr>
                <p:nvPr/>
              </p:nvGrpSpPr>
              <p:grpSpPr bwMode="auto">
                <a:xfrm>
                  <a:off x="2396" y="3212"/>
                  <a:ext cx="249" cy="149"/>
                  <a:chOff x="2396" y="3212"/>
                  <a:chExt cx="249" cy="149"/>
                </a:xfrm>
              </p:grpSpPr>
              <p:sp>
                <p:nvSpPr>
                  <p:cNvPr id="33826" name="Arc 163"/>
                  <p:cNvSpPr>
                    <a:spLocks/>
                  </p:cNvSpPr>
                  <p:nvPr/>
                </p:nvSpPr>
                <p:spPr bwMode="auto">
                  <a:xfrm>
                    <a:off x="2448" y="3213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7" name="Arc 164"/>
                  <p:cNvSpPr>
                    <a:spLocks/>
                  </p:cNvSpPr>
                  <p:nvPr/>
                </p:nvSpPr>
                <p:spPr bwMode="auto">
                  <a:xfrm>
                    <a:off x="2448" y="3287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3212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2396" y="3324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30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2563" y="3287"/>
                    <a:ext cx="8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3849" name="Group 168"/>
                <p:cNvGrpSpPr>
                  <a:grpSpLocks/>
                </p:cNvGrpSpPr>
                <p:nvPr/>
              </p:nvGrpSpPr>
              <p:grpSpPr bwMode="auto">
                <a:xfrm>
                  <a:off x="2129" y="3513"/>
                  <a:ext cx="168" cy="149"/>
                  <a:chOff x="2129" y="3513"/>
                  <a:chExt cx="168" cy="149"/>
                </a:xfrm>
              </p:grpSpPr>
              <p:sp>
                <p:nvSpPr>
                  <p:cNvPr id="33821" name="Arc 169"/>
                  <p:cNvSpPr>
                    <a:spLocks/>
                  </p:cNvSpPr>
                  <p:nvPr/>
                </p:nvSpPr>
                <p:spPr bwMode="auto">
                  <a:xfrm>
                    <a:off x="2181" y="3514"/>
                    <a:ext cx="116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6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2" name="Arc 170"/>
                  <p:cNvSpPr>
                    <a:spLocks/>
                  </p:cNvSpPr>
                  <p:nvPr/>
                </p:nvSpPr>
                <p:spPr bwMode="auto">
                  <a:xfrm>
                    <a:off x="2181" y="3588"/>
                    <a:ext cx="116" cy="74"/>
                  </a:xfrm>
                  <a:custGeom>
                    <a:avLst/>
                    <a:gdLst>
                      <a:gd name="T0" fmla="*/ 116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3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2181" y="3513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4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558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5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2129" y="3625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3850" name="Group 174"/>
                <p:cNvGrpSpPr>
                  <a:grpSpLocks/>
                </p:cNvGrpSpPr>
                <p:nvPr/>
              </p:nvGrpSpPr>
              <p:grpSpPr bwMode="auto">
                <a:xfrm>
                  <a:off x="2298" y="3476"/>
                  <a:ext cx="328" cy="149"/>
                  <a:chOff x="2298" y="3476"/>
                  <a:chExt cx="328" cy="149"/>
                </a:xfrm>
              </p:grpSpPr>
              <p:sp>
                <p:nvSpPr>
                  <p:cNvPr id="33815" name="Arc 175"/>
                  <p:cNvSpPr>
                    <a:spLocks/>
                  </p:cNvSpPr>
                  <p:nvPr/>
                </p:nvSpPr>
                <p:spPr bwMode="auto">
                  <a:xfrm>
                    <a:off x="2430" y="3477"/>
                    <a:ext cx="115" cy="74"/>
                  </a:xfrm>
                  <a:custGeom>
                    <a:avLst/>
                    <a:gdLst>
                      <a:gd name="T0" fmla="*/ 0 w 21721"/>
                      <a:gd name="T1" fmla="*/ 0 h 21600"/>
                      <a:gd name="T2" fmla="*/ 115 w 21721"/>
                      <a:gd name="T3" fmla="*/ 74 h 21600"/>
                      <a:gd name="T4" fmla="*/ 1 w 21721"/>
                      <a:gd name="T5" fmla="*/ 74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</a:path>
                      <a:path w="21721" h="21600" stroke="0" extrusionOk="0">
                        <a:moveTo>
                          <a:pt x="0" y="0"/>
                        </a:moveTo>
                        <a:cubicBezTo>
                          <a:pt x="40" y="0"/>
                          <a:pt x="80" y="-1"/>
                          <a:pt x="121" y="0"/>
                        </a:cubicBezTo>
                        <a:cubicBezTo>
                          <a:pt x="12050" y="0"/>
                          <a:pt x="21721" y="9670"/>
                          <a:pt x="21721" y="21600"/>
                        </a:cubicBezTo>
                        <a:lnTo>
                          <a:pt x="121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16" name="Arc 176"/>
                  <p:cNvSpPr>
                    <a:spLocks/>
                  </p:cNvSpPr>
                  <p:nvPr/>
                </p:nvSpPr>
                <p:spPr bwMode="auto">
                  <a:xfrm>
                    <a:off x="2430" y="3551"/>
                    <a:ext cx="115" cy="74"/>
                  </a:xfrm>
                  <a:custGeom>
                    <a:avLst/>
                    <a:gdLst>
                      <a:gd name="T0" fmla="*/ 115 w 21721"/>
                      <a:gd name="T1" fmla="*/ 0 h 21600"/>
                      <a:gd name="T2" fmla="*/ 0 w 21721"/>
                      <a:gd name="T3" fmla="*/ 74 h 21600"/>
                      <a:gd name="T4" fmla="*/ 1 w 2172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721"/>
                      <a:gd name="T10" fmla="*/ 0 h 21600"/>
                      <a:gd name="T11" fmla="*/ 21721 w 2172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21" h="21600" fill="none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</a:path>
                      <a:path w="21721" h="21600" stroke="0" extrusionOk="0">
                        <a:moveTo>
                          <a:pt x="21721" y="0"/>
                        </a:moveTo>
                        <a:cubicBezTo>
                          <a:pt x="21721" y="11929"/>
                          <a:pt x="12050" y="21600"/>
                          <a:pt x="121" y="21600"/>
                        </a:cubicBezTo>
                        <a:cubicBezTo>
                          <a:pt x="80" y="21600"/>
                          <a:pt x="40" y="21599"/>
                          <a:pt x="0" y="21599"/>
                        </a:cubicBezTo>
                        <a:lnTo>
                          <a:pt x="12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17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2430" y="3476"/>
                    <a:ext cx="0" cy="149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18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2378" y="3521"/>
                    <a:ext cx="5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19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2298" y="3588"/>
                    <a:ext cx="13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3820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2545" y="3551"/>
                    <a:ext cx="81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2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</p:grpSp>
      <p:grpSp>
        <p:nvGrpSpPr>
          <p:cNvPr id="33851" name="Group 181"/>
          <p:cNvGrpSpPr>
            <a:grpSpLocks/>
          </p:cNvGrpSpPr>
          <p:nvPr/>
        </p:nvGrpSpPr>
        <p:grpSpPr bwMode="auto">
          <a:xfrm>
            <a:off x="2338513" y="4161126"/>
            <a:ext cx="4477923" cy="1871538"/>
            <a:chOff x="927" y="2579"/>
            <a:chExt cx="3870" cy="1741"/>
          </a:xfrm>
        </p:grpSpPr>
        <p:pic>
          <p:nvPicPr>
            <p:cNvPr id="33799" name="Picture 18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22" y="2579"/>
              <a:ext cx="2380" cy="1741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33800" name="Picture 18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1" y="3567"/>
              <a:ext cx="1255" cy="559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33801" name="Picture 18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70" y="3112"/>
              <a:ext cx="1100" cy="859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33802" name="Picture 185" descr="davis_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84" y="2719"/>
              <a:ext cx="1013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3" name="Picture 186" descr="fill_status_with_coll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84" y="3500"/>
              <a:ext cx="1048" cy="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18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27" y="2986"/>
              <a:ext cx="8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9980" name="Text Box 188"/>
          <p:cNvSpPr txBox="1">
            <a:spLocks noChangeArrowheads="1"/>
          </p:cNvSpPr>
          <p:nvPr/>
        </p:nvSpPr>
        <p:spPr bwMode="auto">
          <a:xfrm>
            <a:off x="8370888" y="2666700"/>
            <a:ext cx="215900" cy="190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1400" b="1" dirty="0"/>
              <a:t>1</a:t>
            </a:r>
          </a:p>
          <a:p>
            <a:pPr>
              <a:spcBef>
                <a:spcPct val="50000"/>
              </a:spcBef>
            </a:pPr>
            <a:r>
              <a:rPr lang="en-US" sz="1400" b="1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/>
              <a:t>1</a:t>
            </a:r>
            <a:endParaRPr lang="en-US" sz="1400" b="1" dirty="0"/>
          </a:p>
          <a:p>
            <a:pPr>
              <a:spcBef>
                <a:spcPct val="50000"/>
              </a:spcBef>
            </a:pPr>
            <a:r>
              <a:rPr lang="en-US" sz="1400" b="1" dirty="0"/>
              <a:t>1</a:t>
            </a:r>
          </a:p>
          <a:p>
            <a:pPr>
              <a:spcBef>
                <a:spcPct val="50000"/>
              </a:spcBef>
            </a:pPr>
            <a:endParaRPr lang="en-US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89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89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98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Objectives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Ensure Gates Will Work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7763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buNone/>
            </a:pPr>
            <a:r>
              <a:rPr lang="en-US" sz="2400" dirty="0" smtClean="0"/>
              <a:t>Put statements in the design description</a:t>
            </a:r>
          </a:p>
          <a:p>
            <a:pPr lvl="1">
              <a:lnSpc>
                <a:spcPts val="3600"/>
              </a:lnSpc>
              <a:spcBef>
                <a:spcPts val="0"/>
              </a:spcBef>
            </a:pPr>
            <a:r>
              <a:rPr lang="en-US" sz="2400" dirty="0" smtClean="0"/>
              <a:t>Assertion-based verification = “Smart Verification”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35038" y="2165350"/>
            <a:ext cx="7310437" cy="1077913"/>
            <a:chOff x="528" y="859"/>
            <a:chExt cx="4944" cy="765"/>
          </a:xfrm>
        </p:grpSpPr>
        <p:sp>
          <p:nvSpPr>
            <p:cNvPr id="34848" name="AutoShape 5"/>
            <p:cNvSpPr>
              <a:spLocks noChangeArrowheads="1"/>
            </p:cNvSpPr>
            <p:nvPr/>
          </p:nvSpPr>
          <p:spPr bwMode="auto">
            <a:xfrm>
              <a:off x="1968" y="859"/>
              <a:ext cx="3504" cy="514"/>
            </a:xfrm>
            <a:prstGeom prst="foldedCorner">
              <a:avLst>
                <a:gd name="adj" fmla="val 12500"/>
              </a:avLst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lIns="18288" tIns="137160" rIns="18288" anchor="ctr"/>
            <a:lstStyle/>
            <a:p>
              <a:r>
                <a:rPr lang="en-US" altLang="ja-JP" sz="1200" b="1" dirty="0">
                  <a:solidFill>
                    <a:srgbClr val="006600"/>
                  </a:solidFill>
                  <a:ea typeface="MS PGothic" pitchFamily="34" charset="-128"/>
                </a:rPr>
                <a:t>assert property (@(posedge clk) $rose(req)|-&gt; ##[1:3] $rose(ack));</a:t>
              </a:r>
              <a:endParaRPr lang="en-US" sz="1200" b="1" dirty="0">
                <a:solidFill>
                  <a:srgbClr val="006600"/>
                </a:solidFill>
                <a:ea typeface="MS PGothic" pitchFamily="34" charset="-128"/>
              </a:endParaRPr>
            </a:p>
          </p:txBody>
        </p:sp>
        <p:sp>
          <p:nvSpPr>
            <p:cNvPr id="34849" name="Text Box 6"/>
            <p:cNvSpPr txBox="1">
              <a:spLocks noChangeArrowheads="1"/>
            </p:cNvSpPr>
            <p:nvPr/>
          </p:nvSpPr>
          <p:spPr bwMode="auto">
            <a:xfrm>
              <a:off x="528" y="864"/>
              <a:ext cx="11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800" b="1" dirty="0">
                  <a:solidFill>
                    <a:srgbClr val="D60093"/>
                  </a:solidFill>
                </a:rPr>
                <a:t>Assertion</a:t>
              </a:r>
            </a:p>
          </p:txBody>
        </p:sp>
        <p:cxnSp>
          <p:nvCxnSpPr>
            <p:cNvPr id="34850" name="AutoShape 7"/>
            <p:cNvCxnSpPr>
              <a:cxnSpLocks noChangeShapeType="1"/>
              <a:stCxn id="34823" idx="0"/>
              <a:endCxn id="34848" idx="1"/>
            </p:cNvCxnSpPr>
            <p:nvPr/>
          </p:nvCxnSpPr>
          <p:spPr bwMode="auto">
            <a:xfrm rot="-5400000">
              <a:off x="1282" y="938"/>
              <a:ext cx="508" cy="864"/>
            </a:xfrm>
            <a:prstGeom prst="bentConnector2">
              <a:avLst/>
            </a:prstGeom>
            <a:noFill/>
            <a:ln w="76200">
              <a:solidFill>
                <a:schemeClr val="tx2"/>
              </a:solidFill>
              <a:miter lim="800000"/>
              <a:headEnd/>
              <a:tailEnd type="triangle" w="med" len="med"/>
            </a:ln>
            <a:scene3d>
              <a:camera prst="legacyObliqueTopRight"/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</p:cxn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35000" y="3044825"/>
            <a:ext cx="7610475" cy="3184525"/>
            <a:chOff x="406" y="2314"/>
            <a:chExt cx="4794" cy="2006"/>
          </a:xfrm>
        </p:grpSpPr>
        <p:sp>
          <p:nvSpPr>
            <p:cNvPr id="34845" name="AutoShape 9"/>
            <p:cNvSpPr>
              <a:spLocks noChangeArrowheads="1"/>
            </p:cNvSpPr>
            <p:nvPr/>
          </p:nvSpPr>
          <p:spPr bwMode="ltGray">
            <a:xfrm>
              <a:off x="1937" y="2314"/>
              <a:ext cx="3263" cy="2006"/>
            </a:xfrm>
            <a:prstGeom prst="foldedCorner">
              <a:avLst>
                <a:gd name="adj" fmla="val 12500"/>
              </a:avLst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tIns="320040" anchor="ctr"/>
            <a:lstStyle/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always @(posedge req)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begin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repeat (1) @(posedge clk);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fork: pos_pos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begin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   @(posedge ack)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   $display("Assertion Success",$time);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	   disable pos_pos;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end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begin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  repeat (2) @(posedge clk);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  $display("Assertion Failure",$time);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   disable pos_pos;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  end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   join</a:t>
              </a:r>
            </a:p>
            <a:p>
              <a:r>
                <a:rPr lang="en-US" sz="1200" b="1" dirty="0">
                  <a:solidFill>
                    <a:srgbClr val="000000"/>
                  </a:solidFill>
                  <a:latin typeface="Courier New" pitchFamily="49" charset="0"/>
                </a:rPr>
                <a:t>  end // always</a:t>
              </a:r>
            </a:p>
          </p:txBody>
        </p:sp>
        <p:sp>
          <p:nvSpPr>
            <p:cNvPr id="34846" name="Text Box 10"/>
            <p:cNvSpPr txBox="1">
              <a:spLocks noChangeArrowheads="1"/>
            </p:cNvSpPr>
            <p:nvPr/>
          </p:nvSpPr>
          <p:spPr bwMode="auto">
            <a:xfrm>
              <a:off x="406" y="3671"/>
              <a:ext cx="913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800" b="1" dirty="0"/>
                <a:t>Old way</a:t>
              </a:r>
            </a:p>
          </p:txBody>
        </p:sp>
        <p:cxnSp>
          <p:nvCxnSpPr>
            <p:cNvPr id="34847" name="AutoShape 11"/>
            <p:cNvCxnSpPr>
              <a:cxnSpLocks noChangeShapeType="1"/>
            </p:cNvCxnSpPr>
            <p:nvPr/>
          </p:nvCxnSpPr>
          <p:spPr bwMode="auto">
            <a:xfrm rot="16200000" flipH="1">
              <a:off x="1252" y="3422"/>
              <a:ext cx="561" cy="809"/>
            </a:xfrm>
            <a:prstGeom prst="bentConnector2">
              <a:avLst/>
            </a:prstGeom>
            <a:noFill/>
            <a:ln w="76200">
              <a:solidFill>
                <a:schemeClr val="folHlink"/>
              </a:solidFill>
              <a:miter lim="800000"/>
              <a:headEnd/>
              <a:tailEnd type="triangle" w="med" len="med"/>
            </a:ln>
            <a:scene3d>
              <a:camera prst="legacyObliqueTopRight"/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</p:cxn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74675" y="3243263"/>
            <a:ext cx="2435225" cy="1792287"/>
            <a:chOff x="284" y="1624"/>
            <a:chExt cx="1647" cy="1273"/>
          </a:xfrm>
        </p:grpSpPr>
        <p:sp>
          <p:nvSpPr>
            <p:cNvPr id="34823" name="Rectangle 13"/>
            <p:cNvSpPr>
              <a:spLocks noChangeArrowheads="1"/>
            </p:cNvSpPr>
            <p:nvPr/>
          </p:nvSpPr>
          <p:spPr bwMode="auto">
            <a:xfrm>
              <a:off x="288" y="1624"/>
              <a:ext cx="1632" cy="124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legacyObliqueTopRight"/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en-US" sz="1800" b="1" dirty="0">
                <a:solidFill>
                  <a:srgbClr val="000000"/>
                </a:solidFill>
              </a:endParaRPr>
            </a:p>
          </p:txBody>
        </p:sp>
        <p:sp>
          <p:nvSpPr>
            <p:cNvPr id="34824" name="Text Box 14"/>
            <p:cNvSpPr txBox="1">
              <a:spLocks noChangeArrowheads="1"/>
            </p:cNvSpPr>
            <p:nvPr/>
          </p:nvSpPr>
          <p:spPr bwMode="auto">
            <a:xfrm>
              <a:off x="284" y="1999"/>
              <a:ext cx="286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000000"/>
                  </a:solidFill>
                </a:rPr>
                <a:t>req</a:t>
              </a:r>
            </a:p>
            <a:p>
              <a:pPr algn="r"/>
              <a:r>
                <a:rPr lang="en-US" sz="2000" b="1" dirty="0">
                  <a:solidFill>
                    <a:srgbClr val="000000"/>
                  </a:solidFill>
                </a:rPr>
                <a:t/>
              </a:r>
              <a:br>
                <a:rPr lang="en-US" sz="2000" b="1" dirty="0">
                  <a:solidFill>
                    <a:srgbClr val="000000"/>
                  </a:solidFill>
                </a:rPr>
              </a:br>
              <a:r>
                <a:rPr lang="en-US" sz="2000" b="1" dirty="0">
                  <a:solidFill>
                    <a:srgbClr val="000000"/>
                  </a:solidFill>
                </a:rPr>
                <a:t>ack</a:t>
              </a:r>
            </a:p>
          </p:txBody>
        </p:sp>
        <p:sp>
          <p:nvSpPr>
            <p:cNvPr id="34825" name="Text Box 15"/>
            <p:cNvSpPr txBox="1">
              <a:spLocks noChangeArrowheads="1"/>
            </p:cNvSpPr>
            <p:nvPr/>
          </p:nvSpPr>
          <p:spPr bwMode="auto">
            <a:xfrm>
              <a:off x="642" y="1720"/>
              <a:ext cx="1289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666750" algn="l"/>
                  <a:tab pos="1238250" algn="l"/>
                  <a:tab pos="1905000" algn="l"/>
                  <a:tab pos="2476500" algn="l"/>
                  <a:tab pos="3143250" algn="l"/>
                  <a:tab pos="3714750" algn="l"/>
                  <a:tab pos="4381500" algn="l"/>
                  <a:tab pos="4953000" algn="l"/>
                  <a:tab pos="5524500" algn="l"/>
                  <a:tab pos="6096000" algn="l"/>
                  <a:tab pos="6191250" algn="l"/>
                  <a:tab pos="6667500" algn="l"/>
                </a:tabLst>
              </a:pPr>
              <a:r>
                <a:rPr lang="en-US" sz="1800" b="1" dirty="0">
                  <a:solidFill>
                    <a:srgbClr val="000000"/>
                  </a:solidFill>
                </a:rPr>
                <a:t>0   1    2    3   4    5</a:t>
              </a:r>
            </a:p>
          </p:txBody>
        </p:sp>
        <p:sp>
          <p:nvSpPr>
            <p:cNvPr id="34826" name="Line 16"/>
            <p:cNvSpPr>
              <a:spLocks noChangeShapeType="1"/>
            </p:cNvSpPr>
            <p:nvPr/>
          </p:nvSpPr>
          <p:spPr bwMode="auto">
            <a:xfrm>
              <a:off x="659" y="2578"/>
              <a:ext cx="3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27" name="Line 17"/>
            <p:cNvSpPr>
              <a:spLocks noChangeShapeType="1"/>
            </p:cNvSpPr>
            <p:nvPr/>
          </p:nvSpPr>
          <p:spPr bwMode="auto">
            <a:xfrm>
              <a:off x="1007" y="2386"/>
              <a:ext cx="8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659" y="1954"/>
              <a:ext cx="1193" cy="768"/>
              <a:chOff x="1728" y="2160"/>
              <a:chExt cx="2304" cy="864"/>
            </a:xfrm>
          </p:grpSpPr>
          <p:sp>
            <p:nvSpPr>
              <p:cNvPr id="34838" name="Line 19"/>
              <p:cNvSpPr>
                <a:spLocks noChangeShapeType="1"/>
              </p:cNvSpPr>
              <p:nvPr/>
            </p:nvSpPr>
            <p:spPr bwMode="auto">
              <a:xfrm>
                <a:off x="1728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39" name="Line 20"/>
              <p:cNvSpPr>
                <a:spLocks noChangeShapeType="1"/>
              </p:cNvSpPr>
              <p:nvPr/>
            </p:nvSpPr>
            <p:spPr bwMode="auto">
              <a:xfrm>
                <a:off x="2112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40" name="Line 21"/>
              <p:cNvSpPr>
                <a:spLocks noChangeShapeType="1"/>
              </p:cNvSpPr>
              <p:nvPr/>
            </p:nvSpPr>
            <p:spPr bwMode="auto">
              <a:xfrm>
                <a:off x="2496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41" name="Line 22"/>
              <p:cNvSpPr>
                <a:spLocks noChangeShapeType="1"/>
              </p:cNvSpPr>
              <p:nvPr/>
            </p:nvSpPr>
            <p:spPr bwMode="auto">
              <a:xfrm>
                <a:off x="2880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42" name="Line 23"/>
              <p:cNvSpPr>
                <a:spLocks noChangeShapeType="1"/>
              </p:cNvSpPr>
              <p:nvPr/>
            </p:nvSpPr>
            <p:spPr bwMode="auto">
              <a:xfrm>
                <a:off x="3264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43" name="Line 24"/>
              <p:cNvSpPr>
                <a:spLocks noChangeShapeType="1"/>
              </p:cNvSpPr>
              <p:nvPr/>
            </p:nvSpPr>
            <p:spPr bwMode="auto">
              <a:xfrm>
                <a:off x="3648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4844" name="Line 25"/>
              <p:cNvSpPr>
                <a:spLocks noChangeShapeType="1"/>
              </p:cNvSpPr>
              <p:nvPr/>
            </p:nvSpPr>
            <p:spPr bwMode="auto">
              <a:xfrm>
                <a:off x="4032" y="2160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34829" name="Line 26"/>
            <p:cNvSpPr>
              <a:spLocks noChangeShapeType="1"/>
            </p:cNvSpPr>
            <p:nvPr/>
          </p:nvSpPr>
          <p:spPr bwMode="auto">
            <a:xfrm>
              <a:off x="668" y="2242"/>
              <a:ext cx="1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0" name="Line 27"/>
            <p:cNvSpPr>
              <a:spLocks noChangeShapeType="1"/>
            </p:cNvSpPr>
            <p:nvPr/>
          </p:nvSpPr>
          <p:spPr bwMode="auto">
            <a:xfrm>
              <a:off x="809" y="2050"/>
              <a:ext cx="10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1" name="Line 28"/>
            <p:cNvSpPr>
              <a:spLocks noChangeShapeType="1"/>
            </p:cNvSpPr>
            <p:nvPr/>
          </p:nvSpPr>
          <p:spPr bwMode="auto">
            <a:xfrm rot="-5400000">
              <a:off x="713" y="214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2" name="Line 29"/>
            <p:cNvSpPr>
              <a:spLocks noChangeShapeType="1"/>
            </p:cNvSpPr>
            <p:nvPr/>
          </p:nvSpPr>
          <p:spPr bwMode="auto">
            <a:xfrm rot="-5400000">
              <a:off x="899" y="2469"/>
              <a:ext cx="19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3" name="Line 30"/>
            <p:cNvSpPr>
              <a:spLocks noChangeShapeType="1"/>
            </p:cNvSpPr>
            <p:nvPr/>
          </p:nvSpPr>
          <p:spPr bwMode="auto">
            <a:xfrm rot="-5400000">
              <a:off x="1098" y="2469"/>
              <a:ext cx="19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4" name="Line 31"/>
            <p:cNvSpPr>
              <a:spLocks noChangeShapeType="1"/>
            </p:cNvSpPr>
            <p:nvPr/>
          </p:nvSpPr>
          <p:spPr bwMode="auto">
            <a:xfrm rot="-5400000">
              <a:off x="1297" y="2469"/>
              <a:ext cx="19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5" name="Line 32"/>
            <p:cNvSpPr>
              <a:spLocks noChangeShapeType="1"/>
            </p:cNvSpPr>
            <p:nvPr/>
          </p:nvSpPr>
          <p:spPr bwMode="auto">
            <a:xfrm>
              <a:off x="982" y="2578"/>
              <a:ext cx="39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4836" name="Freeform 33"/>
            <p:cNvSpPr>
              <a:spLocks/>
            </p:cNvSpPr>
            <p:nvPr/>
          </p:nvSpPr>
          <p:spPr bwMode="auto">
            <a:xfrm>
              <a:off x="809" y="2182"/>
              <a:ext cx="365" cy="276"/>
            </a:xfrm>
            <a:custGeom>
              <a:avLst/>
              <a:gdLst>
                <a:gd name="T0" fmla="*/ 0 w 184"/>
                <a:gd name="T1" fmla="*/ 0 h 276"/>
                <a:gd name="T2" fmla="*/ 80 w 184"/>
                <a:gd name="T3" fmla="*/ 72 h 276"/>
                <a:gd name="T4" fmla="*/ 184 w 184"/>
                <a:gd name="T5" fmla="*/ 276 h 276"/>
                <a:gd name="T6" fmla="*/ 0 60000 65536"/>
                <a:gd name="T7" fmla="*/ 0 60000 65536"/>
                <a:gd name="T8" fmla="*/ 0 60000 65536"/>
                <a:gd name="T9" fmla="*/ 0 w 184"/>
                <a:gd name="T10" fmla="*/ 0 h 276"/>
                <a:gd name="T11" fmla="*/ 184 w 184"/>
                <a:gd name="T12" fmla="*/ 276 h 2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276">
                  <a:moveTo>
                    <a:pt x="0" y="0"/>
                  </a:moveTo>
                  <a:cubicBezTo>
                    <a:pt x="24" y="13"/>
                    <a:pt x="49" y="26"/>
                    <a:pt x="80" y="72"/>
                  </a:cubicBezTo>
                  <a:cubicBezTo>
                    <a:pt x="111" y="118"/>
                    <a:pt x="147" y="197"/>
                    <a:pt x="184" y="276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4837" name="Text Box 34"/>
            <p:cNvSpPr txBox="1">
              <a:spLocks noChangeArrowheads="1"/>
            </p:cNvSpPr>
            <p:nvPr/>
          </p:nvSpPr>
          <p:spPr bwMode="auto">
            <a:xfrm>
              <a:off x="302" y="2680"/>
              <a:ext cx="1596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i="1" dirty="0">
                  <a:solidFill>
                    <a:srgbClr val="000000"/>
                  </a:solidFill>
                </a:rPr>
                <a:t>Intended behavior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Ensure Gates Will Work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35050" y="1524000"/>
            <a:ext cx="810895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Create a test program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For manufacturer to throw out defective chips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Need millions of combinations of electrical stimuli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Use EDA tools! Automatic Test Program Generation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000" i="1" dirty="0" smtClean="0">
                <a:latin typeface="Torino Outline" charset="0"/>
              </a:rPr>
              <a:t>example: TetraMAX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9938" y="4184650"/>
            <a:ext cx="7758112" cy="1836738"/>
            <a:chOff x="485" y="2636"/>
            <a:chExt cx="4887" cy="1157"/>
          </a:xfrm>
        </p:grpSpPr>
        <p:sp>
          <p:nvSpPr>
            <p:cNvPr id="35871" name="Rectangle 5"/>
            <p:cNvSpPr>
              <a:spLocks noChangeArrowheads="1"/>
            </p:cNvSpPr>
            <p:nvPr/>
          </p:nvSpPr>
          <p:spPr bwMode="auto">
            <a:xfrm>
              <a:off x="485" y="2636"/>
              <a:ext cx="1371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/>
              <a:r>
                <a:rPr lang="en-US" dirty="0"/>
                <a:t>apply electricity</a:t>
              </a:r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+</a:t>
              </a:r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expected response</a:t>
              </a:r>
            </a:p>
          </p:txBody>
        </p:sp>
        <p:sp>
          <p:nvSpPr>
            <p:cNvPr id="35872" name="Line 6"/>
            <p:cNvSpPr>
              <a:spLocks noChangeShapeType="1"/>
            </p:cNvSpPr>
            <p:nvPr/>
          </p:nvSpPr>
          <p:spPr bwMode="auto">
            <a:xfrm>
              <a:off x="1691" y="3193"/>
              <a:ext cx="41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873" name="Line 7"/>
            <p:cNvSpPr>
              <a:spLocks noChangeShapeType="1"/>
            </p:cNvSpPr>
            <p:nvPr/>
          </p:nvSpPr>
          <p:spPr bwMode="auto">
            <a:xfrm>
              <a:off x="3770" y="3193"/>
              <a:ext cx="41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874" name="Rectangle 8"/>
            <p:cNvSpPr>
              <a:spLocks noChangeArrowheads="1"/>
            </p:cNvSpPr>
            <p:nvPr/>
          </p:nvSpPr>
          <p:spPr bwMode="auto">
            <a:xfrm>
              <a:off x="4001" y="2780"/>
              <a:ext cx="1371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2000" dirty="0"/>
                <a:t>measure response</a:t>
              </a:r>
            </a:p>
            <a:p>
              <a:pPr algn="ctr"/>
              <a:endParaRPr lang="en-US" sz="2000" dirty="0"/>
            </a:p>
            <a:p>
              <a:pPr algn="ctr"/>
              <a:r>
                <a:rPr lang="en-US" sz="2000" dirty="0"/>
                <a:t>+</a:t>
              </a:r>
            </a:p>
            <a:p>
              <a:pPr algn="ctr"/>
              <a:endParaRPr lang="en-US" sz="2000" dirty="0"/>
            </a:p>
            <a:p>
              <a:pPr algn="ctr"/>
              <a:r>
                <a:rPr lang="en-US" sz="2000" dirty="0"/>
                <a:t>check against expectations</a:t>
              </a: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321" y="3328"/>
              <a:ext cx="294" cy="177"/>
              <a:chOff x="192" y="1344"/>
              <a:chExt cx="384" cy="192"/>
            </a:xfrm>
          </p:grpSpPr>
          <p:sp>
            <p:nvSpPr>
              <p:cNvPr id="35916" name="Arc 10"/>
              <p:cNvSpPr>
                <a:spLocks/>
              </p:cNvSpPr>
              <p:nvPr/>
            </p:nvSpPr>
            <p:spPr bwMode="auto">
              <a:xfrm>
                <a:off x="272" y="1345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7" name="Arc 11"/>
              <p:cNvSpPr>
                <a:spLocks/>
              </p:cNvSpPr>
              <p:nvPr/>
            </p:nvSpPr>
            <p:spPr bwMode="auto">
              <a:xfrm>
                <a:off x="272" y="1440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8" name="Line 12"/>
              <p:cNvSpPr>
                <a:spLocks noChangeShapeType="1"/>
              </p:cNvSpPr>
              <p:nvPr/>
            </p:nvSpPr>
            <p:spPr bwMode="auto">
              <a:xfrm>
                <a:off x="272" y="1344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9" name="Line 13"/>
              <p:cNvSpPr>
                <a:spLocks noChangeShapeType="1"/>
              </p:cNvSpPr>
              <p:nvPr/>
            </p:nvSpPr>
            <p:spPr bwMode="auto">
              <a:xfrm>
                <a:off x="192" y="140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20" name="Line 14"/>
              <p:cNvSpPr>
                <a:spLocks noChangeShapeType="1"/>
              </p:cNvSpPr>
              <p:nvPr/>
            </p:nvSpPr>
            <p:spPr bwMode="auto">
              <a:xfrm>
                <a:off x="192" y="1488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21" name="Line 15"/>
              <p:cNvSpPr>
                <a:spLocks noChangeShapeType="1"/>
              </p:cNvSpPr>
              <p:nvPr/>
            </p:nvSpPr>
            <p:spPr bwMode="auto">
              <a:xfrm>
                <a:off x="450" y="1440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2346" y="3361"/>
              <a:ext cx="295" cy="177"/>
              <a:chOff x="768" y="3312"/>
              <a:chExt cx="384" cy="192"/>
            </a:xfrm>
          </p:grpSpPr>
          <p:sp>
            <p:nvSpPr>
              <p:cNvPr id="35910" name="Arc 17"/>
              <p:cNvSpPr>
                <a:spLocks/>
              </p:cNvSpPr>
              <p:nvPr/>
            </p:nvSpPr>
            <p:spPr bwMode="auto">
              <a:xfrm>
                <a:off x="848" y="3313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1" name="Arc 18"/>
              <p:cNvSpPr>
                <a:spLocks/>
              </p:cNvSpPr>
              <p:nvPr/>
            </p:nvSpPr>
            <p:spPr bwMode="auto">
              <a:xfrm>
                <a:off x="848" y="3408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2" name="Line 19"/>
              <p:cNvSpPr>
                <a:spLocks noChangeShapeType="1"/>
              </p:cNvSpPr>
              <p:nvPr/>
            </p:nvSpPr>
            <p:spPr bwMode="auto">
              <a:xfrm>
                <a:off x="848" y="3312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3" name="Line 20"/>
              <p:cNvSpPr>
                <a:spLocks noChangeShapeType="1"/>
              </p:cNvSpPr>
              <p:nvPr/>
            </p:nvSpPr>
            <p:spPr bwMode="auto">
              <a:xfrm>
                <a:off x="768" y="337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4" name="Line 21"/>
              <p:cNvSpPr>
                <a:spLocks noChangeShapeType="1"/>
              </p:cNvSpPr>
              <p:nvPr/>
            </p:nvSpPr>
            <p:spPr bwMode="auto">
              <a:xfrm>
                <a:off x="768" y="3456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15" name="Line 22"/>
              <p:cNvSpPr>
                <a:spLocks noChangeShapeType="1"/>
              </p:cNvSpPr>
              <p:nvPr/>
            </p:nvSpPr>
            <p:spPr bwMode="auto">
              <a:xfrm>
                <a:off x="1026" y="3408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2236" y="2830"/>
              <a:ext cx="295" cy="177"/>
              <a:chOff x="624" y="2736"/>
              <a:chExt cx="384" cy="192"/>
            </a:xfrm>
          </p:grpSpPr>
          <p:sp>
            <p:nvSpPr>
              <p:cNvPr id="35904" name="Arc 24"/>
              <p:cNvSpPr>
                <a:spLocks/>
              </p:cNvSpPr>
              <p:nvPr/>
            </p:nvSpPr>
            <p:spPr bwMode="auto">
              <a:xfrm>
                <a:off x="704" y="2737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05" name="Arc 25"/>
              <p:cNvSpPr>
                <a:spLocks/>
              </p:cNvSpPr>
              <p:nvPr/>
            </p:nvSpPr>
            <p:spPr bwMode="auto">
              <a:xfrm>
                <a:off x="704" y="2832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06" name="Line 26"/>
              <p:cNvSpPr>
                <a:spLocks noChangeShapeType="1"/>
              </p:cNvSpPr>
              <p:nvPr/>
            </p:nvSpPr>
            <p:spPr bwMode="auto">
              <a:xfrm>
                <a:off x="704" y="2736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07" name="Line 27"/>
              <p:cNvSpPr>
                <a:spLocks noChangeShapeType="1"/>
              </p:cNvSpPr>
              <p:nvPr/>
            </p:nvSpPr>
            <p:spPr bwMode="auto">
              <a:xfrm>
                <a:off x="624" y="2794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08" name="Line 28"/>
              <p:cNvSpPr>
                <a:spLocks noChangeShapeType="1"/>
              </p:cNvSpPr>
              <p:nvPr/>
            </p:nvSpPr>
            <p:spPr bwMode="auto">
              <a:xfrm>
                <a:off x="624" y="288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909" name="Line 29"/>
              <p:cNvSpPr>
                <a:spLocks noChangeShapeType="1"/>
              </p:cNvSpPr>
              <p:nvPr/>
            </p:nvSpPr>
            <p:spPr bwMode="auto">
              <a:xfrm>
                <a:off x="882" y="2832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2383" y="3008"/>
              <a:ext cx="1156" cy="264"/>
              <a:chOff x="2400" y="3279"/>
              <a:chExt cx="1156" cy="264"/>
            </a:xfrm>
          </p:grpSpPr>
          <p:grpSp>
            <p:nvGrpSpPr>
              <p:cNvPr id="7" name="Group 31"/>
              <p:cNvGrpSpPr>
                <a:grpSpLocks/>
              </p:cNvGrpSpPr>
              <p:nvPr/>
            </p:nvGrpSpPr>
            <p:grpSpPr bwMode="auto">
              <a:xfrm>
                <a:off x="2400" y="3367"/>
                <a:ext cx="199" cy="176"/>
                <a:chOff x="302" y="3222"/>
                <a:chExt cx="168" cy="149"/>
              </a:xfrm>
            </p:grpSpPr>
            <p:sp>
              <p:nvSpPr>
                <p:cNvPr id="35899" name="Arc 32"/>
                <p:cNvSpPr>
                  <a:spLocks/>
                </p:cNvSpPr>
                <p:nvPr/>
              </p:nvSpPr>
              <p:spPr bwMode="auto">
                <a:xfrm>
                  <a:off x="354" y="322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900" name="Arc 33"/>
                <p:cNvSpPr>
                  <a:spLocks/>
                </p:cNvSpPr>
                <p:nvPr/>
              </p:nvSpPr>
              <p:spPr bwMode="auto">
                <a:xfrm>
                  <a:off x="354" y="329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901" name="Line 34"/>
                <p:cNvSpPr>
                  <a:spLocks noChangeShapeType="1"/>
                </p:cNvSpPr>
                <p:nvPr/>
              </p:nvSpPr>
              <p:spPr bwMode="auto">
                <a:xfrm>
                  <a:off x="354" y="322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902" name="Line 35"/>
                <p:cNvSpPr>
                  <a:spLocks noChangeShapeType="1"/>
                </p:cNvSpPr>
                <p:nvPr/>
              </p:nvSpPr>
              <p:spPr bwMode="auto">
                <a:xfrm>
                  <a:off x="302" y="3267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903" name="Line 36"/>
                <p:cNvSpPr>
                  <a:spLocks noChangeShapeType="1"/>
                </p:cNvSpPr>
                <p:nvPr/>
              </p:nvSpPr>
              <p:spPr bwMode="auto">
                <a:xfrm>
                  <a:off x="302" y="333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37"/>
              <p:cNvGrpSpPr>
                <a:grpSpLocks/>
              </p:cNvGrpSpPr>
              <p:nvPr/>
            </p:nvGrpSpPr>
            <p:grpSpPr bwMode="auto">
              <a:xfrm>
                <a:off x="2600" y="3322"/>
                <a:ext cx="290" cy="177"/>
                <a:chOff x="471" y="3184"/>
                <a:chExt cx="245" cy="150"/>
              </a:xfrm>
            </p:grpSpPr>
            <p:sp>
              <p:nvSpPr>
                <p:cNvPr id="35894" name="Arc 38"/>
                <p:cNvSpPr>
                  <a:spLocks/>
                </p:cNvSpPr>
                <p:nvPr/>
              </p:nvSpPr>
              <p:spPr bwMode="auto">
                <a:xfrm>
                  <a:off x="607" y="3185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5" name="Arc 39"/>
                <p:cNvSpPr>
                  <a:spLocks/>
                </p:cNvSpPr>
                <p:nvPr/>
              </p:nvSpPr>
              <p:spPr bwMode="auto">
                <a:xfrm>
                  <a:off x="607" y="3259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6" name="Line 40"/>
                <p:cNvSpPr>
                  <a:spLocks noChangeShapeType="1"/>
                </p:cNvSpPr>
                <p:nvPr/>
              </p:nvSpPr>
              <p:spPr bwMode="auto">
                <a:xfrm>
                  <a:off x="608" y="3184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7" name="Line 41"/>
                <p:cNvSpPr>
                  <a:spLocks noChangeShapeType="1"/>
                </p:cNvSpPr>
                <p:nvPr/>
              </p:nvSpPr>
              <p:spPr bwMode="auto">
                <a:xfrm>
                  <a:off x="559" y="323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8" name="Line 42"/>
                <p:cNvSpPr>
                  <a:spLocks noChangeShapeType="1"/>
                </p:cNvSpPr>
                <p:nvPr/>
              </p:nvSpPr>
              <p:spPr bwMode="auto">
                <a:xfrm>
                  <a:off x="471" y="3297"/>
                  <a:ext cx="137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" name="Group 43"/>
              <p:cNvGrpSpPr>
                <a:grpSpLocks/>
              </p:cNvGrpSpPr>
              <p:nvPr/>
            </p:nvGrpSpPr>
            <p:grpSpPr bwMode="auto">
              <a:xfrm>
                <a:off x="2895" y="3279"/>
                <a:ext cx="274" cy="178"/>
                <a:chOff x="720" y="3148"/>
                <a:chExt cx="231" cy="150"/>
              </a:xfrm>
            </p:grpSpPr>
            <p:sp>
              <p:nvSpPr>
                <p:cNvPr id="35889" name="Arc 44"/>
                <p:cNvSpPr>
                  <a:spLocks/>
                </p:cNvSpPr>
                <p:nvPr/>
              </p:nvSpPr>
              <p:spPr bwMode="auto">
                <a:xfrm>
                  <a:off x="842" y="3149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0" name="Arc 45"/>
                <p:cNvSpPr>
                  <a:spLocks/>
                </p:cNvSpPr>
                <p:nvPr/>
              </p:nvSpPr>
              <p:spPr bwMode="auto">
                <a:xfrm>
                  <a:off x="842" y="3223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1" name="Line 46"/>
                <p:cNvSpPr>
                  <a:spLocks noChangeShapeType="1"/>
                </p:cNvSpPr>
                <p:nvPr/>
              </p:nvSpPr>
              <p:spPr bwMode="auto">
                <a:xfrm>
                  <a:off x="843" y="3148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2" name="Line 47"/>
                <p:cNvSpPr>
                  <a:spLocks noChangeShapeType="1"/>
                </p:cNvSpPr>
                <p:nvPr/>
              </p:nvSpPr>
              <p:spPr bwMode="auto">
                <a:xfrm>
                  <a:off x="794" y="3194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93" name="Line 48"/>
                <p:cNvSpPr>
                  <a:spLocks noChangeShapeType="1"/>
                </p:cNvSpPr>
                <p:nvPr/>
              </p:nvSpPr>
              <p:spPr bwMode="auto">
                <a:xfrm>
                  <a:off x="720" y="3261"/>
                  <a:ext cx="123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35882" name="Line 49"/>
              <p:cNvSpPr>
                <a:spLocks noChangeShapeType="1"/>
              </p:cNvSpPr>
              <p:nvPr/>
            </p:nvSpPr>
            <p:spPr bwMode="auto">
              <a:xfrm>
                <a:off x="3169" y="3367"/>
                <a:ext cx="168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0" name="Group 50"/>
              <p:cNvGrpSpPr>
                <a:grpSpLocks/>
              </p:cNvGrpSpPr>
              <p:nvPr/>
            </p:nvGrpSpPr>
            <p:grpSpPr bwMode="auto">
              <a:xfrm>
                <a:off x="3280" y="3314"/>
                <a:ext cx="276" cy="177"/>
                <a:chOff x="3280" y="3314"/>
                <a:chExt cx="276" cy="177"/>
              </a:xfrm>
            </p:grpSpPr>
            <p:sp>
              <p:nvSpPr>
                <p:cNvPr id="35884" name="Arc 51"/>
                <p:cNvSpPr>
                  <a:spLocks/>
                </p:cNvSpPr>
                <p:nvPr/>
              </p:nvSpPr>
              <p:spPr bwMode="auto">
                <a:xfrm>
                  <a:off x="3337" y="3315"/>
                  <a:ext cx="129" cy="88"/>
                </a:xfrm>
                <a:custGeom>
                  <a:avLst/>
                  <a:gdLst>
                    <a:gd name="T0" fmla="*/ 0 w 21729"/>
                    <a:gd name="T1" fmla="*/ 0 h 21600"/>
                    <a:gd name="T2" fmla="*/ 129 w 21729"/>
                    <a:gd name="T3" fmla="*/ 88 h 21600"/>
                    <a:gd name="T4" fmla="*/ 1 w 21729"/>
                    <a:gd name="T5" fmla="*/ 88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85" name="Arc 52"/>
                <p:cNvSpPr>
                  <a:spLocks/>
                </p:cNvSpPr>
                <p:nvPr/>
              </p:nvSpPr>
              <p:spPr bwMode="auto">
                <a:xfrm>
                  <a:off x="3337" y="3403"/>
                  <a:ext cx="129" cy="88"/>
                </a:xfrm>
                <a:custGeom>
                  <a:avLst/>
                  <a:gdLst>
                    <a:gd name="T0" fmla="*/ 129 w 21729"/>
                    <a:gd name="T1" fmla="*/ 0 h 21600"/>
                    <a:gd name="T2" fmla="*/ 0 w 21729"/>
                    <a:gd name="T3" fmla="*/ 88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86" name="Line 53"/>
                <p:cNvSpPr>
                  <a:spLocks noChangeShapeType="1"/>
                </p:cNvSpPr>
                <p:nvPr/>
              </p:nvSpPr>
              <p:spPr bwMode="auto">
                <a:xfrm>
                  <a:off x="3338" y="3314"/>
                  <a:ext cx="0" cy="177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87" name="Line 54"/>
                <p:cNvSpPr>
                  <a:spLocks noChangeShapeType="1"/>
                </p:cNvSpPr>
                <p:nvPr/>
              </p:nvSpPr>
              <p:spPr bwMode="auto">
                <a:xfrm>
                  <a:off x="3280" y="3447"/>
                  <a:ext cx="58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5888" name="Line 55"/>
                <p:cNvSpPr>
                  <a:spLocks noChangeShapeType="1"/>
                </p:cNvSpPr>
                <p:nvPr/>
              </p:nvSpPr>
              <p:spPr bwMode="auto">
                <a:xfrm>
                  <a:off x="3466" y="3403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3792538" y="4760913"/>
            <a:ext cx="1835150" cy="419100"/>
            <a:chOff x="2400" y="3279"/>
            <a:chExt cx="1156" cy="264"/>
          </a:xfrm>
        </p:grpSpPr>
        <p:grpSp>
          <p:nvGrpSpPr>
            <p:cNvPr id="12" name="Group 57"/>
            <p:cNvGrpSpPr>
              <a:grpSpLocks/>
            </p:cNvGrpSpPr>
            <p:nvPr/>
          </p:nvGrpSpPr>
          <p:grpSpPr bwMode="auto">
            <a:xfrm>
              <a:off x="2400" y="3367"/>
              <a:ext cx="199" cy="176"/>
              <a:chOff x="302" y="3222"/>
              <a:chExt cx="168" cy="149"/>
            </a:xfrm>
          </p:grpSpPr>
          <p:sp>
            <p:nvSpPr>
              <p:cNvPr id="35866" name="Arc 58"/>
              <p:cNvSpPr>
                <a:spLocks/>
              </p:cNvSpPr>
              <p:nvPr/>
            </p:nvSpPr>
            <p:spPr bwMode="auto">
              <a:xfrm>
                <a:off x="354" y="3223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7" name="Arc 59"/>
              <p:cNvSpPr>
                <a:spLocks/>
              </p:cNvSpPr>
              <p:nvPr/>
            </p:nvSpPr>
            <p:spPr bwMode="auto">
              <a:xfrm>
                <a:off x="354" y="3297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8" name="Line 60"/>
              <p:cNvSpPr>
                <a:spLocks noChangeShapeType="1"/>
              </p:cNvSpPr>
              <p:nvPr/>
            </p:nvSpPr>
            <p:spPr bwMode="auto">
              <a:xfrm>
                <a:off x="354" y="3222"/>
                <a:ext cx="0" cy="149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9" name="Line 61"/>
              <p:cNvSpPr>
                <a:spLocks noChangeShapeType="1"/>
              </p:cNvSpPr>
              <p:nvPr/>
            </p:nvSpPr>
            <p:spPr bwMode="auto">
              <a:xfrm>
                <a:off x="302" y="3267"/>
                <a:ext cx="52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70" name="Line 62"/>
              <p:cNvSpPr>
                <a:spLocks noChangeShapeType="1"/>
              </p:cNvSpPr>
              <p:nvPr/>
            </p:nvSpPr>
            <p:spPr bwMode="auto">
              <a:xfrm>
                <a:off x="302" y="3334"/>
                <a:ext cx="52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3" name="Group 63"/>
            <p:cNvGrpSpPr>
              <a:grpSpLocks/>
            </p:cNvGrpSpPr>
            <p:nvPr/>
          </p:nvGrpSpPr>
          <p:grpSpPr bwMode="auto">
            <a:xfrm>
              <a:off x="2600" y="3322"/>
              <a:ext cx="290" cy="177"/>
              <a:chOff x="471" y="3184"/>
              <a:chExt cx="245" cy="150"/>
            </a:xfrm>
          </p:grpSpPr>
          <p:sp>
            <p:nvSpPr>
              <p:cNvPr id="35861" name="Arc 64"/>
              <p:cNvSpPr>
                <a:spLocks/>
              </p:cNvSpPr>
              <p:nvPr/>
            </p:nvSpPr>
            <p:spPr bwMode="auto">
              <a:xfrm>
                <a:off x="607" y="3185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2" name="Arc 65"/>
              <p:cNvSpPr>
                <a:spLocks/>
              </p:cNvSpPr>
              <p:nvPr/>
            </p:nvSpPr>
            <p:spPr bwMode="auto">
              <a:xfrm>
                <a:off x="607" y="3259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3" name="Line 66"/>
              <p:cNvSpPr>
                <a:spLocks noChangeShapeType="1"/>
              </p:cNvSpPr>
              <p:nvPr/>
            </p:nvSpPr>
            <p:spPr bwMode="auto">
              <a:xfrm>
                <a:off x="608" y="3184"/>
                <a:ext cx="0" cy="15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4" name="Line 67"/>
              <p:cNvSpPr>
                <a:spLocks noChangeShapeType="1"/>
              </p:cNvSpPr>
              <p:nvPr/>
            </p:nvSpPr>
            <p:spPr bwMode="auto">
              <a:xfrm>
                <a:off x="559" y="3230"/>
                <a:ext cx="49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5" name="Line 68"/>
              <p:cNvSpPr>
                <a:spLocks noChangeShapeType="1"/>
              </p:cNvSpPr>
              <p:nvPr/>
            </p:nvSpPr>
            <p:spPr bwMode="auto">
              <a:xfrm>
                <a:off x="471" y="3297"/>
                <a:ext cx="137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69"/>
            <p:cNvGrpSpPr>
              <a:grpSpLocks/>
            </p:cNvGrpSpPr>
            <p:nvPr/>
          </p:nvGrpSpPr>
          <p:grpSpPr bwMode="auto">
            <a:xfrm>
              <a:off x="2895" y="3279"/>
              <a:ext cx="274" cy="178"/>
              <a:chOff x="720" y="3148"/>
              <a:chExt cx="231" cy="150"/>
            </a:xfrm>
          </p:grpSpPr>
          <p:sp>
            <p:nvSpPr>
              <p:cNvPr id="35856" name="Arc 70"/>
              <p:cNvSpPr>
                <a:spLocks/>
              </p:cNvSpPr>
              <p:nvPr/>
            </p:nvSpPr>
            <p:spPr bwMode="auto">
              <a:xfrm>
                <a:off x="842" y="3149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7" name="Arc 71"/>
              <p:cNvSpPr>
                <a:spLocks/>
              </p:cNvSpPr>
              <p:nvPr/>
            </p:nvSpPr>
            <p:spPr bwMode="auto">
              <a:xfrm>
                <a:off x="842" y="3223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8" name="Line 72"/>
              <p:cNvSpPr>
                <a:spLocks noChangeShapeType="1"/>
              </p:cNvSpPr>
              <p:nvPr/>
            </p:nvSpPr>
            <p:spPr bwMode="auto">
              <a:xfrm>
                <a:off x="843" y="3148"/>
                <a:ext cx="0" cy="15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9" name="Line 73"/>
              <p:cNvSpPr>
                <a:spLocks noChangeShapeType="1"/>
              </p:cNvSpPr>
              <p:nvPr/>
            </p:nvSpPr>
            <p:spPr bwMode="auto">
              <a:xfrm>
                <a:off x="794" y="3194"/>
                <a:ext cx="49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60" name="Line 74"/>
              <p:cNvSpPr>
                <a:spLocks noChangeShapeType="1"/>
              </p:cNvSpPr>
              <p:nvPr/>
            </p:nvSpPr>
            <p:spPr bwMode="auto">
              <a:xfrm>
                <a:off x="720" y="3261"/>
                <a:ext cx="123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5849" name="Line 75"/>
            <p:cNvSpPr>
              <a:spLocks noChangeShapeType="1"/>
            </p:cNvSpPr>
            <p:nvPr/>
          </p:nvSpPr>
          <p:spPr bwMode="auto">
            <a:xfrm>
              <a:off x="3169" y="3367"/>
              <a:ext cx="168" cy="0"/>
            </a:xfrm>
            <a:prstGeom prst="line">
              <a:avLst/>
            </a:prstGeom>
            <a:noFill/>
            <a:ln w="31750">
              <a:solidFill>
                <a:srgbClr val="FF051E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5" name="Group 76"/>
            <p:cNvGrpSpPr>
              <a:grpSpLocks/>
            </p:cNvGrpSpPr>
            <p:nvPr/>
          </p:nvGrpSpPr>
          <p:grpSpPr bwMode="auto">
            <a:xfrm>
              <a:off x="3280" y="3314"/>
              <a:ext cx="276" cy="177"/>
              <a:chOff x="3280" y="3314"/>
              <a:chExt cx="276" cy="177"/>
            </a:xfrm>
          </p:grpSpPr>
          <p:sp>
            <p:nvSpPr>
              <p:cNvPr id="35851" name="Arc 77"/>
              <p:cNvSpPr>
                <a:spLocks/>
              </p:cNvSpPr>
              <p:nvPr/>
            </p:nvSpPr>
            <p:spPr bwMode="auto">
              <a:xfrm>
                <a:off x="3337" y="3315"/>
                <a:ext cx="129" cy="88"/>
              </a:xfrm>
              <a:custGeom>
                <a:avLst/>
                <a:gdLst>
                  <a:gd name="T0" fmla="*/ 0 w 21729"/>
                  <a:gd name="T1" fmla="*/ 0 h 21600"/>
                  <a:gd name="T2" fmla="*/ 129 w 21729"/>
                  <a:gd name="T3" fmla="*/ 88 h 21600"/>
                  <a:gd name="T4" fmla="*/ 1 w 21729"/>
                  <a:gd name="T5" fmla="*/ 88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2" name="Arc 78"/>
              <p:cNvSpPr>
                <a:spLocks/>
              </p:cNvSpPr>
              <p:nvPr/>
            </p:nvSpPr>
            <p:spPr bwMode="auto">
              <a:xfrm>
                <a:off x="3337" y="3403"/>
                <a:ext cx="129" cy="88"/>
              </a:xfrm>
              <a:custGeom>
                <a:avLst/>
                <a:gdLst>
                  <a:gd name="T0" fmla="*/ 129 w 21729"/>
                  <a:gd name="T1" fmla="*/ 0 h 21600"/>
                  <a:gd name="T2" fmla="*/ 0 w 21729"/>
                  <a:gd name="T3" fmla="*/ 88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31750" cap="rnd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3" name="Line 79"/>
              <p:cNvSpPr>
                <a:spLocks noChangeShapeType="1"/>
              </p:cNvSpPr>
              <p:nvPr/>
            </p:nvSpPr>
            <p:spPr bwMode="auto">
              <a:xfrm>
                <a:off x="3338" y="3314"/>
                <a:ext cx="0" cy="177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4" name="Line 80"/>
              <p:cNvSpPr>
                <a:spLocks noChangeShapeType="1"/>
              </p:cNvSpPr>
              <p:nvPr/>
            </p:nvSpPr>
            <p:spPr bwMode="auto">
              <a:xfrm>
                <a:off x="3280" y="3447"/>
                <a:ext cx="58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855" name="Line 81"/>
              <p:cNvSpPr>
                <a:spLocks noChangeShapeType="1"/>
              </p:cNvSpPr>
              <p:nvPr/>
            </p:nvSpPr>
            <p:spPr bwMode="auto">
              <a:xfrm>
                <a:off x="3466" y="3403"/>
                <a:ext cx="90" cy="0"/>
              </a:xfrm>
              <a:prstGeom prst="line">
                <a:avLst/>
              </a:prstGeom>
              <a:noFill/>
              <a:ln w="31750">
                <a:solidFill>
                  <a:srgbClr val="FF051E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940550" y="3367925"/>
            <a:ext cx="1331913" cy="1196975"/>
            <a:chOff x="1888" y="2982"/>
            <a:chExt cx="757" cy="68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888" y="3153"/>
              <a:ext cx="168" cy="149"/>
              <a:chOff x="1888" y="3153"/>
              <a:chExt cx="168" cy="149"/>
            </a:xfrm>
          </p:grpSpPr>
          <p:sp>
            <p:nvSpPr>
              <p:cNvPr id="37048" name="Arc 5"/>
              <p:cNvSpPr>
                <a:spLocks/>
              </p:cNvSpPr>
              <p:nvPr/>
            </p:nvSpPr>
            <p:spPr bwMode="auto">
              <a:xfrm>
                <a:off x="1940" y="3154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9" name="Arc 6"/>
              <p:cNvSpPr>
                <a:spLocks/>
              </p:cNvSpPr>
              <p:nvPr/>
            </p:nvSpPr>
            <p:spPr bwMode="auto">
              <a:xfrm>
                <a:off x="1940" y="3228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50" name="Line 7"/>
              <p:cNvSpPr>
                <a:spLocks noChangeShapeType="1"/>
              </p:cNvSpPr>
              <p:nvPr/>
            </p:nvSpPr>
            <p:spPr bwMode="auto">
              <a:xfrm>
                <a:off x="1940" y="3153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51" name="Line 8"/>
              <p:cNvSpPr>
                <a:spLocks noChangeShapeType="1"/>
              </p:cNvSpPr>
              <p:nvPr/>
            </p:nvSpPr>
            <p:spPr bwMode="auto">
              <a:xfrm>
                <a:off x="1888" y="3198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52" name="Line 9"/>
              <p:cNvSpPr>
                <a:spLocks noChangeShapeType="1"/>
              </p:cNvSpPr>
              <p:nvPr/>
            </p:nvSpPr>
            <p:spPr bwMode="auto">
              <a:xfrm>
                <a:off x="1888" y="326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055" y="3182"/>
              <a:ext cx="393" cy="150"/>
              <a:chOff x="2055" y="3182"/>
              <a:chExt cx="393" cy="150"/>
            </a:xfrm>
          </p:grpSpPr>
          <p:sp>
            <p:nvSpPr>
              <p:cNvPr id="37042" name="Line 11"/>
              <p:cNvSpPr>
                <a:spLocks noChangeShapeType="1"/>
              </p:cNvSpPr>
              <p:nvPr/>
            </p:nvSpPr>
            <p:spPr bwMode="auto">
              <a:xfrm>
                <a:off x="2055" y="3228"/>
                <a:ext cx="128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3" name="Arc 12"/>
              <p:cNvSpPr>
                <a:spLocks/>
              </p:cNvSpPr>
              <p:nvPr/>
            </p:nvSpPr>
            <p:spPr bwMode="auto">
              <a:xfrm>
                <a:off x="2194" y="3183"/>
                <a:ext cx="115" cy="75"/>
              </a:xfrm>
              <a:custGeom>
                <a:avLst/>
                <a:gdLst>
                  <a:gd name="T0" fmla="*/ 0 w 21721"/>
                  <a:gd name="T1" fmla="*/ 0 h 21600"/>
                  <a:gd name="T2" fmla="*/ 115 w 21721"/>
                  <a:gd name="T3" fmla="*/ 75 h 21600"/>
                  <a:gd name="T4" fmla="*/ 1 w 21721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4" name="Arc 13"/>
              <p:cNvSpPr>
                <a:spLocks/>
              </p:cNvSpPr>
              <p:nvPr/>
            </p:nvSpPr>
            <p:spPr bwMode="auto">
              <a:xfrm>
                <a:off x="2194" y="3257"/>
                <a:ext cx="115" cy="75"/>
              </a:xfrm>
              <a:custGeom>
                <a:avLst/>
                <a:gdLst>
                  <a:gd name="T0" fmla="*/ 115 w 21721"/>
                  <a:gd name="T1" fmla="*/ 0 h 21600"/>
                  <a:gd name="T2" fmla="*/ 0 w 21721"/>
                  <a:gd name="T3" fmla="*/ 75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5" name="Line 14"/>
              <p:cNvSpPr>
                <a:spLocks noChangeShapeType="1"/>
              </p:cNvSpPr>
              <p:nvPr/>
            </p:nvSpPr>
            <p:spPr bwMode="auto">
              <a:xfrm>
                <a:off x="2194" y="3182"/>
                <a:ext cx="0" cy="15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6" name="Line 15"/>
              <p:cNvSpPr>
                <a:spLocks noChangeShapeType="1"/>
              </p:cNvSpPr>
              <p:nvPr/>
            </p:nvSpPr>
            <p:spPr bwMode="auto">
              <a:xfrm>
                <a:off x="2142" y="329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7" name="Line 16"/>
              <p:cNvSpPr>
                <a:spLocks noChangeShapeType="1"/>
              </p:cNvSpPr>
              <p:nvPr/>
            </p:nvSpPr>
            <p:spPr bwMode="auto">
              <a:xfrm>
                <a:off x="2309" y="3257"/>
                <a:ext cx="139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2395" y="2982"/>
              <a:ext cx="249" cy="149"/>
              <a:chOff x="3168" y="3024"/>
              <a:chExt cx="384" cy="192"/>
            </a:xfrm>
          </p:grpSpPr>
          <p:sp>
            <p:nvSpPr>
              <p:cNvPr id="37036" name="Arc 18"/>
              <p:cNvSpPr>
                <a:spLocks/>
              </p:cNvSpPr>
              <p:nvPr/>
            </p:nvSpPr>
            <p:spPr bwMode="auto">
              <a:xfrm>
                <a:off x="3248" y="3025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7" name="Arc 19"/>
              <p:cNvSpPr>
                <a:spLocks/>
              </p:cNvSpPr>
              <p:nvPr/>
            </p:nvSpPr>
            <p:spPr bwMode="auto">
              <a:xfrm>
                <a:off x="3248" y="3120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8" name="Line 20"/>
              <p:cNvSpPr>
                <a:spLocks noChangeShapeType="1"/>
              </p:cNvSpPr>
              <p:nvPr/>
            </p:nvSpPr>
            <p:spPr bwMode="auto">
              <a:xfrm>
                <a:off x="3248" y="3024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9" name="Line 21"/>
              <p:cNvSpPr>
                <a:spLocks noChangeShapeType="1"/>
              </p:cNvSpPr>
              <p:nvPr/>
            </p:nvSpPr>
            <p:spPr bwMode="auto">
              <a:xfrm>
                <a:off x="3168" y="308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0" name="Line 22"/>
              <p:cNvSpPr>
                <a:spLocks noChangeShapeType="1"/>
              </p:cNvSpPr>
              <p:nvPr/>
            </p:nvSpPr>
            <p:spPr bwMode="auto">
              <a:xfrm>
                <a:off x="3168" y="3168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41" name="Line 23"/>
              <p:cNvSpPr>
                <a:spLocks noChangeShapeType="1"/>
              </p:cNvSpPr>
              <p:nvPr/>
            </p:nvSpPr>
            <p:spPr bwMode="auto">
              <a:xfrm>
                <a:off x="3426" y="3120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2396" y="3212"/>
              <a:ext cx="249" cy="149"/>
              <a:chOff x="2396" y="3212"/>
              <a:chExt cx="249" cy="149"/>
            </a:xfrm>
          </p:grpSpPr>
          <p:sp>
            <p:nvSpPr>
              <p:cNvPr id="37031" name="Arc 25"/>
              <p:cNvSpPr>
                <a:spLocks/>
              </p:cNvSpPr>
              <p:nvPr/>
            </p:nvSpPr>
            <p:spPr bwMode="auto">
              <a:xfrm>
                <a:off x="2448" y="3213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2" name="Arc 26"/>
              <p:cNvSpPr>
                <a:spLocks/>
              </p:cNvSpPr>
              <p:nvPr/>
            </p:nvSpPr>
            <p:spPr bwMode="auto">
              <a:xfrm>
                <a:off x="2448" y="3287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3" name="Line 27"/>
              <p:cNvSpPr>
                <a:spLocks noChangeShapeType="1"/>
              </p:cNvSpPr>
              <p:nvPr/>
            </p:nvSpPr>
            <p:spPr bwMode="auto">
              <a:xfrm>
                <a:off x="2448" y="3212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4" name="Line 28"/>
              <p:cNvSpPr>
                <a:spLocks noChangeShapeType="1"/>
              </p:cNvSpPr>
              <p:nvPr/>
            </p:nvSpPr>
            <p:spPr bwMode="auto">
              <a:xfrm>
                <a:off x="2396" y="3324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5" name="Line 29"/>
              <p:cNvSpPr>
                <a:spLocks noChangeShapeType="1"/>
              </p:cNvSpPr>
              <p:nvPr/>
            </p:nvSpPr>
            <p:spPr bwMode="auto">
              <a:xfrm>
                <a:off x="2563" y="3287"/>
                <a:ext cx="8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2129" y="3513"/>
              <a:ext cx="168" cy="149"/>
              <a:chOff x="2129" y="3513"/>
              <a:chExt cx="168" cy="149"/>
            </a:xfrm>
          </p:grpSpPr>
          <p:sp>
            <p:nvSpPr>
              <p:cNvPr id="37026" name="Arc 31"/>
              <p:cNvSpPr>
                <a:spLocks/>
              </p:cNvSpPr>
              <p:nvPr/>
            </p:nvSpPr>
            <p:spPr bwMode="auto">
              <a:xfrm>
                <a:off x="2181" y="3514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7" name="Arc 32"/>
              <p:cNvSpPr>
                <a:spLocks/>
              </p:cNvSpPr>
              <p:nvPr/>
            </p:nvSpPr>
            <p:spPr bwMode="auto">
              <a:xfrm>
                <a:off x="2181" y="3588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8" name="Line 33"/>
              <p:cNvSpPr>
                <a:spLocks noChangeShapeType="1"/>
              </p:cNvSpPr>
              <p:nvPr/>
            </p:nvSpPr>
            <p:spPr bwMode="auto">
              <a:xfrm>
                <a:off x="2181" y="3513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9" name="Line 34"/>
              <p:cNvSpPr>
                <a:spLocks noChangeShapeType="1"/>
              </p:cNvSpPr>
              <p:nvPr/>
            </p:nvSpPr>
            <p:spPr bwMode="auto">
              <a:xfrm>
                <a:off x="2129" y="3558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30" name="Line 35"/>
              <p:cNvSpPr>
                <a:spLocks noChangeShapeType="1"/>
              </p:cNvSpPr>
              <p:nvPr/>
            </p:nvSpPr>
            <p:spPr bwMode="auto">
              <a:xfrm>
                <a:off x="2129" y="362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2298" y="3476"/>
              <a:ext cx="328" cy="149"/>
              <a:chOff x="2298" y="3476"/>
              <a:chExt cx="328" cy="149"/>
            </a:xfrm>
          </p:grpSpPr>
          <p:sp>
            <p:nvSpPr>
              <p:cNvPr id="37020" name="Arc 37"/>
              <p:cNvSpPr>
                <a:spLocks/>
              </p:cNvSpPr>
              <p:nvPr/>
            </p:nvSpPr>
            <p:spPr bwMode="auto">
              <a:xfrm>
                <a:off x="2430" y="3477"/>
                <a:ext cx="115" cy="74"/>
              </a:xfrm>
              <a:custGeom>
                <a:avLst/>
                <a:gdLst>
                  <a:gd name="T0" fmla="*/ 0 w 21721"/>
                  <a:gd name="T1" fmla="*/ 0 h 21600"/>
                  <a:gd name="T2" fmla="*/ 115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1" name="Arc 38"/>
              <p:cNvSpPr>
                <a:spLocks/>
              </p:cNvSpPr>
              <p:nvPr/>
            </p:nvSpPr>
            <p:spPr bwMode="auto">
              <a:xfrm>
                <a:off x="2430" y="3551"/>
                <a:ext cx="115" cy="74"/>
              </a:xfrm>
              <a:custGeom>
                <a:avLst/>
                <a:gdLst>
                  <a:gd name="T0" fmla="*/ 115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2" name="Line 39"/>
              <p:cNvSpPr>
                <a:spLocks noChangeShapeType="1"/>
              </p:cNvSpPr>
              <p:nvPr/>
            </p:nvSpPr>
            <p:spPr bwMode="auto">
              <a:xfrm>
                <a:off x="2430" y="3476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3" name="Line 40"/>
              <p:cNvSpPr>
                <a:spLocks noChangeShapeType="1"/>
              </p:cNvSpPr>
              <p:nvPr/>
            </p:nvSpPr>
            <p:spPr bwMode="auto">
              <a:xfrm>
                <a:off x="2378" y="3521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4" name="Line 41"/>
              <p:cNvSpPr>
                <a:spLocks noChangeShapeType="1"/>
              </p:cNvSpPr>
              <p:nvPr/>
            </p:nvSpPr>
            <p:spPr bwMode="auto">
              <a:xfrm>
                <a:off x="2298" y="3588"/>
                <a:ext cx="13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25" name="Line 42"/>
              <p:cNvSpPr>
                <a:spLocks noChangeShapeType="1"/>
              </p:cNvSpPr>
              <p:nvPr/>
            </p:nvSpPr>
            <p:spPr bwMode="auto">
              <a:xfrm>
                <a:off x="2545" y="3551"/>
                <a:ext cx="81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36867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Ensure Modifications Will Work</a:t>
            </a:r>
          </a:p>
        </p:txBody>
      </p:sp>
      <p:sp>
        <p:nvSpPr>
          <p:cNvPr id="281644" name="Rectangle 44"/>
          <p:cNvSpPr>
            <a:spLocks noGrp="1" noChangeArrowheads="1"/>
          </p:cNvSpPr>
          <p:nvPr>
            <p:ph type="body" idx="4294967295"/>
          </p:nvPr>
        </p:nvSpPr>
        <p:spPr>
          <a:xfrm>
            <a:off x="238005" y="1125538"/>
            <a:ext cx="8658022" cy="3090862"/>
          </a:xfrm>
        </p:spPr>
        <p:txBody>
          <a:bodyPr>
            <a:no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Tweak the whole thing to make it better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Faster (speed), smaller (area), less battery (power)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Use EDA tools!  Optimization</a:t>
            </a:r>
          </a:p>
          <a:p>
            <a:pPr lvl="2" eaLnBrk="1" hangingPunct="1">
              <a:lnSpc>
                <a:spcPts val="3600"/>
              </a:lnSpc>
              <a:spcBef>
                <a:spcPts val="0"/>
              </a:spcBef>
              <a:buNone/>
              <a:defRPr/>
            </a:pPr>
            <a:r>
              <a:rPr lang="en-US" sz="2000" i="1" dirty="0" smtClean="0">
                <a:solidFill>
                  <a:schemeClr val="tx2"/>
                </a:solidFill>
              </a:rPr>
              <a:t>- example: Design Compiler, Power Compiler, Physical Compiler</a:t>
            </a:r>
          </a:p>
        </p:txBody>
      </p: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788988" y="3467938"/>
            <a:ext cx="2047875" cy="1050925"/>
            <a:chOff x="178" y="2998"/>
            <a:chExt cx="1164" cy="597"/>
          </a:xfrm>
        </p:grpSpPr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1094" y="3418"/>
              <a:ext cx="248" cy="149"/>
              <a:chOff x="192" y="1344"/>
              <a:chExt cx="384" cy="192"/>
            </a:xfrm>
          </p:grpSpPr>
          <p:sp>
            <p:nvSpPr>
              <p:cNvPr id="37008" name="Arc 47"/>
              <p:cNvSpPr>
                <a:spLocks/>
              </p:cNvSpPr>
              <p:nvPr/>
            </p:nvSpPr>
            <p:spPr bwMode="auto">
              <a:xfrm>
                <a:off x="272" y="1345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9" name="Arc 48"/>
              <p:cNvSpPr>
                <a:spLocks/>
              </p:cNvSpPr>
              <p:nvPr/>
            </p:nvSpPr>
            <p:spPr bwMode="auto">
              <a:xfrm>
                <a:off x="272" y="1440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10" name="Line 49"/>
              <p:cNvSpPr>
                <a:spLocks noChangeShapeType="1"/>
              </p:cNvSpPr>
              <p:nvPr/>
            </p:nvSpPr>
            <p:spPr bwMode="auto">
              <a:xfrm>
                <a:off x="272" y="1344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11" name="Line 50"/>
              <p:cNvSpPr>
                <a:spLocks noChangeShapeType="1"/>
              </p:cNvSpPr>
              <p:nvPr/>
            </p:nvSpPr>
            <p:spPr bwMode="auto">
              <a:xfrm>
                <a:off x="192" y="1402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12" name="Line 51"/>
              <p:cNvSpPr>
                <a:spLocks noChangeShapeType="1"/>
              </p:cNvSpPr>
              <p:nvPr/>
            </p:nvSpPr>
            <p:spPr bwMode="auto">
              <a:xfrm>
                <a:off x="192" y="1488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13" name="Line 52"/>
              <p:cNvSpPr>
                <a:spLocks noChangeShapeType="1"/>
              </p:cNvSpPr>
              <p:nvPr/>
            </p:nvSpPr>
            <p:spPr bwMode="auto">
              <a:xfrm>
                <a:off x="450" y="1440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302" y="3222"/>
              <a:ext cx="168" cy="149"/>
              <a:chOff x="302" y="3222"/>
              <a:chExt cx="168" cy="149"/>
            </a:xfrm>
          </p:grpSpPr>
          <p:sp>
            <p:nvSpPr>
              <p:cNvPr id="37003" name="Arc 54"/>
              <p:cNvSpPr>
                <a:spLocks/>
              </p:cNvSpPr>
              <p:nvPr/>
            </p:nvSpPr>
            <p:spPr bwMode="auto">
              <a:xfrm>
                <a:off x="354" y="3223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4" name="Arc 55"/>
              <p:cNvSpPr>
                <a:spLocks/>
              </p:cNvSpPr>
              <p:nvPr/>
            </p:nvSpPr>
            <p:spPr bwMode="auto">
              <a:xfrm>
                <a:off x="354" y="3297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5" name="Line 56"/>
              <p:cNvSpPr>
                <a:spLocks noChangeShapeType="1"/>
              </p:cNvSpPr>
              <p:nvPr/>
            </p:nvSpPr>
            <p:spPr bwMode="auto">
              <a:xfrm>
                <a:off x="354" y="3222"/>
                <a:ext cx="0" cy="149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6" name="Line 57"/>
              <p:cNvSpPr>
                <a:spLocks noChangeShapeType="1"/>
              </p:cNvSpPr>
              <p:nvPr/>
            </p:nvSpPr>
            <p:spPr bwMode="auto">
              <a:xfrm>
                <a:off x="302" y="3267"/>
                <a:ext cx="5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7" name="Line 58"/>
              <p:cNvSpPr>
                <a:spLocks noChangeShapeType="1"/>
              </p:cNvSpPr>
              <p:nvPr/>
            </p:nvSpPr>
            <p:spPr bwMode="auto">
              <a:xfrm>
                <a:off x="302" y="3334"/>
                <a:ext cx="5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2" name="Group 59"/>
            <p:cNvGrpSpPr>
              <a:grpSpLocks/>
            </p:cNvGrpSpPr>
            <p:nvPr/>
          </p:nvGrpSpPr>
          <p:grpSpPr bwMode="auto">
            <a:xfrm>
              <a:off x="271" y="3446"/>
              <a:ext cx="249" cy="149"/>
              <a:chOff x="768" y="3312"/>
              <a:chExt cx="384" cy="192"/>
            </a:xfrm>
          </p:grpSpPr>
          <p:sp>
            <p:nvSpPr>
              <p:cNvPr id="36997" name="Arc 60"/>
              <p:cNvSpPr>
                <a:spLocks/>
              </p:cNvSpPr>
              <p:nvPr/>
            </p:nvSpPr>
            <p:spPr bwMode="auto">
              <a:xfrm>
                <a:off x="848" y="3313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8" name="Arc 61"/>
              <p:cNvSpPr>
                <a:spLocks/>
              </p:cNvSpPr>
              <p:nvPr/>
            </p:nvSpPr>
            <p:spPr bwMode="auto">
              <a:xfrm>
                <a:off x="848" y="3408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9" name="Line 62"/>
              <p:cNvSpPr>
                <a:spLocks noChangeShapeType="1"/>
              </p:cNvSpPr>
              <p:nvPr/>
            </p:nvSpPr>
            <p:spPr bwMode="auto">
              <a:xfrm>
                <a:off x="848" y="3312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0" name="Line 63"/>
              <p:cNvSpPr>
                <a:spLocks noChangeShapeType="1"/>
              </p:cNvSpPr>
              <p:nvPr/>
            </p:nvSpPr>
            <p:spPr bwMode="auto">
              <a:xfrm>
                <a:off x="768" y="3370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1" name="Line 64"/>
              <p:cNvSpPr>
                <a:spLocks noChangeShapeType="1"/>
              </p:cNvSpPr>
              <p:nvPr/>
            </p:nvSpPr>
            <p:spPr bwMode="auto">
              <a:xfrm>
                <a:off x="768" y="3456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002" name="Line 65"/>
              <p:cNvSpPr>
                <a:spLocks noChangeShapeType="1"/>
              </p:cNvSpPr>
              <p:nvPr/>
            </p:nvSpPr>
            <p:spPr bwMode="auto">
              <a:xfrm>
                <a:off x="1026" y="3408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3" name="Group 66"/>
            <p:cNvGrpSpPr>
              <a:grpSpLocks/>
            </p:cNvGrpSpPr>
            <p:nvPr/>
          </p:nvGrpSpPr>
          <p:grpSpPr bwMode="auto">
            <a:xfrm>
              <a:off x="178" y="2998"/>
              <a:ext cx="249" cy="149"/>
              <a:chOff x="624" y="2736"/>
              <a:chExt cx="384" cy="192"/>
            </a:xfrm>
          </p:grpSpPr>
          <p:sp>
            <p:nvSpPr>
              <p:cNvPr id="36991" name="Arc 67"/>
              <p:cNvSpPr>
                <a:spLocks/>
              </p:cNvSpPr>
              <p:nvPr/>
            </p:nvSpPr>
            <p:spPr bwMode="auto">
              <a:xfrm>
                <a:off x="704" y="2737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2" name="Arc 68"/>
              <p:cNvSpPr>
                <a:spLocks/>
              </p:cNvSpPr>
              <p:nvPr/>
            </p:nvSpPr>
            <p:spPr bwMode="auto">
              <a:xfrm>
                <a:off x="704" y="2832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3" name="Line 69"/>
              <p:cNvSpPr>
                <a:spLocks noChangeShapeType="1"/>
              </p:cNvSpPr>
              <p:nvPr/>
            </p:nvSpPr>
            <p:spPr bwMode="auto">
              <a:xfrm>
                <a:off x="704" y="2736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4" name="Line 70"/>
              <p:cNvSpPr>
                <a:spLocks noChangeShapeType="1"/>
              </p:cNvSpPr>
              <p:nvPr/>
            </p:nvSpPr>
            <p:spPr bwMode="auto">
              <a:xfrm>
                <a:off x="624" y="2794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5" name="Line 71"/>
              <p:cNvSpPr>
                <a:spLocks noChangeShapeType="1"/>
              </p:cNvSpPr>
              <p:nvPr/>
            </p:nvSpPr>
            <p:spPr bwMode="auto">
              <a:xfrm>
                <a:off x="624" y="2880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6" name="Line 72"/>
              <p:cNvSpPr>
                <a:spLocks noChangeShapeType="1"/>
              </p:cNvSpPr>
              <p:nvPr/>
            </p:nvSpPr>
            <p:spPr bwMode="auto">
              <a:xfrm>
                <a:off x="882" y="2832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73"/>
            <p:cNvGrpSpPr>
              <a:grpSpLocks/>
            </p:cNvGrpSpPr>
            <p:nvPr/>
          </p:nvGrpSpPr>
          <p:grpSpPr bwMode="auto">
            <a:xfrm>
              <a:off x="471" y="3184"/>
              <a:ext cx="245" cy="150"/>
              <a:chOff x="471" y="3184"/>
              <a:chExt cx="245" cy="150"/>
            </a:xfrm>
          </p:grpSpPr>
          <p:sp>
            <p:nvSpPr>
              <p:cNvPr id="36986" name="Arc 74"/>
              <p:cNvSpPr>
                <a:spLocks/>
              </p:cNvSpPr>
              <p:nvPr/>
            </p:nvSpPr>
            <p:spPr bwMode="auto">
              <a:xfrm>
                <a:off x="607" y="3185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7" name="Arc 75"/>
              <p:cNvSpPr>
                <a:spLocks/>
              </p:cNvSpPr>
              <p:nvPr/>
            </p:nvSpPr>
            <p:spPr bwMode="auto">
              <a:xfrm>
                <a:off x="607" y="3259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8" name="Line 76"/>
              <p:cNvSpPr>
                <a:spLocks noChangeShapeType="1"/>
              </p:cNvSpPr>
              <p:nvPr/>
            </p:nvSpPr>
            <p:spPr bwMode="auto">
              <a:xfrm>
                <a:off x="608" y="3184"/>
                <a:ext cx="0" cy="15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9" name="Line 77"/>
              <p:cNvSpPr>
                <a:spLocks noChangeShapeType="1"/>
              </p:cNvSpPr>
              <p:nvPr/>
            </p:nvSpPr>
            <p:spPr bwMode="auto">
              <a:xfrm>
                <a:off x="559" y="3230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90" name="Line 78"/>
              <p:cNvSpPr>
                <a:spLocks noChangeShapeType="1"/>
              </p:cNvSpPr>
              <p:nvPr/>
            </p:nvSpPr>
            <p:spPr bwMode="auto">
              <a:xfrm>
                <a:off x="471" y="3297"/>
                <a:ext cx="137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5" name="Group 79"/>
            <p:cNvGrpSpPr>
              <a:grpSpLocks/>
            </p:cNvGrpSpPr>
            <p:nvPr/>
          </p:nvGrpSpPr>
          <p:grpSpPr bwMode="auto">
            <a:xfrm>
              <a:off x="720" y="3148"/>
              <a:ext cx="231" cy="150"/>
              <a:chOff x="720" y="3148"/>
              <a:chExt cx="231" cy="150"/>
            </a:xfrm>
          </p:grpSpPr>
          <p:sp>
            <p:nvSpPr>
              <p:cNvPr id="36981" name="Arc 80"/>
              <p:cNvSpPr>
                <a:spLocks/>
              </p:cNvSpPr>
              <p:nvPr/>
            </p:nvSpPr>
            <p:spPr bwMode="auto">
              <a:xfrm>
                <a:off x="842" y="3149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2" name="Arc 81"/>
              <p:cNvSpPr>
                <a:spLocks/>
              </p:cNvSpPr>
              <p:nvPr/>
            </p:nvSpPr>
            <p:spPr bwMode="auto">
              <a:xfrm>
                <a:off x="842" y="3223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3" name="Line 82"/>
              <p:cNvSpPr>
                <a:spLocks noChangeShapeType="1"/>
              </p:cNvSpPr>
              <p:nvPr/>
            </p:nvSpPr>
            <p:spPr bwMode="auto">
              <a:xfrm>
                <a:off x="843" y="3148"/>
                <a:ext cx="0" cy="15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4" name="Line 83"/>
              <p:cNvSpPr>
                <a:spLocks noChangeShapeType="1"/>
              </p:cNvSpPr>
              <p:nvPr/>
            </p:nvSpPr>
            <p:spPr bwMode="auto">
              <a:xfrm>
                <a:off x="794" y="3194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5" name="Line 84"/>
              <p:cNvSpPr>
                <a:spLocks noChangeShapeType="1"/>
              </p:cNvSpPr>
              <p:nvPr/>
            </p:nvSpPr>
            <p:spPr bwMode="auto">
              <a:xfrm>
                <a:off x="720" y="3261"/>
                <a:ext cx="123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6" name="Group 85"/>
            <p:cNvGrpSpPr>
              <a:grpSpLocks/>
            </p:cNvGrpSpPr>
            <p:nvPr/>
          </p:nvGrpSpPr>
          <p:grpSpPr bwMode="auto">
            <a:xfrm>
              <a:off x="951" y="3178"/>
              <a:ext cx="327" cy="149"/>
              <a:chOff x="951" y="3178"/>
              <a:chExt cx="327" cy="149"/>
            </a:xfrm>
          </p:grpSpPr>
          <p:sp>
            <p:nvSpPr>
              <p:cNvPr id="36975" name="Line 86"/>
              <p:cNvSpPr>
                <a:spLocks noChangeShapeType="1"/>
              </p:cNvSpPr>
              <p:nvPr/>
            </p:nvSpPr>
            <p:spPr bwMode="auto">
              <a:xfrm>
                <a:off x="951" y="3223"/>
                <a:ext cx="14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76" name="Arc 87"/>
              <p:cNvSpPr>
                <a:spLocks/>
              </p:cNvSpPr>
              <p:nvPr/>
            </p:nvSpPr>
            <p:spPr bwMode="auto">
              <a:xfrm>
                <a:off x="1093" y="3179"/>
                <a:ext cx="109" cy="74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4 h 21600"/>
                  <a:gd name="T4" fmla="*/ 1 w 21729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77" name="Arc 88"/>
              <p:cNvSpPr>
                <a:spLocks/>
              </p:cNvSpPr>
              <p:nvPr/>
            </p:nvSpPr>
            <p:spPr bwMode="auto">
              <a:xfrm>
                <a:off x="1093" y="3253"/>
                <a:ext cx="109" cy="74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4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78" name="Line 89"/>
              <p:cNvSpPr>
                <a:spLocks noChangeShapeType="1"/>
              </p:cNvSpPr>
              <p:nvPr/>
            </p:nvSpPr>
            <p:spPr bwMode="auto">
              <a:xfrm>
                <a:off x="1094" y="3178"/>
                <a:ext cx="0" cy="149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79" name="Line 90"/>
              <p:cNvSpPr>
                <a:spLocks noChangeShapeType="1"/>
              </p:cNvSpPr>
              <p:nvPr/>
            </p:nvSpPr>
            <p:spPr bwMode="auto">
              <a:xfrm>
                <a:off x="1045" y="3290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80" name="Line 91"/>
              <p:cNvSpPr>
                <a:spLocks noChangeShapeType="1"/>
              </p:cNvSpPr>
              <p:nvPr/>
            </p:nvSpPr>
            <p:spPr bwMode="auto">
              <a:xfrm>
                <a:off x="1202" y="3253"/>
                <a:ext cx="7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7" name="Group 92"/>
          <p:cNvGrpSpPr>
            <a:grpSpLocks/>
          </p:cNvGrpSpPr>
          <p:nvPr/>
        </p:nvGrpSpPr>
        <p:grpSpPr bwMode="auto">
          <a:xfrm>
            <a:off x="4664075" y="3467938"/>
            <a:ext cx="2047875" cy="1050925"/>
            <a:chOff x="178" y="2998"/>
            <a:chExt cx="1164" cy="597"/>
          </a:xfrm>
        </p:grpSpPr>
        <p:grpSp>
          <p:nvGrpSpPr>
            <p:cNvPr id="18" name="Group 93"/>
            <p:cNvGrpSpPr>
              <a:grpSpLocks/>
            </p:cNvGrpSpPr>
            <p:nvPr/>
          </p:nvGrpSpPr>
          <p:grpSpPr bwMode="auto">
            <a:xfrm>
              <a:off x="1094" y="3418"/>
              <a:ext cx="248" cy="149"/>
              <a:chOff x="192" y="1344"/>
              <a:chExt cx="384" cy="192"/>
            </a:xfrm>
          </p:grpSpPr>
          <p:sp>
            <p:nvSpPr>
              <p:cNvPr id="36962" name="Arc 94"/>
              <p:cNvSpPr>
                <a:spLocks/>
              </p:cNvSpPr>
              <p:nvPr/>
            </p:nvSpPr>
            <p:spPr bwMode="auto">
              <a:xfrm>
                <a:off x="272" y="1345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3" name="Arc 95"/>
              <p:cNvSpPr>
                <a:spLocks/>
              </p:cNvSpPr>
              <p:nvPr/>
            </p:nvSpPr>
            <p:spPr bwMode="auto">
              <a:xfrm>
                <a:off x="272" y="1440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4" name="Line 96"/>
              <p:cNvSpPr>
                <a:spLocks noChangeShapeType="1"/>
              </p:cNvSpPr>
              <p:nvPr/>
            </p:nvSpPr>
            <p:spPr bwMode="auto">
              <a:xfrm>
                <a:off x="272" y="1344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5" name="Line 97"/>
              <p:cNvSpPr>
                <a:spLocks noChangeShapeType="1"/>
              </p:cNvSpPr>
              <p:nvPr/>
            </p:nvSpPr>
            <p:spPr bwMode="auto">
              <a:xfrm>
                <a:off x="192" y="1402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6" name="Line 98"/>
              <p:cNvSpPr>
                <a:spLocks noChangeShapeType="1"/>
              </p:cNvSpPr>
              <p:nvPr/>
            </p:nvSpPr>
            <p:spPr bwMode="auto">
              <a:xfrm>
                <a:off x="192" y="1488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7" name="Line 99"/>
              <p:cNvSpPr>
                <a:spLocks noChangeShapeType="1"/>
              </p:cNvSpPr>
              <p:nvPr/>
            </p:nvSpPr>
            <p:spPr bwMode="auto">
              <a:xfrm>
                <a:off x="450" y="1440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9" name="Group 100"/>
            <p:cNvGrpSpPr>
              <a:grpSpLocks/>
            </p:cNvGrpSpPr>
            <p:nvPr/>
          </p:nvGrpSpPr>
          <p:grpSpPr bwMode="auto">
            <a:xfrm>
              <a:off x="302" y="3222"/>
              <a:ext cx="168" cy="149"/>
              <a:chOff x="302" y="3222"/>
              <a:chExt cx="168" cy="149"/>
            </a:xfrm>
          </p:grpSpPr>
          <p:sp>
            <p:nvSpPr>
              <p:cNvPr id="36957" name="Arc 101"/>
              <p:cNvSpPr>
                <a:spLocks/>
              </p:cNvSpPr>
              <p:nvPr/>
            </p:nvSpPr>
            <p:spPr bwMode="auto">
              <a:xfrm>
                <a:off x="354" y="3223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8" name="Arc 102"/>
              <p:cNvSpPr>
                <a:spLocks/>
              </p:cNvSpPr>
              <p:nvPr/>
            </p:nvSpPr>
            <p:spPr bwMode="auto">
              <a:xfrm>
                <a:off x="354" y="3297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9" name="Line 103"/>
              <p:cNvSpPr>
                <a:spLocks noChangeShapeType="1"/>
              </p:cNvSpPr>
              <p:nvPr/>
            </p:nvSpPr>
            <p:spPr bwMode="auto">
              <a:xfrm>
                <a:off x="354" y="3222"/>
                <a:ext cx="0" cy="149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0" name="Line 104"/>
              <p:cNvSpPr>
                <a:spLocks noChangeShapeType="1"/>
              </p:cNvSpPr>
              <p:nvPr/>
            </p:nvSpPr>
            <p:spPr bwMode="auto">
              <a:xfrm>
                <a:off x="302" y="3267"/>
                <a:ext cx="5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61" name="Line 105"/>
              <p:cNvSpPr>
                <a:spLocks noChangeShapeType="1"/>
              </p:cNvSpPr>
              <p:nvPr/>
            </p:nvSpPr>
            <p:spPr bwMode="auto">
              <a:xfrm>
                <a:off x="302" y="3334"/>
                <a:ext cx="5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0" name="Group 106"/>
            <p:cNvGrpSpPr>
              <a:grpSpLocks/>
            </p:cNvGrpSpPr>
            <p:nvPr/>
          </p:nvGrpSpPr>
          <p:grpSpPr bwMode="auto">
            <a:xfrm>
              <a:off x="271" y="3446"/>
              <a:ext cx="249" cy="149"/>
              <a:chOff x="768" y="3312"/>
              <a:chExt cx="384" cy="192"/>
            </a:xfrm>
          </p:grpSpPr>
          <p:sp>
            <p:nvSpPr>
              <p:cNvPr id="36951" name="Arc 107"/>
              <p:cNvSpPr>
                <a:spLocks/>
              </p:cNvSpPr>
              <p:nvPr/>
            </p:nvSpPr>
            <p:spPr bwMode="auto">
              <a:xfrm>
                <a:off x="848" y="3313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2" name="Arc 108"/>
              <p:cNvSpPr>
                <a:spLocks/>
              </p:cNvSpPr>
              <p:nvPr/>
            </p:nvSpPr>
            <p:spPr bwMode="auto">
              <a:xfrm>
                <a:off x="848" y="3408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3" name="Line 109"/>
              <p:cNvSpPr>
                <a:spLocks noChangeShapeType="1"/>
              </p:cNvSpPr>
              <p:nvPr/>
            </p:nvSpPr>
            <p:spPr bwMode="auto">
              <a:xfrm>
                <a:off x="848" y="3312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4" name="Line 110"/>
              <p:cNvSpPr>
                <a:spLocks noChangeShapeType="1"/>
              </p:cNvSpPr>
              <p:nvPr/>
            </p:nvSpPr>
            <p:spPr bwMode="auto">
              <a:xfrm>
                <a:off x="768" y="3370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5" name="Line 111"/>
              <p:cNvSpPr>
                <a:spLocks noChangeShapeType="1"/>
              </p:cNvSpPr>
              <p:nvPr/>
            </p:nvSpPr>
            <p:spPr bwMode="auto">
              <a:xfrm>
                <a:off x="768" y="3456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6" name="Line 112"/>
              <p:cNvSpPr>
                <a:spLocks noChangeShapeType="1"/>
              </p:cNvSpPr>
              <p:nvPr/>
            </p:nvSpPr>
            <p:spPr bwMode="auto">
              <a:xfrm>
                <a:off x="1026" y="3408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1" name="Group 113"/>
            <p:cNvGrpSpPr>
              <a:grpSpLocks/>
            </p:cNvGrpSpPr>
            <p:nvPr/>
          </p:nvGrpSpPr>
          <p:grpSpPr bwMode="auto">
            <a:xfrm>
              <a:off x="178" y="2998"/>
              <a:ext cx="249" cy="149"/>
              <a:chOff x="624" y="2736"/>
              <a:chExt cx="384" cy="192"/>
            </a:xfrm>
          </p:grpSpPr>
          <p:sp>
            <p:nvSpPr>
              <p:cNvPr id="36945" name="Arc 114"/>
              <p:cNvSpPr>
                <a:spLocks/>
              </p:cNvSpPr>
              <p:nvPr/>
            </p:nvSpPr>
            <p:spPr bwMode="auto">
              <a:xfrm>
                <a:off x="704" y="2737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6" name="Arc 115"/>
              <p:cNvSpPr>
                <a:spLocks/>
              </p:cNvSpPr>
              <p:nvPr/>
            </p:nvSpPr>
            <p:spPr bwMode="auto">
              <a:xfrm>
                <a:off x="704" y="2832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7" name="Line 116"/>
              <p:cNvSpPr>
                <a:spLocks noChangeShapeType="1"/>
              </p:cNvSpPr>
              <p:nvPr/>
            </p:nvSpPr>
            <p:spPr bwMode="auto">
              <a:xfrm>
                <a:off x="704" y="2736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8" name="Line 117"/>
              <p:cNvSpPr>
                <a:spLocks noChangeShapeType="1"/>
              </p:cNvSpPr>
              <p:nvPr/>
            </p:nvSpPr>
            <p:spPr bwMode="auto">
              <a:xfrm>
                <a:off x="624" y="2794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9" name="Line 118"/>
              <p:cNvSpPr>
                <a:spLocks noChangeShapeType="1"/>
              </p:cNvSpPr>
              <p:nvPr/>
            </p:nvSpPr>
            <p:spPr bwMode="auto">
              <a:xfrm>
                <a:off x="624" y="2880"/>
                <a:ext cx="80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50" name="Line 119"/>
              <p:cNvSpPr>
                <a:spLocks noChangeShapeType="1"/>
              </p:cNvSpPr>
              <p:nvPr/>
            </p:nvSpPr>
            <p:spPr bwMode="auto">
              <a:xfrm>
                <a:off x="882" y="2832"/>
                <a:ext cx="12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2" name="Group 120"/>
            <p:cNvGrpSpPr>
              <a:grpSpLocks/>
            </p:cNvGrpSpPr>
            <p:nvPr/>
          </p:nvGrpSpPr>
          <p:grpSpPr bwMode="auto">
            <a:xfrm>
              <a:off x="471" y="3184"/>
              <a:ext cx="245" cy="150"/>
              <a:chOff x="471" y="3184"/>
              <a:chExt cx="245" cy="150"/>
            </a:xfrm>
          </p:grpSpPr>
          <p:sp>
            <p:nvSpPr>
              <p:cNvPr id="36940" name="Arc 121"/>
              <p:cNvSpPr>
                <a:spLocks/>
              </p:cNvSpPr>
              <p:nvPr/>
            </p:nvSpPr>
            <p:spPr bwMode="auto">
              <a:xfrm>
                <a:off x="607" y="3185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1" name="Arc 122"/>
              <p:cNvSpPr>
                <a:spLocks/>
              </p:cNvSpPr>
              <p:nvPr/>
            </p:nvSpPr>
            <p:spPr bwMode="auto">
              <a:xfrm>
                <a:off x="607" y="3259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2" name="Line 123"/>
              <p:cNvSpPr>
                <a:spLocks noChangeShapeType="1"/>
              </p:cNvSpPr>
              <p:nvPr/>
            </p:nvSpPr>
            <p:spPr bwMode="auto">
              <a:xfrm>
                <a:off x="608" y="3184"/>
                <a:ext cx="0" cy="15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3" name="Line 124"/>
              <p:cNvSpPr>
                <a:spLocks noChangeShapeType="1"/>
              </p:cNvSpPr>
              <p:nvPr/>
            </p:nvSpPr>
            <p:spPr bwMode="auto">
              <a:xfrm>
                <a:off x="559" y="3230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44" name="Line 125"/>
              <p:cNvSpPr>
                <a:spLocks noChangeShapeType="1"/>
              </p:cNvSpPr>
              <p:nvPr/>
            </p:nvSpPr>
            <p:spPr bwMode="auto">
              <a:xfrm>
                <a:off x="471" y="3297"/>
                <a:ext cx="137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3" name="Group 126"/>
            <p:cNvGrpSpPr>
              <a:grpSpLocks/>
            </p:cNvGrpSpPr>
            <p:nvPr/>
          </p:nvGrpSpPr>
          <p:grpSpPr bwMode="auto">
            <a:xfrm>
              <a:off x="720" y="3148"/>
              <a:ext cx="231" cy="150"/>
              <a:chOff x="720" y="3148"/>
              <a:chExt cx="231" cy="150"/>
            </a:xfrm>
          </p:grpSpPr>
          <p:sp>
            <p:nvSpPr>
              <p:cNvPr id="36935" name="Arc 127"/>
              <p:cNvSpPr>
                <a:spLocks/>
              </p:cNvSpPr>
              <p:nvPr/>
            </p:nvSpPr>
            <p:spPr bwMode="auto">
              <a:xfrm>
                <a:off x="842" y="3149"/>
                <a:ext cx="109" cy="75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5 h 21600"/>
                  <a:gd name="T4" fmla="*/ 1 w 21729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6" name="Arc 128"/>
              <p:cNvSpPr>
                <a:spLocks/>
              </p:cNvSpPr>
              <p:nvPr/>
            </p:nvSpPr>
            <p:spPr bwMode="auto">
              <a:xfrm>
                <a:off x="842" y="3223"/>
                <a:ext cx="109" cy="75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5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7" name="Line 129"/>
              <p:cNvSpPr>
                <a:spLocks noChangeShapeType="1"/>
              </p:cNvSpPr>
              <p:nvPr/>
            </p:nvSpPr>
            <p:spPr bwMode="auto">
              <a:xfrm>
                <a:off x="843" y="3148"/>
                <a:ext cx="0" cy="15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8" name="Line 130"/>
              <p:cNvSpPr>
                <a:spLocks noChangeShapeType="1"/>
              </p:cNvSpPr>
              <p:nvPr/>
            </p:nvSpPr>
            <p:spPr bwMode="auto">
              <a:xfrm>
                <a:off x="794" y="3194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9" name="Line 131"/>
              <p:cNvSpPr>
                <a:spLocks noChangeShapeType="1"/>
              </p:cNvSpPr>
              <p:nvPr/>
            </p:nvSpPr>
            <p:spPr bwMode="auto">
              <a:xfrm>
                <a:off x="720" y="3261"/>
                <a:ext cx="123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4" name="Group 132"/>
            <p:cNvGrpSpPr>
              <a:grpSpLocks/>
            </p:cNvGrpSpPr>
            <p:nvPr/>
          </p:nvGrpSpPr>
          <p:grpSpPr bwMode="auto">
            <a:xfrm>
              <a:off x="951" y="3178"/>
              <a:ext cx="327" cy="149"/>
              <a:chOff x="951" y="3178"/>
              <a:chExt cx="327" cy="149"/>
            </a:xfrm>
          </p:grpSpPr>
          <p:sp>
            <p:nvSpPr>
              <p:cNvPr id="36929" name="Line 133"/>
              <p:cNvSpPr>
                <a:spLocks noChangeShapeType="1"/>
              </p:cNvSpPr>
              <p:nvPr/>
            </p:nvSpPr>
            <p:spPr bwMode="auto">
              <a:xfrm>
                <a:off x="951" y="3223"/>
                <a:ext cx="142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0" name="Arc 134"/>
              <p:cNvSpPr>
                <a:spLocks/>
              </p:cNvSpPr>
              <p:nvPr/>
            </p:nvSpPr>
            <p:spPr bwMode="auto">
              <a:xfrm>
                <a:off x="1093" y="3179"/>
                <a:ext cx="109" cy="74"/>
              </a:xfrm>
              <a:custGeom>
                <a:avLst/>
                <a:gdLst>
                  <a:gd name="T0" fmla="*/ 0 w 21729"/>
                  <a:gd name="T1" fmla="*/ 0 h 21600"/>
                  <a:gd name="T2" fmla="*/ 109 w 21729"/>
                  <a:gd name="T3" fmla="*/ 74 h 21600"/>
                  <a:gd name="T4" fmla="*/ 1 w 21729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</a:path>
                  <a:path w="21729" h="21600" stroke="0" extrusionOk="0">
                    <a:moveTo>
                      <a:pt x="0" y="0"/>
                    </a:moveTo>
                    <a:cubicBezTo>
                      <a:pt x="43" y="0"/>
                      <a:pt x="86" y="-1"/>
                      <a:pt x="129" y="0"/>
                    </a:cubicBezTo>
                    <a:cubicBezTo>
                      <a:pt x="12058" y="0"/>
                      <a:pt x="21729" y="9670"/>
                      <a:pt x="21729" y="21600"/>
                    </a:cubicBezTo>
                    <a:lnTo>
                      <a:pt x="12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1" name="Arc 135"/>
              <p:cNvSpPr>
                <a:spLocks/>
              </p:cNvSpPr>
              <p:nvPr/>
            </p:nvSpPr>
            <p:spPr bwMode="auto">
              <a:xfrm>
                <a:off x="1093" y="3253"/>
                <a:ext cx="109" cy="74"/>
              </a:xfrm>
              <a:custGeom>
                <a:avLst/>
                <a:gdLst>
                  <a:gd name="T0" fmla="*/ 109 w 21729"/>
                  <a:gd name="T1" fmla="*/ 0 h 21600"/>
                  <a:gd name="T2" fmla="*/ 0 w 21729"/>
                  <a:gd name="T3" fmla="*/ 74 h 21600"/>
                  <a:gd name="T4" fmla="*/ 1 w 2172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9"/>
                  <a:gd name="T10" fmla="*/ 0 h 21600"/>
                  <a:gd name="T11" fmla="*/ 21729 w 2172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9" h="21600" fill="none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</a:path>
                  <a:path w="21729" h="21600" stroke="0" extrusionOk="0">
                    <a:moveTo>
                      <a:pt x="21729" y="0"/>
                    </a:moveTo>
                    <a:cubicBezTo>
                      <a:pt x="21729" y="11929"/>
                      <a:pt x="12058" y="21600"/>
                      <a:pt x="129" y="21600"/>
                    </a:cubicBezTo>
                    <a:cubicBezTo>
                      <a:pt x="86" y="21600"/>
                      <a:pt x="43" y="21599"/>
                      <a:pt x="0" y="21599"/>
                    </a:cubicBezTo>
                    <a:lnTo>
                      <a:pt x="129" y="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2" name="Line 136"/>
              <p:cNvSpPr>
                <a:spLocks noChangeShapeType="1"/>
              </p:cNvSpPr>
              <p:nvPr/>
            </p:nvSpPr>
            <p:spPr bwMode="auto">
              <a:xfrm>
                <a:off x="1094" y="3178"/>
                <a:ext cx="0" cy="149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3" name="Line 137"/>
              <p:cNvSpPr>
                <a:spLocks noChangeShapeType="1"/>
              </p:cNvSpPr>
              <p:nvPr/>
            </p:nvSpPr>
            <p:spPr bwMode="auto">
              <a:xfrm>
                <a:off x="1045" y="3290"/>
                <a:ext cx="49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34" name="Line 138"/>
              <p:cNvSpPr>
                <a:spLocks noChangeShapeType="1"/>
              </p:cNvSpPr>
              <p:nvPr/>
            </p:nvSpPr>
            <p:spPr bwMode="auto">
              <a:xfrm>
                <a:off x="1202" y="3253"/>
                <a:ext cx="76" cy="0"/>
              </a:xfrm>
              <a:prstGeom prst="line">
                <a:avLst/>
              </a:prstGeom>
              <a:noFill/>
              <a:ln w="25400">
                <a:solidFill>
                  <a:srgbClr val="00808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281739" name="Rectangle 139"/>
          <p:cNvSpPr>
            <a:spLocks noChangeArrowheads="1"/>
          </p:cNvSpPr>
          <p:nvPr/>
        </p:nvSpPr>
        <p:spPr bwMode="auto">
          <a:xfrm>
            <a:off x="676275" y="4845132"/>
            <a:ext cx="7897709" cy="127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31775" indent="-231775" eaLnBrk="1" hangingPunct="1">
              <a:lnSpc>
                <a:spcPct val="7000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000" dirty="0"/>
              <a:t> </a:t>
            </a:r>
          </a:p>
          <a:p>
            <a:pPr eaLnBrk="1" hangingPunct="1">
              <a:lnSpc>
                <a:spcPct val="13000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400" dirty="0"/>
              <a:t>Make sure it’s still the same design - Formal </a:t>
            </a:r>
            <a:r>
              <a:rPr lang="en-US" sz="2400" dirty="0" smtClean="0"/>
              <a:t>Verification</a:t>
            </a:r>
          </a:p>
          <a:p>
            <a:pPr eaLnBrk="1" hangingPunct="1">
              <a:lnSpc>
                <a:spcPct val="13000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000" i="1" dirty="0" smtClean="0"/>
              <a:t>- example: Formality</a:t>
            </a:r>
            <a:endParaRPr lang="en-US" sz="2000" i="1" dirty="0"/>
          </a:p>
        </p:txBody>
      </p:sp>
      <p:grpSp>
        <p:nvGrpSpPr>
          <p:cNvPr id="25" name="Group 150"/>
          <p:cNvGrpSpPr>
            <a:grpSpLocks/>
          </p:cNvGrpSpPr>
          <p:nvPr/>
        </p:nvGrpSpPr>
        <p:grpSpPr bwMode="auto">
          <a:xfrm>
            <a:off x="3103563" y="3572713"/>
            <a:ext cx="1331912" cy="1196975"/>
            <a:chOff x="1888" y="2982"/>
            <a:chExt cx="757" cy="680"/>
          </a:xfrm>
        </p:grpSpPr>
        <p:grpSp>
          <p:nvGrpSpPr>
            <p:cNvPr id="26" name="Group 151"/>
            <p:cNvGrpSpPr>
              <a:grpSpLocks/>
            </p:cNvGrpSpPr>
            <p:nvPr/>
          </p:nvGrpSpPr>
          <p:grpSpPr bwMode="auto">
            <a:xfrm>
              <a:off x="1888" y="3153"/>
              <a:ext cx="168" cy="149"/>
              <a:chOff x="1888" y="3153"/>
              <a:chExt cx="168" cy="149"/>
            </a:xfrm>
          </p:grpSpPr>
          <p:sp>
            <p:nvSpPr>
              <p:cNvPr id="36908" name="Arc 152"/>
              <p:cNvSpPr>
                <a:spLocks/>
              </p:cNvSpPr>
              <p:nvPr/>
            </p:nvSpPr>
            <p:spPr bwMode="auto">
              <a:xfrm>
                <a:off x="1940" y="3154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9" name="Arc 153"/>
              <p:cNvSpPr>
                <a:spLocks/>
              </p:cNvSpPr>
              <p:nvPr/>
            </p:nvSpPr>
            <p:spPr bwMode="auto">
              <a:xfrm>
                <a:off x="1940" y="3228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10" name="Line 154"/>
              <p:cNvSpPr>
                <a:spLocks noChangeShapeType="1"/>
              </p:cNvSpPr>
              <p:nvPr/>
            </p:nvSpPr>
            <p:spPr bwMode="auto">
              <a:xfrm>
                <a:off x="1940" y="3153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11" name="Line 155"/>
              <p:cNvSpPr>
                <a:spLocks noChangeShapeType="1"/>
              </p:cNvSpPr>
              <p:nvPr/>
            </p:nvSpPr>
            <p:spPr bwMode="auto">
              <a:xfrm>
                <a:off x="1888" y="3198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12" name="Line 156"/>
              <p:cNvSpPr>
                <a:spLocks noChangeShapeType="1"/>
              </p:cNvSpPr>
              <p:nvPr/>
            </p:nvSpPr>
            <p:spPr bwMode="auto">
              <a:xfrm>
                <a:off x="1888" y="326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7" name="Group 157"/>
            <p:cNvGrpSpPr>
              <a:grpSpLocks/>
            </p:cNvGrpSpPr>
            <p:nvPr/>
          </p:nvGrpSpPr>
          <p:grpSpPr bwMode="auto">
            <a:xfrm>
              <a:off x="2055" y="3182"/>
              <a:ext cx="393" cy="150"/>
              <a:chOff x="2055" y="3182"/>
              <a:chExt cx="393" cy="150"/>
            </a:xfrm>
          </p:grpSpPr>
          <p:sp>
            <p:nvSpPr>
              <p:cNvPr id="36902" name="Line 158"/>
              <p:cNvSpPr>
                <a:spLocks noChangeShapeType="1"/>
              </p:cNvSpPr>
              <p:nvPr/>
            </p:nvSpPr>
            <p:spPr bwMode="auto">
              <a:xfrm>
                <a:off x="2055" y="3228"/>
                <a:ext cx="128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3" name="Arc 159"/>
              <p:cNvSpPr>
                <a:spLocks/>
              </p:cNvSpPr>
              <p:nvPr/>
            </p:nvSpPr>
            <p:spPr bwMode="auto">
              <a:xfrm>
                <a:off x="2194" y="3183"/>
                <a:ext cx="115" cy="75"/>
              </a:xfrm>
              <a:custGeom>
                <a:avLst/>
                <a:gdLst>
                  <a:gd name="T0" fmla="*/ 0 w 21721"/>
                  <a:gd name="T1" fmla="*/ 0 h 21600"/>
                  <a:gd name="T2" fmla="*/ 115 w 21721"/>
                  <a:gd name="T3" fmla="*/ 75 h 21600"/>
                  <a:gd name="T4" fmla="*/ 1 w 21721"/>
                  <a:gd name="T5" fmla="*/ 75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4" name="Arc 160"/>
              <p:cNvSpPr>
                <a:spLocks/>
              </p:cNvSpPr>
              <p:nvPr/>
            </p:nvSpPr>
            <p:spPr bwMode="auto">
              <a:xfrm>
                <a:off x="2194" y="3257"/>
                <a:ext cx="115" cy="75"/>
              </a:xfrm>
              <a:custGeom>
                <a:avLst/>
                <a:gdLst>
                  <a:gd name="T0" fmla="*/ 115 w 21721"/>
                  <a:gd name="T1" fmla="*/ 0 h 21600"/>
                  <a:gd name="T2" fmla="*/ 0 w 21721"/>
                  <a:gd name="T3" fmla="*/ 75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5" name="Line 161"/>
              <p:cNvSpPr>
                <a:spLocks noChangeShapeType="1"/>
              </p:cNvSpPr>
              <p:nvPr/>
            </p:nvSpPr>
            <p:spPr bwMode="auto">
              <a:xfrm>
                <a:off x="2194" y="3182"/>
                <a:ext cx="0" cy="15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6" name="Line 162"/>
              <p:cNvSpPr>
                <a:spLocks noChangeShapeType="1"/>
              </p:cNvSpPr>
              <p:nvPr/>
            </p:nvSpPr>
            <p:spPr bwMode="auto">
              <a:xfrm>
                <a:off x="2142" y="329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7" name="Line 163"/>
              <p:cNvSpPr>
                <a:spLocks noChangeShapeType="1"/>
              </p:cNvSpPr>
              <p:nvPr/>
            </p:nvSpPr>
            <p:spPr bwMode="auto">
              <a:xfrm>
                <a:off x="2309" y="3257"/>
                <a:ext cx="139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8" name="Group 164"/>
            <p:cNvGrpSpPr>
              <a:grpSpLocks/>
            </p:cNvGrpSpPr>
            <p:nvPr/>
          </p:nvGrpSpPr>
          <p:grpSpPr bwMode="auto">
            <a:xfrm>
              <a:off x="2395" y="2982"/>
              <a:ext cx="249" cy="149"/>
              <a:chOff x="3168" y="3024"/>
              <a:chExt cx="384" cy="192"/>
            </a:xfrm>
          </p:grpSpPr>
          <p:sp>
            <p:nvSpPr>
              <p:cNvPr id="36896" name="Arc 165"/>
              <p:cNvSpPr>
                <a:spLocks/>
              </p:cNvSpPr>
              <p:nvPr/>
            </p:nvSpPr>
            <p:spPr bwMode="auto">
              <a:xfrm>
                <a:off x="3248" y="3025"/>
                <a:ext cx="179" cy="96"/>
              </a:xfrm>
              <a:custGeom>
                <a:avLst/>
                <a:gdLst>
                  <a:gd name="T0" fmla="*/ 0 w 21721"/>
                  <a:gd name="T1" fmla="*/ 0 h 21600"/>
                  <a:gd name="T2" fmla="*/ 179 w 21721"/>
                  <a:gd name="T3" fmla="*/ 96 h 21600"/>
                  <a:gd name="T4" fmla="*/ 1 w 21721"/>
                  <a:gd name="T5" fmla="*/ 96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7" name="Arc 166"/>
              <p:cNvSpPr>
                <a:spLocks/>
              </p:cNvSpPr>
              <p:nvPr/>
            </p:nvSpPr>
            <p:spPr bwMode="auto">
              <a:xfrm>
                <a:off x="3248" y="3120"/>
                <a:ext cx="179" cy="96"/>
              </a:xfrm>
              <a:custGeom>
                <a:avLst/>
                <a:gdLst>
                  <a:gd name="T0" fmla="*/ 179 w 21721"/>
                  <a:gd name="T1" fmla="*/ 0 h 21600"/>
                  <a:gd name="T2" fmla="*/ 0 w 21721"/>
                  <a:gd name="T3" fmla="*/ 96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8" name="Line 167"/>
              <p:cNvSpPr>
                <a:spLocks noChangeShapeType="1"/>
              </p:cNvSpPr>
              <p:nvPr/>
            </p:nvSpPr>
            <p:spPr bwMode="auto">
              <a:xfrm>
                <a:off x="3248" y="3024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9" name="Line 168"/>
              <p:cNvSpPr>
                <a:spLocks noChangeShapeType="1"/>
              </p:cNvSpPr>
              <p:nvPr/>
            </p:nvSpPr>
            <p:spPr bwMode="auto">
              <a:xfrm>
                <a:off x="3168" y="308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0" name="Line 169"/>
              <p:cNvSpPr>
                <a:spLocks noChangeShapeType="1"/>
              </p:cNvSpPr>
              <p:nvPr/>
            </p:nvSpPr>
            <p:spPr bwMode="auto">
              <a:xfrm>
                <a:off x="3168" y="3168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901" name="Line 170"/>
              <p:cNvSpPr>
                <a:spLocks noChangeShapeType="1"/>
              </p:cNvSpPr>
              <p:nvPr/>
            </p:nvSpPr>
            <p:spPr bwMode="auto">
              <a:xfrm>
                <a:off x="3426" y="3120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9" name="Group 171"/>
            <p:cNvGrpSpPr>
              <a:grpSpLocks/>
            </p:cNvGrpSpPr>
            <p:nvPr/>
          </p:nvGrpSpPr>
          <p:grpSpPr bwMode="auto">
            <a:xfrm>
              <a:off x="2396" y="3212"/>
              <a:ext cx="249" cy="149"/>
              <a:chOff x="2396" y="3212"/>
              <a:chExt cx="249" cy="149"/>
            </a:xfrm>
          </p:grpSpPr>
          <p:sp>
            <p:nvSpPr>
              <p:cNvPr id="36891" name="Arc 172"/>
              <p:cNvSpPr>
                <a:spLocks/>
              </p:cNvSpPr>
              <p:nvPr/>
            </p:nvSpPr>
            <p:spPr bwMode="auto">
              <a:xfrm>
                <a:off x="2448" y="3213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2" name="Arc 173"/>
              <p:cNvSpPr>
                <a:spLocks/>
              </p:cNvSpPr>
              <p:nvPr/>
            </p:nvSpPr>
            <p:spPr bwMode="auto">
              <a:xfrm>
                <a:off x="2448" y="3287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3" name="Line 174"/>
              <p:cNvSpPr>
                <a:spLocks noChangeShapeType="1"/>
              </p:cNvSpPr>
              <p:nvPr/>
            </p:nvSpPr>
            <p:spPr bwMode="auto">
              <a:xfrm>
                <a:off x="2448" y="3212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4" name="Line 175"/>
              <p:cNvSpPr>
                <a:spLocks noChangeShapeType="1"/>
              </p:cNvSpPr>
              <p:nvPr/>
            </p:nvSpPr>
            <p:spPr bwMode="auto">
              <a:xfrm>
                <a:off x="2396" y="3324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5" name="Line 176"/>
              <p:cNvSpPr>
                <a:spLocks noChangeShapeType="1"/>
              </p:cNvSpPr>
              <p:nvPr/>
            </p:nvSpPr>
            <p:spPr bwMode="auto">
              <a:xfrm>
                <a:off x="2563" y="3287"/>
                <a:ext cx="8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30" name="Group 177"/>
            <p:cNvGrpSpPr>
              <a:grpSpLocks/>
            </p:cNvGrpSpPr>
            <p:nvPr/>
          </p:nvGrpSpPr>
          <p:grpSpPr bwMode="auto">
            <a:xfrm>
              <a:off x="2129" y="3513"/>
              <a:ext cx="168" cy="149"/>
              <a:chOff x="2129" y="3513"/>
              <a:chExt cx="168" cy="149"/>
            </a:xfrm>
          </p:grpSpPr>
          <p:sp>
            <p:nvSpPr>
              <p:cNvPr id="36886" name="Arc 178"/>
              <p:cNvSpPr>
                <a:spLocks/>
              </p:cNvSpPr>
              <p:nvPr/>
            </p:nvSpPr>
            <p:spPr bwMode="auto">
              <a:xfrm>
                <a:off x="2181" y="3514"/>
                <a:ext cx="116" cy="74"/>
              </a:xfrm>
              <a:custGeom>
                <a:avLst/>
                <a:gdLst>
                  <a:gd name="T0" fmla="*/ 0 w 21721"/>
                  <a:gd name="T1" fmla="*/ 0 h 21600"/>
                  <a:gd name="T2" fmla="*/ 116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7" name="Arc 179"/>
              <p:cNvSpPr>
                <a:spLocks/>
              </p:cNvSpPr>
              <p:nvPr/>
            </p:nvSpPr>
            <p:spPr bwMode="auto">
              <a:xfrm>
                <a:off x="2181" y="3588"/>
                <a:ext cx="116" cy="74"/>
              </a:xfrm>
              <a:custGeom>
                <a:avLst/>
                <a:gdLst>
                  <a:gd name="T0" fmla="*/ 116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8" name="Line 180"/>
              <p:cNvSpPr>
                <a:spLocks noChangeShapeType="1"/>
              </p:cNvSpPr>
              <p:nvPr/>
            </p:nvSpPr>
            <p:spPr bwMode="auto">
              <a:xfrm>
                <a:off x="2181" y="3513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9" name="Line 181"/>
              <p:cNvSpPr>
                <a:spLocks noChangeShapeType="1"/>
              </p:cNvSpPr>
              <p:nvPr/>
            </p:nvSpPr>
            <p:spPr bwMode="auto">
              <a:xfrm>
                <a:off x="2129" y="3558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90" name="Line 182"/>
              <p:cNvSpPr>
                <a:spLocks noChangeShapeType="1"/>
              </p:cNvSpPr>
              <p:nvPr/>
            </p:nvSpPr>
            <p:spPr bwMode="auto">
              <a:xfrm>
                <a:off x="2129" y="3625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31" name="Group 183"/>
            <p:cNvGrpSpPr>
              <a:grpSpLocks/>
            </p:cNvGrpSpPr>
            <p:nvPr/>
          </p:nvGrpSpPr>
          <p:grpSpPr bwMode="auto">
            <a:xfrm>
              <a:off x="2298" y="3476"/>
              <a:ext cx="328" cy="149"/>
              <a:chOff x="2298" y="3476"/>
              <a:chExt cx="328" cy="149"/>
            </a:xfrm>
          </p:grpSpPr>
          <p:sp>
            <p:nvSpPr>
              <p:cNvPr id="36880" name="Arc 184"/>
              <p:cNvSpPr>
                <a:spLocks/>
              </p:cNvSpPr>
              <p:nvPr/>
            </p:nvSpPr>
            <p:spPr bwMode="auto">
              <a:xfrm>
                <a:off x="2430" y="3477"/>
                <a:ext cx="115" cy="74"/>
              </a:xfrm>
              <a:custGeom>
                <a:avLst/>
                <a:gdLst>
                  <a:gd name="T0" fmla="*/ 0 w 21721"/>
                  <a:gd name="T1" fmla="*/ 0 h 21600"/>
                  <a:gd name="T2" fmla="*/ 115 w 21721"/>
                  <a:gd name="T3" fmla="*/ 74 h 21600"/>
                  <a:gd name="T4" fmla="*/ 1 w 21721"/>
                  <a:gd name="T5" fmla="*/ 74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</a:path>
                  <a:path w="21721" h="21600" stroke="0" extrusionOk="0">
                    <a:moveTo>
                      <a:pt x="0" y="0"/>
                    </a:moveTo>
                    <a:cubicBezTo>
                      <a:pt x="40" y="0"/>
                      <a:pt x="80" y="-1"/>
                      <a:pt x="121" y="0"/>
                    </a:cubicBezTo>
                    <a:cubicBezTo>
                      <a:pt x="12050" y="0"/>
                      <a:pt x="21721" y="9670"/>
                      <a:pt x="21721" y="21600"/>
                    </a:cubicBezTo>
                    <a:lnTo>
                      <a:pt x="121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1" name="Arc 185"/>
              <p:cNvSpPr>
                <a:spLocks/>
              </p:cNvSpPr>
              <p:nvPr/>
            </p:nvSpPr>
            <p:spPr bwMode="auto">
              <a:xfrm>
                <a:off x="2430" y="3551"/>
                <a:ext cx="115" cy="74"/>
              </a:xfrm>
              <a:custGeom>
                <a:avLst/>
                <a:gdLst>
                  <a:gd name="T0" fmla="*/ 115 w 21721"/>
                  <a:gd name="T1" fmla="*/ 0 h 21600"/>
                  <a:gd name="T2" fmla="*/ 0 w 21721"/>
                  <a:gd name="T3" fmla="*/ 74 h 21600"/>
                  <a:gd name="T4" fmla="*/ 1 w 2172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721"/>
                  <a:gd name="T10" fmla="*/ 0 h 21600"/>
                  <a:gd name="T11" fmla="*/ 21721 w 2172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21" h="21600" fill="none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</a:path>
                  <a:path w="21721" h="21600" stroke="0" extrusionOk="0">
                    <a:moveTo>
                      <a:pt x="21721" y="0"/>
                    </a:moveTo>
                    <a:cubicBezTo>
                      <a:pt x="21721" y="11929"/>
                      <a:pt x="12050" y="21600"/>
                      <a:pt x="121" y="21600"/>
                    </a:cubicBezTo>
                    <a:cubicBezTo>
                      <a:pt x="80" y="21600"/>
                      <a:pt x="40" y="21599"/>
                      <a:pt x="0" y="21599"/>
                    </a:cubicBezTo>
                    <a:lnTo>
                      <a:pt x="12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2" name="Line 186"/>
              <p:cNvSpPr>
                <a:spLocks noChangeShapeType="1"/>
              </p:cNvSpPr>
              <p:nvPr/>
            </p:nvSpPr>
            <p:spPr bwMode="auto">
              <a:xfrm>
                <a:off x="2430" y="3476"/>
                <a:ext cx="0" cy="149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3" name="Line 187"/>
              <p:cNvSpPr>
                <a:spLocks noChangeShapeType="1"/>
              </p:cNvSpPr>
              <p:nvPr/>
            </p:nvSpPr>
            <p:spPr bwMode="auto">
              <a:xfrm>
                <a:off x="2378" y="3521"/>
                <a:ext cx="5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4" name="Line 188"/>
              <p:cNvSpPr>
                <a:spLocks noChangeShapeType="1"/>
              </p:cNvSpPr>
              <p:nvPr/>
            </p:nvSpPr>
            <p:spPr bwMode="auto">
              <a:xfrm>
                <a:off x="2298" y="3588"/>
                <a:ext cx="132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885" name="Line 189"/>
              <p:cNvSpPr>
                <a:spLocks noChangeShapeType="1"/>
              </p:cNvSpPr>
              <p:nvPr/>
            </p:nvSpPr>
            <p:spPr bwMode="auto">
              <a:xfrm>
                <a:off x="2545" y="3551"/>
                <a:ext cx="81" cy="0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1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1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44" grpId="0" build="p" autoUpdateAnimBg="0"/>
      <p:bldP spid="28173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“Blueprint” Your Chip</a:t>
            </a:r>
            <a:endParaRPr lang="en-US" dirty="0" smtClean="0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80438" y="1103313"/>
            <a:ext cx="8040688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buClr>
                <a:srgbClr val="9900CC"/>
              </a:buClr>
              <a:buSzPct val="125000"/>
              <a:defRPr/>
            </a:pPr>
            <a:r>
              <a:rPr lang="en-US" sz="2400" dirty="0" smtClean="0"/>
              <a:t>Design planning: create a “floorplan” so the gates will go where you want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2113" y="2086488"/>
            <a:ext cx="3178175" cy="3235326"/>
            <a:chOff x="732" y="1387"/>
            <a:chExt cx="2002" cy="2038"/>
          </a:xfrm>
        </p:grpSpPr>
        <p:sp>
          <p:nvSpPr>
            <p:cNvPr id="3151" name="Text Box 3"/>
            <p:cNvSpPr txBox="1">
              <a:spLocks noChangeArrowheads="1"/>
            </p:cNvSpPr>
            <p:nvPr/>
          </p:nvSpPr>
          <p:spPr bwMode="blackWhite">
            <a:xfrm>
              <a:off x="1250" y="3175"/>
              <a:ext cx="8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 dirty="0"/>
                <a:t>Floorplan</a:t>
              </a:r>
            </a:p>
          </p:txBody>
        </p:sp>
        <p:graphicFrame>
          <p:nvGraphicFramePr>
            <p:cNvPr id="3074" name="Object 4"/>
            <p:cNvGraphicFramePr>
              <a:graphicFrameLocks noChangeAspect="1"/>
            </p:cNvGraphicFramePr>
            <p:nvPr/>
          </p:nvGraphicFramePr>
          <p:xfrm>
            <a:off x="732" y="1387"/>
            <a:ext cx="2002" cy="1756"/>
          </p:xfrm>
          <a:graphic>
            <a:graphicData uri="http://schemas.openxmlformats.org/presentationml/2006/ole">
              <p:oleObj spid="_x0000_s59394" name="Photo Editor Photo" r:id="rId4" imgW="8666667" imgH="7602011" progId="">
                <p:embed/>
              </p:oleObj>
            </a:graphicData>
          </a:graphic>
        </p:graphicFrame>
      </p:grpSp>
      <p:pic>
        <p:nvPicPr>
          <p:cNvPr id="295943" name="Picture 7" descr="routed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5175" y="3602038"/>
            <a:ext cx="2413000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9"/>
          <p:cNvGrpSpPr/>
          <p:nvPr/>
        </p:nvGrpSpPr>
        <p:grpSpPr>
          <a:xfrm>
            <a:off x="936625" y="3870325"/>
            <a:ext cx="3709988" cy="1520825"/>
            <a:chOff x="936625" y="3870325"/>
            <a:chExt cx="3709988" cy="152082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936625" y="4406900"/>
              <a:ext cx="525463" cy="552450"/>
              <a:chOff x="590" y="3028"/>
              <a:chExt cx="331" cy="348"/>
            </a:xfrm>
          </p:grpSpPr>
          <p:sp>
            <p:nvSpPr>
              <p:cNvPr id="3145" name="Rectangle 9"/>
              <p:cNvSpPr>
                <a:spLocks noChangeArrowheads="1"/>
              </p:cNvSpPr>
              <p:nvPr/>
            </p:nvSpPr>
            <p:spPr bwMode="auto">
              <a:xfrm>
                <a:off x="656" y="3028"/>
                <a:ext cx="207" cy="348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6" name="Line 10"/>
              <p:cNvSpPr>
                <a:spLocks noChangeShapeType="1"/>
              </p:cNvSpPr>
              <p:nvPr/>
            </p:nvSpPr>
            <p:spPr bwMode="auto">
              <a:xfrm flipV="1">
                <a:off x="656" y="3300"/>
                <a:ext cx="45" cy="4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7" name="Line 11"/>
              <p:cNvSpPr>
                <a:spLocks noChangeShapeType="1"/>
              </p:cNvSpPr>
              <p:nvPr/>
            </p:nvSpPr>
            <p:spPr bwMode="auto">
              <a:xfrm>
                <a:off x="656" y="3247"/>
                <a:ext cx="45" cy="5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8" name="Line 12"/>
              <p:cNvSpPr>
                <a:spLocks noChangeShapeType="1"/>
              </p:cNvSpPr>
              <p:nvPr/>
            </p:nvSpPr>
            <p:spPr bwMode="auto">
              <a:xfrm>
                <a:off x="590" y="3300"/>
                <a:ext cx="6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9" name="Line 13"/>
              <p:cNvSpPr>
                <a:spLocks noChangeShapeType="1"/>
              </p:cNvSpPr>
              <p:nvPr/>
            </p:nvSpPr>
            <p:spPr bwMode="auto">
              <a:xfrm>
                <a:off x="590" y="3095"/>
                <a:ext cx="66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50" name="Line 14"/>
              <p:cNvSpPr>
                <a:spLocks noChangeShapeType="1"/>
              </p:cNvSpPr>
              <p:nvPr/>
            </p:nvSpPr>
            <p:spPr bwMode="auto">
              <a:xfrm>
                <a:off x="855" y="3095"/>
                <a:ext cx="66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2727325" y="4946650"/>
              <a:ext cx="419100" cy="444500"/>
              <a:chOff x="2795" y="3685"/>
              <a:chExt cx="255" cy="263"/>
            </a:xfrm>
          </p:grpSpPr>
          <p:sp>
            <p:nvSpPr>
              <p:cNvPr id="3138" name="Arc 16"/>
              <p:cNvSpPr>
                <a:spLocks/>
              </p:cNvSpPr>
              <p:nvPr/>
            </p:nvSpPr>
            <p:spPr bwMode="auto">
              <a:xfrm>
                <a:off x="2859" y="3685"/>
                <a:ext cx="135" cy="132"/>
              </a:xfrm>
              <a:custGeom>
                <a:avLst/>
                <a:gdLst>
                  <a:gd name="T0" fmla="*/ 0 w 21590"/>
                  <a:gd name="T1" fmla="*/ 0 h 21600"/>
                  <a:gd name="T2" fmla="*/ 135 w 21590"/>
                  <a:gd name="T3" fmla="*/ 128 h 21600"/>
                  <a:gd name="T4" fmla="*/ 0 w 21590"/>
                  <a:gd name="T5" fmla="*/ 132 h 21600"/>
                  <a:gd name="T6" fmla="*/ 0 60000 65536"/>
                  <a:gd name="T7" fmla="*/ 0 60000 65536"/>
                  <a:gd name="T8" fmla="*/ 0 60000 65536"/>
                  <a:gd name="T9" fmla="*/ 0 w 21590"/>
                  <a:gd name="T10" fmla="*/ 0 h 21600"/>
                  <a:gd name="T11" fmla="*/ 21590 w 2159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0" h="21600" fill="none" extrusionOk="0">
                    <a:moveTo>
                      <a:pt x="-1" y="0"/>
                    </a:moveTo>
                    <a:cubicBezTo>
                      <a:pt x="11673" y="0"/>
                      <a:pt x="21234" y="9274"/>
                      <a:pt x="21590" y="20942"/>
                    </a:cubicBezTo>
                  </a:path>
                  <a:path w="21590" h="21600" stroke="0" extrusionOk="0">
                    <a:moveTo>
                      <a:pt x="-1" y="0"/>
                    </a:moveTo>
                    <a:cubicBezTo>
                      <a:pt x="11673" y="0"/>
                      <a:pt x="21234" y="9274"/>
                      <a:pt x="21590" y="20942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39" name="Oval 17"/>
              <p:cNvSpPr>
                <a:spLocks noChangeArrowheads="1"/>
              </p:cNvSpPr>
              <p:nvPr/>
            </p:nvSpPr>
            <p:spPr bwMode="auto">
              <a:xfrm>
                <a:off x="2987" y="3799"/>
                <a:ext cx="28" cy="28"/>
              </a:xfrm>
              <a:prstGeom prst="ellipse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0" name="Line 18"/>
              <p:cNvSpPr>
                <a:spLocks noChangeShapeType="1"/>
              </p:cNvSpPr>
              <p:nvPr/>
            </p:nvSpPr>
            <p:spPr bwMode="auto">
              <a:xfrm>
                <a:off x="3015" y="3813"/>
                <a:ext cx="3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1" name="Line 19"/>
              <p:cNvSpPr>
                <a:spLocks noChangeShapeType="1"/>
              </p:cNvSpPr>
              <p:nvPr/>
            </p:nvSpPr>
            <p:spPr bwMode="auto">
              <a:xfrm flipV="1">
                <a:off x="2795" y="3747"/>
                <a:ext cx="64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2" name="Arc 20"/>
              <p:cNvSpPr>
                <a:spLocks/>
              </p:cNvSpPr>
              <p:nvPr/>
            </p:nvSpPr>
            <p:spPr bwMode="auto">
              <a:xfrm>
                <a:off x="2859" y="3813"/>
                <a:ext cx="135" cy="135"/>
              </a:xfrm>
              <a:custGeom>
                <a:avLst/>
                <a:gdLst>
                  <a:gd name="T0" fmla="*/ 135 w 21600"/>
                  <a:gd name="T1" fmla="*/ 0 h 22257"/>
                  <a:gd name="T2" fmla="*/ 0 w 21600"/>
                  <a:gd name="T3" fmla="*/ 135 h 22257"/>
                  <a:gd name="T4" fmla="*/ 0 w 21600"/>
                  <a:gd name="T5" fmla="*/ 4 h 2225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257"/>
                  <a:gd name="T11" fmla="*/ 21600 w 21600"/>
                  <a:gd name="T12" fmla="*/ 22257 h 222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257" fill="none" extrusionOk="0">
                    <a:moveTo>
                      <a:pt x="21590" y="-1"/>
                    </a:moveTo>
                    <a:cubicBezTo>
                      <a:pt x="21596" y="218"/>
                      <a:pt x="21600" y="437"/>
                      <a:pt x="21600" y="657"/>
                    </a:cubicBezTo>
                    <a:cubicBezTo>
                      <a:pt x="21600" y="12586"/>
                      <a:pt x="11929" y="22256"/>
                      <a:pt x="0" y="22257"/>
                    </a:cubicBezTo>
                  </a:path>
                  <a:path w="21600" h="22257" stroke="0" extrusionOk="0">
                    <a:moveTo>
                      <a:pt x="21590" y="-1"/>
                    </a:moveTo>
                    <a:cubicBezTo>
                      <a:pt x="21596" y="218"/>
                      <a:pt x="21600" y="437"/>
                      <a:pt x="21600" y="657"/>
                    </a:cubicBezTo>
                    <a:cubicBezTo>
                      <a:pt x="21600" y="12586"/>
                      <a:pt x="11929" y="22256"/>
                      <a:pt x="0" y="22257"/>
                    </a:cubicBezTo>
                    <a:lnTo>
                      <a:pt x="0" y="657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3" name="Line 21"/>
              <p:cNvSpPr>
                <a:spLocks noChangeShapeType="1"/>
              </p:cNvSpPr>
              <p:nvPr/>
            </p:nvSpPr>
            <p:spPr bwMode="auto">
              <a:xfrm>
                <a:off x="2795" y="3877"/>
                <a:ext cx="6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4" name="Line 22"/>
              <p:cNvSpPr>
                <a:spLocks noChangeShapeType="1"/>
              </p:cNvSpPr>
              <p:nvPr/>
            </p:nvSpPr>
            <p:spPr bwMode="auto">
              <a:xfrm flipV="1">
                <a:off x="2859" y="3685"/>
                <a:ext cx="1" cy="25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" name="Group 79"/>
            <p:cNvGrpSpPr>
              <a:grpSpLocks/>
            </p:cNvGrpSpPr>
            <p:nvPr/>
          </p:nvGrpSpPr>
          <p:grpSpPr bwMode="auto">
            <a:xfrm>
              <a:off x="2727325" y="4406900"/>
              <a:ext cx="419100" cy="442913"/>
              <a:chOff x="1718" y="2776"/>
              <a:chExt cx="264" cy="279"/>
            </a:xfrm>
          </p:grpSpPr>
          <p:grpSp>
            <p:nvGrpSpPr>
              <p:cNvPr id="7" name="Group 23"/>
              <p:cNvGrpSpPr>
                <a:grpSpLocks/>
              </p:cNvGrpSpPr>
              <p:nvPr/>
            </p:nvGrpSpPr>
            <p:grpSpPr bwMode="auto">
              <a:xfrm>
                <a:off x="1718" y="2776"/>
                <a:ext cx="227" cy="279"/>
                <a:chOff x="1718" y="3028"/>
                <a:chExt cx="227" cy="279"/>
              </a:xfrm>
            </p:grpSpPr>
            <p:sp>
              <p:nvSpPr>
                <p:cNvPr id="3131" name="Line 24"/>
                <p:cNvSpPr>
                  <a:spLocks noChangeShapeType="1"/>
                </p:cNvSpPr>
                <p:nvPr/>
              </p:nvSpPr>
              <p:spPr bwMode="auto">
                <a:xfrm>
                  <a:off x="1718" y="3095"/>
                  <a:ext cx="132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2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727" y="3233"/>
                  <a:ext cx="12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3" name="Arc 26"/>
                <p:cNvSpPr>
                  <a:spLocks/>
                </p:cNvSpPr>
                <p:nvPr/>
              </p:nvSpPr>
              <p:spPr bwMode="auto">
                <a:xfrm>
                  <a:off x="1784" y="3028"/>
                  <a:ext cx="74" cy="140"/>
                </a:xfrm>
                <a:custGeom>
                  <a:avLst/>
                  <a:gdLst>
                    <a:gd name="T0" fmla="*/ 0 w 22937"/>
                    <a:gd name="T1" fmla="*/ 0 h 21600"/>
                    <a:gd name="T2" fmla="*/ 74 w 22937"/>
                    <a:gd name="T3" fmla="*/ 135 h 21600"/>
                    <a:gd name="T4" fmla="*/ 4 w 22937"/>
                    <a:gd name="T5" fmla="*/ 140 h 21600"/>
                    <a:gd name="T6" fmla="*/ 0 60000 65536"/>
                    <a:gd name="T7" fmla="*/ 0 60000 65536"/>
                    <a:gd name="T8" fmla="*/ 0 60000 65536"/>
                    <a:gd name="T9" fmla="*/ 0 w 22937"/>
                    <a:gd name="T10" fmla="*/ 0 h 21600"/>
                    <a:gd name="T11" fmla="*/ 22937 w 2293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2937" h="21600" fill="none" extrusionOk="0">
                      <a:moveTo>
                        <a:pt x="0" y="42"/>
                      </a:moveTo>
                      <a:cubicBezTo>
                        <a:pt x="449" y="14"/>
                        <a:pt x="899" y="-1"/>
                        <a:pt x="1350" y="0"/>
                      </a:cubicBezTo>
                      <a:cubicBezTo>
                        <a:pt x="12990" y="0"/>
                        <a:pt x="22537" y="9224"/>
                        <a:pt x="22937" y="20857"/>
                      </a:cubicBezTo>
                    </a:path>
                    <a:path w="22937" h="21600" stroke="0" extrusionOk="0">
                      <a:moveTo>
                        <a:pt x="0" y="42"/>
                      </a:moveTo>
                      <a:cubicBezTo>
                        <a:pt x="449" y="14"/>
                        <a:pt x="899" y="-1"/>
                        <a:pt x="1350" y="0"/>
                      </a:cubicBezTo>
                      <a:cubicBezTo>
                        <a:pt x="12990" y="0"/>
                        <a:pt x="22537" y="9224"/>
                        <a:pt x="22937" y="20857"/>
                      </a:cubicBezTo>
                      <a:lnTo>
                        <a:pt x="1350" y="2160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4" name="Arc 27"/>
                <p:cNvSpPr>
                  <a:spLocks/>
                </p:cNvSpPr>
                <p:nvPr/>
              </p:nvSpPr>
              <p:spPr bwMode="auto">
                <a:xfrm>
                  <a:off x="1784" y="3162"/>
                  <a:ext cx="74" cy="145"/>
                </a:xfrm>
                <a:custGeom>
                  <a:avLst/>
                  <a:gdLst>
                    <a:gd name="T0" fmla="*/ 74 w 23030"/>
                    <a:gd name="T1" fmla="*/ 0 h 22342"/>
                    <a:gd name="T2" fmla="*/ 0 w 23030"/>
                    <a:gd name="T3" fmla="*/ 145 h 22342"/>
                    <a:gd name="T4" fmla="*/ 5 w 23030"/>
                    <a:gd name="T5" fmla="*/ 5 h 22342"/>
                    <a:gd name="T6" fmla="*/ 0 60000 65536"/>
                    <a:gd name="T7" fmla="*/ 0 60000 65536"/>
                    <a:gd name="T8" fmla="*/ 0 60000 65536"/>
                    <a:gd name="T9" fmla="*/ 0 w 23030"/>
                    <a:gd name="T10" fmla="*/ 0 h 22342"/>
                    <a:gd name="T11" fmla="*/ 23030 w 23030"/>
                    <a:gd name="T12" fmla="*/ 22342 h 2234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030" h="22342" fill="none" extrusionOk="0">
                      <a:moveTo>
                        <a:pt x="23017" y="-1"/>
                      </a:moveTo>
                      <a:cubicBezTo>
                        <a:pt x="23025" y="247"/>
                        <a:pt x="23030" y="494"/>
                        <a:pt x="23030" y="742"/>
                      </a:cubicBezTo>
                      <a:cubicBezTo>
                        <a:pt x="23030" y="12671"/>
                        <a:pt x="13359" y="22342"/>
                        <a:pt x="1430" y="22342"/>
                      </a:cubicBezTo>
                      <a:cubicBezTo>
                        <a:pt x="952" y="22342"/>
                        <a:pt x="476" y="22326"/>
                        <a:pt x="0" y="22294"/>
                      </a:cubicBezTo>
                    </a:path>
                    <a:path w="23030" h="22342" stroke="0" extrusionOk="0">
                      <a:moveTo>
                        <a:pt x="23017" y="-1"/>
                      </a:moveTo>
                      <a:cubicBezTo>
                        <a:pt x="23025" y="247"/>
                        <a:pt x="23030" y="494"/>
                        <a:pt x="23030" y="742"/>
                      </a:cubicBezTo>
                      <a:cubicBezTo>
                        <a:pt x="23030" y="12671"/>
                        <a:pt x="13359" y="22342"/>
                        <a:pt x="1430" y="22342"/>
                      </a:cubicBezTo>
                      <a:cubicBezTo>
                        <a:pt x="952" y="22342"/>
                        <a:pt x="476" y="22326"/>
                        <a:pt x="0" y="22294"/>
                      </a:cubicBezTo>
                      <a:lnTo>
                        <a:pt x="1430" y="742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5" name="Arc 28"/>
                <p:cNvSpPr>
                  <a:spLocks/>
                </p:cNvSpPr>
                <p:nvPr/>
              </p:nvSpPr>
              <p:spPr bwMode="auto">
                <a:xfrm>
                  <a:off x="1784" y="3028"/>
                  <a:ext cx="140" cy="140"/>
                </a:xfrm>
                <a:custGeom>
                  <a:avLst/>
                  <a:gdLst>
                    <a:gd name="T0" fmla="*/ 0 w 21590"/>
                    <a:gd name="T1" fmla="*/ 0 h 21600"/>
                    <a:gd name="T2" fmla="*/ 140 w 21590"/>
                    <a:gd name="T3" fmla="*/ 136 h 21600"/>
                    <a:gd name="T4" fmla="*/ 0 w 21590"/>
                    <a:gd name="T5" fmla="*/ 140 h 21600"/>
                    <a:gd name="T6" fmla="*/ 0 60000 65536"/>
                    <a:gd name="T7" fmla="*/ 0 60000 65536"/>
                    <a:gd name="T8" fmla="*/ 0 60000 65536"/>
                    <a:gd name="T9" fmla="*/ 0 w 21590"/>
                    <a:gd name="T10" fmla="*/ 0 h 21600"/>
                    <a:gd name="T11" fmla="*/ 21590 w 2159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590" h="21600" fill="none" extrusionOk="0">
                      <a:moveTo>
                        <a:pt x="-1" y="0"/>
                      </a:moveTo>
                      <a:cubicBezTo>
                        <a:pt x="11672" y="0"/>
                        <a:pt x="21233" y="9273"/>
                        <a:pt x="21589" y="20941"/>
                      </a:cubicBezTo>
                    </a:path>
                    <a:path w="21590" h="21600" stroke="0" extrusionOk="0">
                      <a:moveTo>
                        <a:pt x="-1" y="0"/>
                      </a:moveTo>
                      <a:cubicBezTo>
                        <a:pt x="11672" y="0"/>
                        <a:pt x="21233" y="9273"/>
                        <a:pt x="21589" y="20941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6" name="Arc 29"/>
                <p:cNvSpPr>
                  <a:spLocks/>
                </p:cNvSpPr>
                <p:nvPr/>
              </p:nvSpPr>
              <p:spPr bwMode="auto">
                <a:xfrm>
                  <a:off x="1784" y="3163"/>
                  <a:ext cx="140" cy="144"/>
                </a:xfrm>
                <a:custGeom>
                  <a:avLst/>
                  <a:gdLst>
                    <a:gd name="T0" fmla="*/ 140 w 21600"/>
                    <a:gd name="T1" fmla="*/ 0 h 22259"/>
                    <a:gd name="T2" fmla="*/ 0 w 21600"/>
                    <a:gd name="T3" fmla="*/ 144 h 22259"/>
                    <a:gd name="T4" fmla="*/ 0 w 21600"/>
                    <a:gd name="T5" fmla="*/ 4 h 2225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2259"/>
                    <a:gd name="T11" fmla="*/ 21600 w 21600"/>
                    <a:gd name="T12" fmla="*/ 22259 h 2225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2259" fill="none" extrusionOk="0">
                      <a:moveTo>
                        <a:pt x="21589" y="0"/>
                      </a:moveTo>
                      <a:cubicBezTo>
                        <a:pt x="21596" y="219"/>
                        <a:pt x="21600" y="439"/>
                        <a:pt x="21600" y="659"/>
                      </a:cubicBezTo>
                      <a:cubicBezTo>
                        <a:pt x="21600" y="12588"/>
                        <a:pt x="11929" y="22258"/>
                        <a:pt x="0" y="22259"/>
                      </a:cubicBezTo>
                    </a:path>
                    <a:path w="21600" h="22259" stroke="0" extrusionOk="0">
                      <a:moveTo>
                        <a:pt x="21589" y="0"/>
                      </a:moveTo>
                      <a:cubicBezTo>
                        <a:pt x="21596" y="219"/>
                        <a:pt x="21600" y="439"/>
                        <a:pt x="21600" y="659"/>
                      </a:cubicBezTo>
                      <a:cubicBezTo>
                        <a:pt x="21600" y="12588"/>
                        <a:pt x="11929" y="22258"/>
                        <a:pt x="0" y="22259"/>
                      </a:cubicBezTo>
                      <a:lnTo>
                        <a:pt x="0" y="659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37" name="Oval 30"/>
                <p:cNvSpPr>
                  <a:spLocks noChangeArrowheads="1"/>
                </p:cNvSpPr>
                <p:nvPr/>
              </p:nvSpPr>
              <p:spPr bwMode="auto">
                <a:xfrm>
                  <a:off x="1917" y="3148"/>
                  <a:ext cx="28" cy="31"/>
                </a:xfrm>
                <a:prstGeom prst="ellipse">
                  <a:avLst/>
                </a:prstGeom>
                <a:solidFill>
                  <a:srgbClr val="FFFF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30" name="Line 31"/>
              <p:cNvSpPr>
                <a:spLocks noChangeShapeType="1"/>
              </p:cNvSpPr>
              <p:nvPr/>
            </p:nvSpPr>
            <p:spPr bwMode="auto">
              <a:xfrm>
                <a:off x="1945" y="2911"/>
                <a:ext cx="37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" name="Group 32"/>
            <p:cNvGrpSpPr>
              <a:grpSpLocks/>
            </p:cNvGrpSpPr>
            <p:nvPr/>
          </p:nvGrpSpPr>
          <p:grpSpPr bwMode="auto">
            <a:xfrm>
              <a:off x="4121150" y="4619625"/>
              <a:ext cx="525463" cy="592138"/>
              <a:chOff x="2596" y="3162"/>
              <a:chExt cx="331" cy="373"/>
            </a:xfrm>
          </p:grpSpPr>
          <p:sp>
            <p:nvSpPr>
              <p:cNvPr id="3123" name="Line 33"/>
              <p:cNvSpPr>
                <a:spLocks noChangeShapeType="1"/>
              </p:cNvSpPr>
              <p:nvPr/>
            </p:nvSpPr>
            <p:spPr bwMode="auto">
              <a:xfrm>
                <a:off x="2596" y="3229"/>
                <a:ext cx="6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4" name="Rectangle 34"/>
              <p:cNvSpPr>
                <a:spLocks noChangeArrowheads="1"/>
              </p:cNvSpPr>
              <p:nvPr/>
            </p:nvSpPr>
            <p:spPr bwMode="auto">
              <a:xfrm>
                <a:off x="2662" y="3162"/>
                <a:ext cx="206" cy="373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5" name="Line 35"/>
              <p:cNvSpPr>
                <a:spLocks noChangeShapeType="1"/>
              </p:cNvSpPr>
              <p:nvPr/>
            </p:nvSpPr>
            <p:spPr bwMode="auto">
              <a:xfrm flipV="1">
                <a:off x="2662" y="3433"/>
                <a:ext cx="44" cy="4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6" name="Line 36"/>
              <p:cNvSpPr>
                <a:spLocks noChangeShapeType="1"/>
              </p:cNvSpPr>
              <p:nvPr/>
            </p:nvSpPr>
            <p:spPr bwMode="auto">
              <a:xfrm>
                <a:off x="2662" y="3380"/>
                <a:ext cx="44" cy="5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7" name="Line 37"/>
              <p:cNvSpPr>
                <a:spLocks noChangeShapeType="1"/>
              </p:cNvSpPr>
              <p:nvPr/>
            </p:nvSpPr>
            <p:spPr bwMode="auto">
              <a:xfrm>
                <a:off x="2596" y="3433"/>
                <a:ext cx="6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8" name="Line 38"/>
              <p:cNvSpPr>
                <a:spLocks noChangeShapeType="1"/>
              </p:cNvSpPr>
              <p:nvPr/>
            </p:nvSpPr>
            <p:spPr bwMode="auto">
              <a:xfrm>
                <a:off x="2861" y="3229"/>
                <a:ext cx="6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9" name="Group 39"/>
            <p:cNvGrpSpPr>
              <a:grpSpLocks/>
            </p:cNvGrpSpPr>
            <p:nvPr/>
          </p:nvGrpSpPr>
          <p:grpSpPr bwMode="auto">
            <a:xfrm>
              <a:off x="1884363" y="4406900"/>
              <a:ext cx="536575" cy="442913"/>
              <a:chOff x="1187" y="3028"/>
              <a:chExt cx="338" cy="279"/>
            </a:xfrm>
          </p:grpSpPr>
          <p:sp>
            <p:nvSpPr>
              <p:cNvPr id="3115" name="Arc 40"/>
              <p:cNvSpPr>
                <a:spLocks/>
              </p:cNvSpPr>
              <p:nvPr/>
            </p:nvSpPr>
            <p:spPr bwMode="auto">
              <a:xfrm>
                <a:off x="1253" y="3028"/>
                <a:ext cx="140" cy="140"/>
              </a:xfrm>
              <a:custGeom>
                <a:avLst/>
                <a:gdLst>
                  <a:gd name="T0" fmla="*/ 0 w 21590"/>
                  <a:gd name="T1" fmla="*/ 0 h 21600"/>
                  <a:gd name="T2" fmla="*/ 140 w 21590"/>
                  <a:gd name="T3" fmla="*/ 136 h 21600"/>
                  <a:gd name="T4" fmla="*/ 0 w 21590"/>
                  <a:gd name="T5" fmla="*/ 140 h 21600"/>
                  <a:gd name="T6" fmla="*/ 0 60000 65536"/>
                  <a:gd name="T7" fmla="*/ 0 60000 65536"/>
                  <a:gd name="T8" fmla="*/ 0 60000 65536"/>
                  <a:gd name="T9" fmla="*/ 0 w 21590"/>
                  <a:gd name="T10" fmla="*/ 0 h 21600"/>
                  <a:gd name="T11" fmla="*/ 21590 w 2159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0" h="21600" fill="none" extrusionOk="0">
                    <a:moveTo>
                      <a:pt x="-1" y="0"/>
                    </a:moveTo>
                    <a:cubicBezTo>
                      <a:pt x="11672" y="0"/>
                      <a:pt x="21233" y="9273"/>
                      <a:pt x="21589" y="20941"/>
                    </a:cubicBezTo>
                  </a:path>
                  <a:path w="21590" h="21600" stroke="0" extrusionOk="0">
                    <a:moveTo>
                      <a:pt x="-1" y="0"/>
                    </a:moveTo>
                    <a:cubicBezTo>
                      <a:pt x="11672" y="0"/>
                      <a:pt x="21233" y="9273"/>
                      <a:pt x="21589" y="20941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6" name="Oval 41"/>
              <p:cNvSpPr>
                <a:spLocks noChangeArrowheads="1"/>
              </p:cNvSpPr>
              <p:nvPr/>
            </p:nvSpPr>
            <p:spPr bwMode="auto">
              <a:xfrm>
                <a:off x="1385" y="3148"/>
                <a:ext cx="31" cy="31"/>
              </a:xfrm>
              <a:prstGeom prst="ellipse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7" name="Line 42"/>
              <p:cNvSpPr>
                <a:spLocks noChangeShapeType="1"/>
              </p:cNvSpPr>
              <p:nvPr/>
            </p:nvSpPr>
            <p:spPr bwMode="auto">
              <a:xfrm>
                <a:off x="1416" y="3163"/>
                <a:ext cx="36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8" name="Line 43"/>
              <p:cNvSpPr>
                <a:spLocks noChangeShapeType="1"/>
              </p:cNvSpPr>
              <p:nvPr/>
            </p:nvSpPr>
            <p:spPr bwMode="auto">
              <a:xfrm>
                <a:off x="1187" y="3095"/>
                <a:ext cx="66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9" name="Arc 44"/>
              <p:cNvSpPr>
                <a:spLocks/>
              </p:cNvSpPr>
              <p:nvPr/>
            </p:nvSpPr>
            <p:spPr bwMode="auto">
              <a:xfrm>
                <a:off x="1253" y="3163"/>
                <a:ext cx="140" cy="144"/>
              </a:xfrm>
              <a:custGeom>
                <a:avLst/>
                <a:gdLst>
                  <a:gd name="T0" fmla="*/ 140 w 21600"/>
                  <a:gd name="T1" fmla="*/ 0 h 22259"/>
                  <a:gd name="T2" fmla="*/ 0 w 21600"/>
                  <a:gd name="T3" fmla="*/ 144 h 22259"/>
                  <a:gd name="T4" fmla="*/ 0 w 21600"/>
                  <a:gd name="T5" fmla="*/ 4 h 2225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259"/>
                  <a:gd name="T11" fmla="*/ 21600 w 21600"/>
                  <a:gd name="T12" fmla="*/ 22259 h 222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259" fill="none" extrusionOk="0">
                    <a:moveTo>
                      <a:pt x="21589" y="0"/>
                    </a:moveTo>
                    <a:cubicBezTo>
                      <a:pt x="21596" y="219"/>
                      <a:pt x="21600" y="439"/>
                      <a:pt x="21600" y="659"/>
                    </a:cubicBezTo>
                    <a:cubicBezTo>
                      <a:pt x="21600" y="12588"/>
                      <a:pt x="11929" y="22258"/>
                      <a:pt x="0" y="22259"/>
                    </a:cubicBezTo>
                  </a:path>
                  <a:path w="21600" h="22259" stroke="0" extrusionOk="0">
                    <a:moveTo>
                      <a:pt x="21589" y="0"/>
                    </a:moveTo>
                    <a:cubicBezTo>
                      <a:pt x="21596" y="219"/>
                      <a:pt x="21600" y="439"/>
                      <a:pt x="21600" y="659"/>
                    </a:cubicBezTo>
                    <a:cubicBezTo>
                      <a:pt x="21600" y="12588"/>
                      <a:pt x="11929" y="22258"/>
                      <a:pt x="0" y="22259"/>
                    </a:cubicBezTo>
                    <a:lnTo>
                      <a:pt x="0" y="659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0" name="Line 45"/>
              <p:cNvSpPr>
                <a:spLocks noChangeShapeType="1"/>
              </p:cNvSpPr>
              <p:nvPr/>
            </p:nvSpPr>
            <p:spPr bwMode="auto">
              <a:xfrm flipV="1">
                <a:off x="1187" y="3233"/>
                <a:ext cx="66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1" name="Line 46"/>
              <p:cNvSpPr>
                <a:spLocks noChangeShapeType="1"/>
              </p:cNvSpPr>
              <p:nvPr/>
            </p:nvSpPr>
            <p:spPr bwMode="auto">
              <a:xfrm flipV="1">
                <a:off x="1253" y="3028"/>
                <a:ext cx="1" cy="27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2" name="Line 47"/>
              <p:cNvSpPr>
                <a:spLocks noChangeShapeType="1"/>
              </p:cNvSpPr>
              <p:nvPr/>
            </p:nvSpPr>
            <p:spPr bwMode="auto">
              <a:xfrm>
                <a:off x="1452" y="3163"/>
                <a:ext cx="73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0" name="Group 48"/>
            <p:cNvGrpSpPr>
              <a:grpSpLocks/>
            </p:cNvGrpSpPr>
            <p:nvPr/>
          </p:nvGrpSpPr>
          <p:grpSpPr bwMode="auto">
            <a:xfrm>
              <a:off x="3462338" y="4510088"/>
              <a:ext cx="425450" cy="447675"/>
              <a:chOff x="2181" y="3093"/>
              <a:chExt cx="268" cy="282"/>
            </a:xfrm>
          </p:grpSpPr>
          <p:sp>
            <p:nvSpPr>
              <p:cNvPr id="3108" name="Arc 49"/>
              <p:cNvSpPr>
                <a:spLocks/>
              </p:cNvSpPr>
              <p:nvPr/>
            </p:nvSpPr>
            <p:spPr bwMode="auto">
              <a:xfrm>
                <a:off x="2250" y="3093"/>
                <a:ext cx="141" cy="141"/>
              </a:xfrm>
              <a:custGeom>
                <a:avLst/>
                <a:gdLst>
                  <a:gd name="T0" fmla="*/ 0 w 21590"/>
                  <a:gd name="T1" fmla="*/ 0 h 21600"/>
                  <a:gd name="T2" fmla="*/ 141 w 21590"/>
                  <a:gd name="T3" fmla="*/ 137 h 21600"/>
                  <a:gd name="T4" fmla="*/ 0 w 21590"/>
                  <a:gd name="T5" fmla="*/ 141 h 21600"/>
                  <a:gd name="T6" fmla="*/ 0 60000 65536"/>
                  <a:gd name="T7" fmla="*/ 0 60000 65536"/>
                  <a:gd name="T8" fmla="*/ 0 60000 65536"/>
                  <a:gd name="T9" fmla="*/ 0 w 21590"/>
                  <a:gd name="T10" fmla="*/ 0 h 21600"/>
                  <a:gd name="T11" fmla="*/ 21590 w 2159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0" h="21600" fill="none" extrusionOk="0">
                    <a:moveTo>
                      <a:pt x="-1" y="0"/>
                    </a:moveTo>
                    <a:cubicBezTo>
                      <a:pt x="11673" y="0"/>
                      <a:pt x="21234" y="9274"/>
                      <a:pt x="21590" y="20942"/>
                    </a:cubicBezTo>
                  </a:path>
                  <a:path w="21590" h="21600" stroke="0" extrusionOk="0">
                    <a:moveTo>
                      <a:pt x="-1" y="0"/>
                    </a:moveTo>
                    <a:cubicBezTo>
                      <a:pt x="11673" y="0"/>
                      <a:pt x="21234" y="9274"/>
                      <a:pt x="21590" y="20942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9" name="Oval 50"/>
              <p:cNvSpPr>
                <a:spLocks noChangeArrowheads="1"/>
              </p:cNvSpPr>
              <p:nvPr/>
            </p:nvSpPr>
            <p:spPr bwMode="auto">
              <a:xfrm>
                <a:off x="2383" y="3214"/>
                <a:ext cx="30" cy="30"/>
              </a:xfrm>
              <a:prstGeom prst="ellipse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0" name="Line 51"/>
              <p:cNvSpPr>
                <a:spLocks noChangeShapeType="1"/>
              </p:cNvSpPr>
              <p:nvPr/>
            </p:nvSpPr>
            <p:spPr bwMode="auto">
              <a:xfrm>
                <a:off x="2413" y="3229"/>
                <a:ext cx="3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1" name="Line 52"/>
              <p:cNvSpPr>
                <a:spLocks noChangeShapeType="1"/>
              </p:cNvSpPr>
              <p:nvPr/>
            </p:nvSpPr>
            <p:spPr bwMode="auto">
              <a:xfrm flipV="1">
                <a:off x="2181" y="3162"/>
                <a:ext cx="66" cy="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2" name="Arc 53"/>
              <p:cNvSpPr>
                <a:spLocks/>
              </p:cNvSpPr>
              <p:nvPr/>
            </p:nvSpPr>
            <p:spPr bwMode="auto">
              <a:xfrm>
                <a:off x="2250" y="3095"/>
                <a:ext cx="141" cy="28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280 h 43200"/>
                  <a:gd name="T4" fmla="*/ 0 w 21600"/>
                  <a:gd name="T5" fmla="*/ 14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3" name="Line 54"/>
              <p:cNvSpPr>
                <a:spLocks noChangeShapeType="1"/>
              </p:cNvSpPr>
              <p:nvPr/>
            </p:nvSpPr>
            <p:spPr bwMode="auto">
              <a:xfrm>
                <a:off x="2184" y="3297"/>
                <a:ext cx="66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4" name="Line 55"/>
              <p:cNvSpPr>
                <a:spLocks noChangeShapeType="1"/>
              </p:cNvSpPr>
              <p:nvPr/>
            </p:nvSpPr>
            <p:spPr bwMode="auto">
              <a:xfrm flipV="1">
                <a:off x="2250" y="3099"/>
                <a:ext cx="2" cy="27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" name="Group 56"/>
            <p:cNvGrpSpPr>
              <a:grpSpLocks/>
            </p:cNvGrpSpPr>
            <p:nvPr/>
          </p:nvGrpSpPr>
          <p:grpSpPr bwMode="auto">
            <a:xfrm>
              <a:off x="984250" y="3965575"/>
              <a:ext cx="3114675" cy="1295400"/>
              <a:chOff x="635" y="2757"/>
              <a:chExt cx="1962" cy="816"/>
            </a:xfrm>
          </p:grpSpPr>
          <p:sp>
            <p:nvSpPr>
              <p:cNvPr id="3096" name="Line 57"/>
              <p:cNvSpPr>
                <a:spLocks noChangeShapeType="1"/>
              </p:cNvSpPr>
              <p:nvPr/>
            </p:nvSpPr>
            <p:spPr bwMode="auto">
              <a:xfrm>
                <a:off x="921" y="3095"/>
                <a:ext cx="266" cy="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7" name="Line 58"/>
              <p:cNvSpPr>
                <a:spLocks noChangeShapeType="1"/>
              </p:cNvSpPr>
              <p:nvPr/>
            </p:nvSpPr>
            <p:spPr bwMode="auto">
              <a:xfrm flipH="1" flipV="1">
                <a:off x="1523" y="2890"/>
                <a:ext cx="2" cy="54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8" name="Line 59"/>
              <p:cNvSpPr>
                <a:spLocks noChangeShapeType="1"/>
              </p:cNvSpPr>
              <p:nvPr/>
            </p:nvSpPr>
            <p:spPr bwMode="auto">
              <a:xfrm>
                <a:off x="1525" y="3095"/>
                <a:ext cx="199" cy="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9" name="Line 60"/>
              <p:cNvSpPr>
                <a:spLocks noChangeShapeType="1"/>
              </p:cNvSpPr>
              <p:nvPr/>
            </p:nvSpPr>
            <p:spPr bwMode="auto">
              <a:xfrm>
                <a:off x="1982" y="3163"/>
                <a:ext cx="199" cy="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0" name="Line 61"/>
              <p:cNvSpPr>
                <a:spLocks noChangeShapeType="1"/>
              </p:cNvSpPr>
              <p:nvPr/>
            </p:nvSpPr>
            <p:spPr bwMode="auto">
              <a:xfrm flipH="1">
                <a:off x="1520" y="3433"/>
                <a:ext cx="209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1" name="Line 62"/>
              <p:cNvSpPr>
                <a:spLocks noChangeShapeType="1"/>
              </p:cNvSpPr>
              <p:nvPr/>
            </p:nvSpPr>
            <p:spPr bwMode="auto">
              <a:xfrm flipH="1">
                <a:off x="1524" y="2891"/>
                <a:ext cx="195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2" name="Line 63"/>
              <p:cNvSpPr>
                <a:spLocks noChangeShapeType="1"/>
              </p:cNvSpPr>
              <p:nvPr/>
            </p:nvSpPr>
            <p:spPr bwMode="auto">
              <a:xfrm flipH="1">
                <a:off x="685" y="3573"/>
                <a:ext cx="1046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3" name="Line 64"/>
              <p:cNvSpPr>
                <a:spLocks noChangeShapeType="1"/>
              </p:cNvSpPr>
              <p:nvPr/>
            </p:nvSpPr>
            <p:spPr bwMode="auto">
              <a:xfrm flipH="1">
                <a:off x="635" y="2757"/>
                <a:ext cx="1085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4" name="Line 65"/>
              <p:cNvSpPr>
                <a:spLocks noChangeShapeType="1"/>
              </p:cNvSpPr>
              <p:nvPr/>
            </p:nvSpPr>
            <p:spPr bwMode="auto">
              <a:xfrm>
                <a:off x="1974" y="3504"/>
                <a:ext cx="90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5" name="Line 66"/>
              <p:cNvSpPr>
                <a:spLocks noChangeShapeType="1"/>
              </p:cNvSpPr>
              <p:nvPr/>
            </p:nvSpPr>
            <p:spPr bwMode="auto">
              <a:xfrm flipV="1">
                <a:off x="2068" y="3295"/>
                <a:ext cx="0" cy="217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6" name="Line 67"/>
              <p:cNvSpPr>
                <a:spLocks noChangeShapeType="1"/>
              </p:cNvSpPr>
              <p:nvPr/>
            </p:nvSpPr>
            <p:spPr bwMode="auto">
              <a:xfrm>
                <a:off x="2068" y="3297"/>
                <a:ext cx="128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7" name="Line 68"/>
              <p:cNvSpPr>
                <a:spLocks noChangeShapeType="1"/>
              </p:cNvSpPr>
              <p:nvPr/>
            </p:nvSpPr>
            <p:spPr bwMode="auto">
              <a:xfrm>
                <a:off x="2448" y="3230"/>
                <a:ext cx="149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" name="Group 69"/>
            <p:cNvGrpSpPr>
              <a:grpSpLocks/>
            </p:cNvGrpSpPr>
            <p:nvPr/>
          </p:nvGrpSpPr>
          <p:grpSpPr bwMode="auto">
            <a:xfrm>
              <a:off x="2701925" y="3870325"/>
              <a:ext cx="360363" cy="442913"/>
              <a:chOff x="1718" y="3028"/>
              <a:chExt cx="227" cy="279"/>
            </a:xfrm>
          </p:grpSpPr>
          <p:sp>
            <p:nvSpPr>
              <p:cNvPr id="3089" name="Line 70"/>
              <p:cNvSpPr>
                <a:spLocks noChangeShapeType="1"/>
              </p:cNvSpPr>
              <p:nvPr/>
            </p:nvSpPr>
            <p:spPr bwMode="auto">
              <a:xfrm>
                <a:off x="1718" y="3095"/>
                <a:ext cx="132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0" name="Line 71"/>
              <p:cNvSpPr>
                <a:spLocks noChangeShapeType="1"/>
              </p:cNvSpPr>
              <p:nvPr/>
            </p:nvSpPr>
            <p:spPr bwMode="auto">
              <a:xfrm flipV="1">
                <a:off x="1727" y="3233"/>
                <a:ext cx="12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1" name="Arc 72"/>
              <p:cNvSpPr>
                <a:spLocks/>
              </p:cNvSpPr>
              <p:nvPr/>
            </p:nvSpPr>
            <p:spPr bwMode="auto">
              <a:xfrm>
                <a:off x="1784" y="3028"/>
                <a:ext cx="74" cy="140"/>
              </a:xfrm>
              <a:custGeom>
                <a:avLst/>
                <a:gdLst>
                  <a:gd name="T0" fmla="*/ 0 w 22937"/>
                  <a:gd name="T1" fmla="*/ 0 h 21600"/>
                  <a:gd name="T2" fmla="*/ 74 w 22937"/>
                  <a:gd name="T3" fmla="*/ 135 h 21600"/>
                  <a:gd name="T4" fmla="*/ 4 w 22937"/>
                  <a:gd name="T5" fmla="*/ 140 h 21600"/>
                  <a:gd name="T6" fmla="*/ 0 60000 65536"/>
                  <a:gd name="T7" fmla="*/ 0 60000 65536"/>
                  <a:gd name="T8" fmla="*/ 0 60000 65536"/>
                  <a:gd name="T9" fmla="*/ 0 w 22937"/>
                  <a:gd name="T10" fmla="*/ 0 h 21600"/>
                  <a:gd name="T11" fmla="*/ 22937 w 2293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937" h="21600" fill="none" extrusionOk="0">
                    <a:moveTo>
                      <a:pt x="0" y="42"/>
                    </a:moveTo>
                    <a:cubicBezTo>
                      <a:pt x="449" y="14"/>
                      <a:pt x="899" y="-1"/>
                      <a:pt x="1350" y="0"/>
                    </a:cubicBezTo>
                    <a:cubicBezTo>
                      <a:pt x="12990" y="0"/>
                      <a:pt x="22537" y="9224"/>
                      <a:pt x="22937" y="20857"/>
                    </a:cubicBezTo>
                  </a:path>
                  <a:path w="22937" h="21600" stroke="0" extrusionOk="0">
                    <a:moveTo>
                      <a:pt x="0" y="42"/>
                    </a:moveTo>
                    <a:cubicBezTo>
                      <a:pt x="449" y="14"/>
                      <a:pt x="899" y="-1"/>
                      <a:pt x="1350" y="0"/>
                    </a:cubicBezTo>
                    <a:cubicBezTo>
                      <a:pt x="12990" y="0"/>
                      <a:pt x="22537" y="9224"/>
                      <a:pt x="22937" y="20857"/>
                    </a:cubicBezTo>
                    <a:lnTo>
                      <a:pt x="135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2" name="Arc 73"/>
              <p:cNvSpPr>
                <a:spLocks/>
              </p:cNvSpPr>
              <p:nvPr/>
            </p:nvSpPr>
            <p:spPr bwMode="auto">
              <a:xfrm>
                <a:off x="1784" y="3162"/>
                <a:ext cx="74" cy="145"/>
              </a:xfrm>
              <a:custGeom>
                <a:avLst/>
                <a:gdLst>
                  <a:gd name="T0" fmla="*/ 74 w 23030"/>
                  <a:gd name="T1" fmla="*/ 0 h 22342"/>
                  <a:gd name="T2" fmla="*/ 0 w 23030"/>
                  <a:gd name="T3" fmla="*/ 145 h 22342"/>
                  <a:gd name="T4" fmla="*/ 5 w 23030"/>
                  <a:gd name="T5" fmla="*/ 5 h 22342"/>
                  <a:gd name="T6" fmla="*/ 0 60000 65536"/>
                  <a:gd name="T7" fmla="*/ 0 60000 65536"/>
                  <a:gd name="T8" fmla="*/ 0 60000 65536"/>
                  <a:gd name="T9" fmla="*/ 0 w 23030"/>
                  <a:gd name="T10" fmla="*/ 0 h 22342"/>
                  <a:gd name="T11" fmla="*/ 23030 w 23030"/>
                  <a:gd name="T12" fmla="*/ 22342 h 223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30" h="22342" fill="none" extrusionOk="0">
                    <a:moveTo>
                      <a:pt x="23017" y="-1"/>
                    </a:moveTo>
                    <a:cubicBezTo>
                      <a:pt x="23025" y="247"/>
                      <a:pt x="23030" y="494"/>
                      <a:pt x="23030" y="742"/>
                    </a:cubicBezTo>
                    <a:cubicBezTo>
                      <a:pt x="23030" y="12671"/>
                      <a:pt x="13359" y="22342"/>
                      <a:pt x="1430" y="22342"/>
                    </a:cubicBezTo>
                    <a:cubicBezTo>
                      <a:pt x="952" y="22342"/>
                      <a:pt x="476" y="22326"/>
                      <a:pt x="0" y="22294"/>
                    </a:cubicBezTo>
                  </a:path>
                  <a:path w="23030" h="22342" stroke="0" extrusionOk="0">
                    <a:moveTo>
                      <a:pt x="23017" y="-1"/>
                    </a:moveTo>
                    <a:cubicBezTo>
                      <a:pt x="23025" y="247"/>
                      <a:pt x="23030" y="494"/>
                      <a:pt x="23030" y="742"/>
                    </a:cubicBezTo>
                    <a:cubicBezTo>
                      <a:pt x="23030" y="12671"/>
                      <a:pt x="13359" y="22342"/>
                      <a:pt x="1430" y="22342"/>
                    </a:cubicBezTo>
                    <a:cubicBezTo>
                      <a:pt x="952" y="22342"/>
                      <a:pt x="476" y="22326"/>
                      <a:pt x="0" y="22294"/>
                    </a:cubicBezTo>
                    <a:lnTo>
                      <a:pt x="1430" y="742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3" name="Arc 74"/>
              <p:cNvSpPr>
                <a:spLocks/>
              </p:cNvSpPr>
              <p:nvPr/>
            </p:nvSpPr>
            <p:spPr bwMode="auto">
              <a:xfrm>
                <a:off x="1784" y="3028"/>
                <a:ext cx="140" cy="140"/>
              </a:xfrm>
              <a:custGeom>
                <a:avLst/>
                <a:gdLst>
                  <a:gd name="T0" fmla="*/ 0 w 21590"/>
                  <a:gd name="T1" fmla="*/ 0 h 21600"/>
                  <a:gd name="T2" fmla="*/ 140 w 21590"/>
                  <a:gd name="T3" fmla="*/ 136 h 21600"/>
                  <a:gd name="T4" fmla="*/ 0 w 21590"/>
                  <a:gd name="T5" fmla="*/ 140 h 21600"/>
                  <a:gd name="T6" fmla="*/ 0 60000 65536"/>
                  <a:gd name="T7" fmla="*/ 0 60000 65536"/>
                  <a:gd name="T8" fmla="*/ 0 60000 65536"/>
                  <a:gd name="T9" fmla="*/ 0 w 21590"/>
                  <a:gd name="T10" fmla="*/ 0 h 21600"/>
                  <a:gd name="T11" fmla="*/ 21590 w 2159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0" h="21600" fill="none" extrusionOk="0">
                    <a:moveTo>
                      <a:pt x="-1" y="0"/>
                    </a:moveTo>
                    <a:cubicBezTo>
                      <a:pt x="11672" y="0"/>
                      <a:pt x="21233" y="9273"/>
                      <a:pt x="21589" y="20941"/>
                    </a:cubicBezTo>
                  </a:path>
                  <a:path w="21590" h="21600" stroke="0" extrusionOk="0">
                    <a:moveTo>
                      <a:pt x="-1" y="0"/>
                    </a:moveTo>
                    <a:cubicBezTo>
                      <a:pt x="11672" y="0"/>
                      <a:pt x="21233" y="9273"/>
                      <a:pt x="21589" y="20941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4" name="Arc 75"/>
              <p:cNvSpPr>
                <a:spLocks/>
              </p:cNvSpPr>
              <p:nvPr/>
            </p:nvSpPr>
            <p:spPr bwMode="auto">
              <a:xfrm>
                <a:off x="1784" y="3163"/>
                <a:ext cx="140" cy="144"/>
              </a:xfrm>
              <a:custGeom>
                <a:avLst/>
                <a:gdLst>
                  <a:gd name="T0" fmla="*/ 140 w 21600"/>
                  <a:gd name="T1" fmla="*/ 0 h 22259"/>
                  <a:gd name="T2" fmla="*/ 0 w 21600"/>
                  <a:gd name="T3" fmla="*/ 144 h 22259"/>
                  <a:gd name="T4" fmla="*/ 0 w 21600"/>
                  <a:gd name="T5" fmla="*/ 4 h 2225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259"/>
                  <a:gd name="T11" fmla="*/ 21600 w 21600"/>
                  <a:gd name="T12" fmla="*/ 22259 h 222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259" fill="none" extrusionOk="0">
                    <a:moveTo>
                      <a:pt x="21589" y="0"/>
                    </a:moveTo>
                    <a:cubicBezTo>
                      <a:pt x="21596" y="219"/>
                      <a:pt x="21600" y="439"/>
                      <a:pt x="21600" y="659"/>
                    </a:cubicBezTo>
                    <a:cubicBezTo>
                      <a:pt x="21600" y="12588"/>
                      <a:pt x="11929" y="22258"/>
                      <a:pt x="0" y="22259"/>
                    </a:cubicBezTo>
                  </a:path>
                  <a:path w="21600" h="22259" stroke="0" extrusionOk="0">
                    <a:moveTo>
                      <a:pt x="21589" y="0"/>
                    </a:moveTo>
                    <a:cubicBezTo>
                      <a:pt x="21596" y="219"/>
                      <a:pt x="21600" y="439"/>
                      <a:pt x="21600" y="659"/>
                    </a:cubicBezTo>
                    <a:cubicBezTo>
                      <a:pt x="21600" y="12588"/>
                      <a:pt x="11929" y="22258"/>
                      <a:pt x="0" y="22259"/>
                    </a:cubicBezTo>
                    <a:lnTo>
                      <a:pt x="0" y="659"/>
                    </a:lnTo>
                    <a:close/>
                  </a:path>
                </a:pathLst>
              </a:cu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5" name="Oval 76"/>
              <p:cNvSpPr>
                <a:spLocks noChangeArrowheads="1"/>
              </p:cNvSpPr>
              <p:nvPr/>
            </p:nvSpPr>
            <p:spPr bwMode="auto">
              <a:xfrm>
                <a:off x="1917" y="3148"/>
                <a:ext cx="28" cy="31"/>
              </a:xfrm>
              <a:prstGeom prst="ellipse">
                <a:avLst/>
              </a:prstGeom>
              <a:solidFill>
                <a:srgbClr val="FFFF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296013" name="Rectangle 77"/>
          <p:cNvSpPr>
            <a:spLocks noChangeArrowheads="1"/>
          </p:cNvSpPr>
          <p:nvPr/>
        </p:nvSpPr>
        <p:spPr bwMode="auto">
          <a:xfrm>
            <a:off x="471488" y="2027875"/>
            <a:ext cx="8040687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ts val="3600"/>
              </a:lnSpc>
              <a:spcAft>
                <a:spcPct val="20000"/>
              </a:spcAft>
              <a:buClr>
                <a:srgbClr val="9900CC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400" dirty="0"/>
              <a:t>Place the gates on a “blueprint” </a:t>
            </a:r>
            <a:r>
              <a:rPr lang="en-US" sz="2400" dirty="0" smtClean="0"/>
              <a:t>and route </a:t>
            </a:r>
            <a:r>
              <a:rPr lang="en-US" sz="2400" dirty="0"/>
              <a:t>them together (also called “layout ”)</a:t>
            </a:r>
          </a:p>
          <a:p>
            <a:pPr marL="742950" lvl="1" indent="-285750" eaLnBrk="1" hangingPunct="1">
              <a:lnSpc>
                <a:spcPts val="3600"/>
              </a:lnSpc>
              <a:spcAft>
                <a:spcPct val="15000"/>
              </a:spcAft>
              <a:buClr>
                <a:srgbClr val="9900FF"/>
              </a:buClr>
              <a:buFontTx/>
              <a:buChar char="•"/>
              <a:defRPr/>
            </a:pPr>
            <a:r>
              <a:rPr lang="en-US" sz="2400" dirty="0"/>
              <a:t>Show where the gates will be connected with </a:t>
            </a:r>
            <a:r>
              <a:rPr lang="en-US" sz="2400" dirty="0" smtClean="0"/>
              <a:t>wires</a:t>
            </a:r>
            <a:endParaRPr lang="en-US" sz="2400" dirty="0"/>
          </a:p>
        </p:txBody>
      </p:sp>
      <p:sp>
        <p:nvSpPr>
          <p:cNvPr id="296014" name="Rectangle 78"/>
          <p:cNvSpPr>
            <a:spLocks noChangeArrowheads="1"/>
          </p:cNvSpPr>
          <p:nvPr/>
        </p:nvSpPr>
        <p:spPr bwMode="auto">
          <a:xfrm>
            <a:off x="308758" y="5662613"/>
            <a:ext cx="837210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0" lvl="2" eaLnBrk="1" hangingPunct="1">
              <a:spcBef>
                <a:spcPct val="10000"/>
              </a:spcBef>
              <a:spcAft>
                <a:spcPct val="15000"/>
              </a:spcAft>
              <a:buClr>
                <a:srgbClr val="9900CC"/>
              </a:buClr>
              <a:defRPr/>
            </a:pPr>
            <a:r>
              <a:rPr lang="en-US" sz="2000" i="1" dirty="0"/>
              <a:t> </a:t>
            </a:r>
            <a:r>
              <a:rPr lang="en-US" sz="2000" i="1" dirty="0" smtClean="0"/>
              <a:t>- example</a:t>
            </a:r>
            <a:r>
              <a:rPr lang="en-US" sz="2000" i="1" dirty="0"/>
              <a:t>: Jupiter-XT, Physical Compiler, IC Compiler, Astro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1" grpId="0" build="p" autoUpdateAnimBg="0"/>
      <p:bldP spid="296013" grpId="0" build="p" autoUpdateAnimBg="0"/>
      <p:bldP spid="29601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Double-Check Your Blueprint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7022" y="1200150"/>
            <a:ext cx="7866062" cy="2789238"/>
          </a:xfrm>
        </p:spPr>
        <p:txBody>
          <a:bodyPr>
            <a:no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Length of the connecting wires will change how fast the chip will run</a:t>
            </a:r>
          </a:p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Simulate it again - Post-route (post-layout) verification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000" i="1" dirty="0" smtClean="0"/>
              <a:t>example: VCS-MX, NanoSim, HSPICE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spcAft>
                <a:spcPct val="20000"/>
              </a:spcAft>
              <a:buSzPct val="125000"/>
              <a:defRPr/>
            </a:pPr>
            <a:endParaRPr lang="en-US" sz="2400" dirty="0" smtClean="0">
              <a:latin typeface="Torino Outline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55579" y="3636645"/>
            <a:ext cx="6716712" cy="2041525"/>
            <a:chOff x="376" y="1898"/>
            <a:chExt cx="4547" cy="1564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76" y="1898"/>
              <a:ext cx="1290" cy="662"/>
              <a:chOff x="178" y="2998"/>
              <a:chExt cx="1164" cy="597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94" y="3418"/>
                <a:ext cx="248" cy="149"/>
                <a:chOff x="192" y="1344"/>
                <a:chExt cx="384" cy="192"/>
              </a:xfrm>
            </p:grpSpPr>
            <p:sp>
              <p:nvSpPr>
                <p:cNvPr id="38063" name="Arc 7"/>
                <p:cNvSpPr>
                  <a:spLocks/>
                </p:cNvSpPr>
                <p:nvPr/>
              </p:nvSpPr>
              <p:spPr bwMode="auto">
                <a:xfrm>
                  <a:off x="272" y="134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4" name="Arc 8"/>
                <p:cNvSpPr>
                  <a:spLocks/>
                </p:cNvSpPr>
                <p:nvPr/>
              </p:nvSpPr>
              <p:spPr bwMode="auto">
                <a:xfrm>
                  <a:off x="272" y="144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5" name="Line 9"/>
                <p:cNvSpPr>
                  <a:spLocks noChangeShapeType="1"/>
                </p:cNvSpPr>
                <p:nvPr/>
              </p:nvSpPr>
              <p:spPr bwMode="auto">
                <a:xfrm>
                  <a:off x="272" y="134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6" name="Line 10"/>
                <p:cNvSpPr>
                  <a:spLocks noChangeShapeType="1"/>
                </p:cNvSpPr>
                <p:nvPr/>
              </p:nvSpPr>
              <p:spPr bwMode="auto">
                <a:xfrm>
                  <a:off x="192" y="140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7" name="Line 11"/>
                <p:cNvSpPr>
                  <a:spLocks noChangeShapeType="1"/>
                </p:cNvSpPr>
                <p:nvPr/>
              </p:nvSpPr>
              <p:spPr bwMode="auto">
                <a:xfrm>
                  <a:off x="192" y="148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8" name="Line 12"/>
                <p:cNvSpPr>
                  <a:spLocks noChangeShapeType="1"/>
                </p:cNvSpPr>
                <p:nvPr/>
              </p:nvSpPr>
              <p:spPr bwMode="auto">
                <a:xfrm>
                  <a:off x="450" y="144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302" y="3222"/>
                <a:ext cx="168" cy="149"/>
                <a:chOff x="302" y="3222"/>
                <a:chExt cx="168" cy="149"/>
              </a:xfrm>
            </p:grpSpPr>
            <p:sp>
              <p:nvSpPr>
                <p:cNvPr id="38058" name="Arc 14"/>
                <p:cNvSpPr>
                  <a:spLocks/>
                </p:cNvSpPr>
                <p:nvPr/>
              </p:nvSpPr>
              <p:spPr bwMode="auto">
                <a:xfrm>
                  <a:off x="354" y="322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9" name="Arc 15"/>
                <p:cNvSpPr>
                  <a:spLocks/>
                </p:cNvSpPr>
                <p:nvPr/>
              </p:nvSpPr>
              <p:spPr bwMode="auto">
                <a:xfrm>
                  <a:off x="354" y="329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0" name="Line 16"/>
                <p:cNvSpPr>
                  <a:spLocks noChangeShapeType="1"/>
                </p:cNvSpPr>
                <p:nvPr/>
              </p:nvSpPr>
              <p:spPr bwMode="auto">
                <a:xfrm>
                  <a:off x="354" y="322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1" name="Line 17"/>
                <p:cNvSpPr>
                  <a:spLocks noChangeShapeType="1"/>
                </p:cNvSpPr>
                <p:nvPr/>
              </p:nvSpPr>
              <p:spPr bwMode="auto">
                <a:xfrm>
                  <a:off x="302" y="3267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62" name="Line 18"/>
                <p:cNvSpPr>
                  <a:spLocks noChangeShapeType="1"/>
                </p:cNvSpPr>
                <p:nvPr/>
              </p:nvSpPr>
              <p:spPr bwMode="auto">
                <a:xfrm>
                  <a:off x="302" y="333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6" name="Group 19"/>
              <p:cNvGrpSpPr>
                <a:grpSpLocks/>
              </p:cNvGrpSpPr>
              <p:nvPr/>
            </p:nvGrpSpPr>
            <p:grpSpPr bwMode="auto">
              <a:xfrm>
                <a:off x="271" y="3446"/>
                <a:ext cx="249" cy="149"/>
                <a:chOff x="768" y="3312"/>
                <a:chExt cx="384" cy="192"/>
              </a:xfrm>
            </p:grpSpPr>
            <p:sp>
              <p:nvSpPr>
                <p:cNvPr id="38052" name="Arc 20"/>
                <p:cNvSpPr>
                  <a:spLocks/>
                </p:cNvSpPr>
                <p:nvPr/>
              </p:nvSpPr>
              <p:spPr bwMode="auto">
                <a:xfrm>
                  <a:off x="848" y="3313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3" name="Arc 21"/>
                <p:cNvSpPr>
                  <a:spLocks/>
                </p:cNvSpPr>
                <p:nvPr/>
              </p:nvSpPr>
              <p:spPr bwMode="auto">
                <a:xfrm>
                  <a:off x="848" y="3408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4" name="Line 22"/>
                <p:cNvSpPr>
                  <a:spLocks noChangeShapeType="1"/>
                </p:cNvSpPr>
                <p:nvPr/>
              </p:nvSpPr>
              <p:spPr bwMode="auto">
                <a:xfrm>
                  <a:off x="848" y="3312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5" name="Line 23"/>
                <p:cNvSpPr>
                  <a:spLocks noChangeShapeType="1"/>
                </p:cNvSpPr>
                <p:nvPr/>
              </p:nvSpPr>
              <p:spPr bwMode="auto">
                <a:xfrm>
                  <a:off x="768" y="337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6" name="Line 24"/>
                <p:cNvSpPr>
                  <a:spLocks noChangeShapeType="1"/>
                </p:cNvSpPr>
                <p:nvPr/>
              </p:nvSpPr>
              <p:spPr bwMode="auto">
                <a:xfrm>
                  <a:off x="768" y="3456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7" name="Line 25"/>
                <p:cNvSpPr>
                  <a:spLocks noChangeShapeType="1"/>
                </p:cNvSpPr>
                <p:nvPr/>
              </p:nvSpPr>
              <p:spPr bwMode="auto">
                <a:xfrm>
                  <a:off x="1026" y="3408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178" y="2998"/>
                <a:ext cx="249" cy="149"/>
                <a:chOff x="624" y="2736"/>
                <a:chExt cx="384" cy="192"/>
              </a:xfrm>
            </p:grpSpPr>
            <p:sp>
              <p:nvSpPr>
                <p:cNvPr id="38046" name="Arc 27"/>
                <p:cNvSpPr>
                  <a:spLocks/>
                </p:cNvSpPr>
                <p:nvPr/>
              </p:nvSpPr>
              <p:spPr bwMode="auto">
                <a:xfrm>
                  <a:off x="704" y="2737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7" name="Arc 28"/>
                <p:cNvSpPr>
                  <a:spLocks/>
                </p:cNvSpPr>
                <p:nvPr/>
              </p:nvSpPr>
              <p:spPr bwMode="auto">
                <a:xfrm>
                  <a:off x="704" y="2832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8" name="Line 29"/>
                <p:cNvSpPr>
                  <a:spLocks noChangeShapeType="1"/>
                </p:cNvSpPr>
                <p:nvPr/>
              </p:nvSpPr>
              <p:spPr bwMode="auto">
                <a:xfrm>
                  <a:off x="704" y="273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9" name="Line 30"/>
                <p:cNvSpPr>
                  <a:spLocks noChangeShapeType="1"/>
                </p:cNvSpPr>
                <p:nvPr/>
              </p:nvSpPr>
              <p:spPr bwMode="auto">
                <a:xfrm>
                  <a:off x="624" y="2794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0" name="Line 31"/>
                <p:cNvSpPr>
                  <a:spLocks noChangeShapeType="1"/>
                </p:cNvSpPr>
                <p:nvPr/>
              </p:nvSpPr>
              <p:spPr bwMode="auto">
                <a:xfrm>
                  <a:off x="624" y="288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51" name="Line 32"/>
                <p:cNvSpPr>
                  <a:spLocks noChangeShapeType="1"/>
                </p:cNvSpPr>
                <p:nvPr/>
              </p:nvSpPr>
              <p:spPr bwMode="auto">
                <a:xfrm>
                  <a:off x="882" y="2832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33"/>
              <p:cNvGrpSpPr>
                <a:grpSpLocks/>
              </p:cNvGrpSpPr>
              <p:nvPr/>
            </p:nvGrpSpPr>
            <p:grpSpPr bwMode="auto">
              <a:xfrm>
                <a:off x="471" y="3184"/>
                <a:ext cx="245" cy="150"/>
                <a:chOff x="471" y="3184"/>
                <a:chExt cx="245" cy="150"/>
              </a:xfrm>
            </p:grpSpPr>
            <p:sp>
              <p:nvSpPr>
                <p:cNvPr id="38041" name="Arc 34"/>
                <p:cNvSpPr>
                  <a:spLocks/>
                </p:cNvSpPr>
                <p:nvPr/>
              </p:nvSpPr>
              <p:spPr bwMode="auto">
                <a:xfrm>
                  <a:off x="607" y="3185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2" name="Arc 35"/>
                <p:cNvSpPr>
                  <a:spLocks/>
                </p:cNvSpPr>
                <p:nvPr/>
              </p:nvSpPr>
              <p:spPr bwMode="auto">
                <a:xfrm>
                  <a:off x="607" y="3259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3" name="Line 36"/>
                <p:cNvSpPr>
                  <a:spLocks noChangeShapeType="1"/>
                </p:cNvSpPr>
                <p:nvPr/>
              </p:nvSpPr>
              <p:spPr bwMode="auto">
                <a:xfrm>
                  <a:off x="608" y="3184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4" name="Line 37"/>
                <p:cNvSpPr>
                  <a:spLocks noChangeShapeType="1"/>
                </p:cNvSpPr>
                <p:nvPr/>
              </p:nvSpPr>
              <p:spPr bwMode="auto">
                <a:xfrm>
                  <a:off x="559" y="323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5" name="Line 38"/>
                <p:cNvSpPr>
                  <a:spLocks noChangeShapeType="1"/>
                </p:cNvSpPr>
                <p:nvPr/>
              </p:nvSpPr>
              <p:spPr bwMode="auto">
                <a:xfrm>
                  <a:off x="471" y="3297"/>
                  <a:ext cx="137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" name="Group 39"/>
              <p:cNvGrpSpPr>
                <a:grpSpLocks/>
              </p:cNvGrpSpPr>
              <p:nvPr/>
            </p:nvGrpSpPr>
            <p:grpSpPr bwMode="auto">
              <a:xfrm>
                <a:off x="720" y="3148"/>
                <a:ext cx="231" cy="150"/>
                <a:chOff x="720" y="3148"/>
                <a:chExt cx="231" cy="150"/>
              </a:xfrm>
            </p:grpSpPr>
            <p:sp>
              <p:nvSpPr>
                <p:cNvPr id="38036" name="Arc 40"/>
                <p:cNvSpPr>
                  <a:spLocks/>
                </p:cNvSpPr>
                <p:nvPr/>
              </p:nvSpPr>
              <p:spPr bwMode="auto">
                <a:xfrm>
                  <a:off x="842" y="3149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7" name="Arc 41"/>
                <p:cNvSpPr>
                  <a:spLocks/>
                </p:cNvSpPr>
                <p:nvPr/>
              </p:nvSpPr>
              <p:spPr bwMode="auto">
                <a:xfrm>
                  <a:off x="842" y="3223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8" name="Line 42"/>
                <p:cNvSpPr>
                  <a:spLocks noChangeShapeType="1"/>
                </p:cNvSpPr>
                <p:nvPr/>
              </p:nvSpPr>
              <p:spPr bwMode="auto">
                <a:xfrm>
                  <a:off x="843" y="3148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9" name="Line 43"/>
                <p:cNvSpPr>
                  <a:spLocks noChangeShapeType="1"/>
                </p:cNvSpPr>
                <p:nvPr/>
              </p:nvSpPr>
              <p:spPr bwMode="auto">
                <a:xfrm>
                  <a:off x="794" y="3194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40" name="Line 44"/>
                <p:cNvSpPr>
                  <a:spLocks noChangeShapeType="1"/>
                </p:cNvSpPr>
                <p:nvPr/>
              </p:nvSpPr>
              <p:spPr bwMode="auto">
                <a:xfrm>
                  <a:off x="720" y="3261"/>
                  <a:ext cx="123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0" name="Group 45"/>
              <p:cNvGrpSpPr>
                <a:grpSpLocks/>
              </p:cNvGrpSpPr>
              <p:nvPr/>
            </p:nvGrpSpPr>
            <p:grpSpPr bwMode="auto">
              <a:xfrm>
                <a:off x="951" y="3178"/>
                <a:ext cx="327" cy="149"/>
                <a:chOff x="951" y="3178"/>
                <a:chExt cx="327" cy="149"/>
              </a:xfrm>
            </p:grpSpPr>
            <p:sp>
              <p:nvSpPr>
                <p:cNvPr id="38030" name="Line 46"/>
                <p:cNvSpPr>
                  <a:spLocks noChangeShapeType="1"/>
                </p:cNvSpPr>
                <p:nvPr/>
              </p:nvSpPr>
              <p:spPr bwMode="auto">
                <a:xfrm>
                  <a:off x="951" y="3223"/>
                  <a:ext cx="14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1" name="Arc 47"/>
                <p:cNvSpPr>
                  <a:spLocks/>
                </p:cNvSpPr>
                <p:nvPr/>
              </p:nvSpPr>
              <p:spPr bwMode="auto">
                <a:xfrm>
                  <a:off x="1093" y="3179"/>
                  <a:ext cx="109" cy="74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4 h 21600"/>
                    <a:gd name="T4" fmla="*/ 1 w 21729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2" name="Arc 48"/>
                <p:cNvSpPr>
                  <a:spLocks/>
                </p:cNvSpPr>
                <p:nvPr/>
              </p:nvSpPr>
              <p:spPr bwMode="auto">
                <a:xfrm>
                  <a:off x="1093" y="3253"/>
                  <a:ext cx="109" cy="74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4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3" name="Line 49"/>
                <p:cNvSpPr>
                  <a:spLocks noChangeShapeType="1"/>
                </p:cNvSpPr>
                <p:nvPr/>
              </p:nvSpPr>
              <p:spPr bwMode="auto">
                <a:xfrm>
                  <a:off x="1094" y="3178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4" name="Line 50"/>
                <p:cNvSpPr>
                  <a:spLocks noChangeShapeType="1"/>
                </p:cNvSpPr>
                <p:nvPr/>
              </p:nvSpPr>
              <p:spPr bwMode="auto">
                <a:xfrm>
                  <a:off x="1045" y="329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35" name="Line 51"/>
                <p:cNvSpPr>
                  <a:spLocks noChangeShapeType="1"/>
                </p:cNvSpPr>
                <p:nvPr/>
              </p:nvSpPr>
              <p:spPr bwMode="auto">
                <a:xfrm>
                  <a:off x="1202" y="3253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1" name="Group 52"/>
            <p:cNvGrpSpPr>
              <a:grpSpLocks/>
            </p:cNvGrpSpPr>
            <p:nvPr/>
          </p:nvGrpSpPr>
          <p:grpSpPr bwMode="auto">
            <a:xfrm>
              <a:off x="4084" y="1936"/>
              <a:ext cx="839" cy="754"/>
              <a:chOff x="1888" y="2982"/>
              <a:chExt cx="757" cy="680"/>
            </a:xfrm>
          </p:grpSpPr>
          <p:grpSp>
            <p:nvGrpSpPr>
              <p:cNvPr id="12" name="Group 53"/>
              <p:cNvGrpSpPr>
                <a:grpSpLocks/>
              </p:cNvGrpSpPr>
              <p:nvPr/>
            </p:nvGrpSpPr>
            <p:grpSpPr bwMode="auto">
              <a:xfrm>
                <a:off x="1888" y="3153"/>
                <a:ext cx="168" cy="149"/>
                <a:chOff x="1888" y="3153"/>
                <a:chExt cx="168" cy="149"/>
              </a:xfrm>
            </p:grpSpPr>
            <p:sp>
              <p:nvSpPr>
                <p:cNvPr id="38018" name="Arc 54"/>
                <p:cNvSpPr>
                  <a:spLocks/>
                </p:cNvSpPr>
                <p:nvPr/>
              </p:nvSpPr>
              <p:spPr bwMode="auto">
                <a:xfrm>
                  <a:off x="1940" y="315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9" name="Arc 55"/>
                <p:cNvSpPr>
                  <a:spLocks/>
                </p:cNvSpPr>
                <p:nvPr/>
              </p:nvSpPr>
              <p:spPr bwMode="auto">
                <a:xfrm>
                  <a:off x="1940" y="322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20" name="Line 56"/>
                <p:cNvSpPr>
                  <a:spLocks noChangeShapeType="1"/>
                </p:cNvSpPr>
                <p:nvPr/>
              </p:nvSpPr>
              <p:spPr bwMode="auto">
                <a:xfrm>
                  <a:off x="1940" y="315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21" name="Line 57"/>
                <p:cNvSpPr>
                  <a:spLocks noChangeShapeType="1"/>
                </p:cNvSpPr>
                <p:nvPr/>
              </p:nvSpPr>
              <p:spPr bwMode="auto">
                <a:xfrm>
                  <a:off x="1888" y="319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22" name="Line 58"/>
                <p:cNvSpPr>
                  <a:spLocks noChangeShapeType="1"/>
                </p:cNvSpPr>
                <p:nvPr/>
              </p:nvSpPr>
              <p:spPr bwMode="auto">
                <a:xfrm>
                  <a:off x="1888" y="326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3" name="Group 59"/>
              <p:cNvGrpSpPr>
                <a:grpSpLocks/>
              </p:cNvGrpSpPr>
              <p:nvPr/>
            </p:nvGrpSpPr>
            <p:grpSpPr bwMode="auto">
              <a:xfrm>
                <a:off x="2055" y="3182"/>
                <a:ext cx="393" cy="150"/>
                <a:chOff x="2055" y="3182"/>
                <a:chExt cx="393" cy="150"/>
              </a:xfrm>
            </p:grpSpPr>
            <p:sp>
              <p:nvSpPr>
                <p:cNvPr id="38012" name="Line 60"/>
                <p:cNvSpPr>
                  <a:spLocks noChangeShapeType="1"/>
                </p:cNvSpPr>
                <p:nvPr/>
              </p:nvSpPr>
              <p:spPr bwMode="auto">
                <a:xfrm>
                  <a:off x="2055" y="3228"/>
                  <a:ext cx="128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3" name="Arc 61"/>
                <p:cNvSpPr>
                  <a:spLocks/>
                </p:cNvSpPr>
                <p:nvPr/>
              </p:nvSpPr>
              <p:spPr bwMode="auto">
                <a:xfrm>
                  <a:off x="2194" y="3183"/>
                  <a:ext cx="115" cy="75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5 h 21600"/>
                    <a:gd name="T4" fmla="*/ 1 w 21721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4" name="Arc 62"/>
                <p:cNvSpPr>
                  <a:spLocks/>
                </p:cNvSpPr>
                <p:nvPr/>
              </p:nvSpPr>
              <p:spPr bwMode="auto">
                <a:xfrm>
                  <a:off x="2194" y="3257"/>
                  <a:ext cx="115" cy="75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5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5" name="Line 63"/>
                <p:cNvSpPr>
                  <a:spLocks noChangeShapeType="1"/>
                </p:cNvSpPr>
                <p:nvPr/>
              </p:nvSpPr>
              <p:spPr bwMode="auto">
                <a:xfrm>
                  <a:off x="2194" y="3182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6" name="Line 64"/>
                <p:cNvSpPr>
                  <a:spLocks noChangeShapeType="1"/>
                </p:cNvSpPr>
                <p:nvPr/>
              </p:nvSpPr>
              <p:spPr bwMode="auto">
                <a:xfrm>
                  <a:off x="2142" y="329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7" name="Line 65"/>
                <p:cNvSpPr>
                  <a:spLocks noChangeShapeType="1"/>
                </p:cNvSpPr>
                <p:nvPr/>
              </p:nvSpPr>
              <p:spPr bwMode="auto">
                <a:xfrm>
                  <a:off x="2309" y="3257"/>
                  <a:ext cx="13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4" name="Group 66"/>
              <p:cNvGrpSpPr>
                <a:grpSpLocks/>
              </p:cNvGrpSpPr>
              <p:nvPr/>
            </p:nvGrpSpPr>
            <p:grpSpPr bwMode="auto">
              <a:xfrm>
                <a:off x="2395" y="2982"/>
                <a:ext cx="249" cy="149"/>
                <a:chOff x="3168" y="3024"/>
                <a:chExt cx="384" cy="192"/>
              </a:xfrm>
            </p:grpSpPr>
            <p:sp>
              <p:nvSpPr>
                <p:cNvPr id="38006" name="Arc 67"/>
                <p:cNvSpPr>
                  <a:spLocks/>
                </p:cNvSpPr>
                <p:nvPr/>
              </p:nvSpPr>
              <p:spPr bwMode="auto">
                <a:xfrm>
                  <a:off x="3248" y="302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7" name="Arc 68"/>
                <p:cNvSpPr>
                  <a:spLocks/>
                </p:cNvSpPr>
                <p:nvPr/>
              </p:nvSpPr>
              <p:spPr bwMode="auto">
                <a:xfrm>
                  <a:off x="3248" y="312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8" name="Line 69"/>
                <p:cNvSpPr>
                  <a:spLocks noChangeShapeType="1"/>
                </p:cNvSpPr>
                <p:nvPr/>
              </p:nvSpPr>
              <p:spPr bwMode="auto">
                <a:xfrm>
                  <a:off x="3248" y="302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9" name="Line 70"/>
                <p:cNvSpPr>
                  <a:spLocks noChangeShapeType="1"/>
                </p:cNvSpPr>
                <p:nvPr/>
              </p:nvSpPr>
              <p:spPr bwMode="auto">
                <a:xfrm>
                  <a:off x="3168" y="308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0" name="Line 71"/>
                <p:cNvSpPr>
                  <a:spLocks noChangeShapeType="1"/>
                </p:cNvSpPr>
                <p:nvPr/>
              </p:nvSpPr>
              <p:spPr bwMode="auto">
                <a:xfrm>
                  <a:off x="3168" y="316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11" name="Line 72"/>
                <p:cNvSpPr>
                  <a:spLocks noChangeShapeType="1"/>
                </p:cNvSpPr>
                <p:nvPr/>
              </p:nvSpPr>
              <p:spPr bwMode="auto">
                <a:xfrm>
                  <a:off x="3426" y="312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5" name="Group 73"/>
              <p:cNvGrpSpPr>
                <a:grpSpLocks/>
              </p:cNvGrpSpPr>
              <p:nvPr/>
            </p:nvGrpSpPr>
            <p:grpSpPr bwMode="auto">
              <a:xfrm>
                <a:off x="2396" y="3212"/>
                <a:ext cx="249" cy="149"/>
                <a:chOff x="2396" y="3212"/>
                <a:chExt cx="249" cy="149"/>
              </a:xfrm>
            </p:grpSpPr>
            <p:sp>
              <p:nvSpPr>
                <p:cNvPr id="38001" name="Arc 74"/>
                <p:cNvSpPr>
                  <a:spLocks/>
                </p:cNvSpPr>
                <p:nvPr/>
              </p:nvSpPr>
              <p:spPr bwMode="auto">
                <a:xfrm>
                  <a:off x="2448" y="321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2" name="Arc 75"/>
                <p:cNvSpPr>
                  <a:spLocks/>
                </p:cNvSpPr>
                <p:nvPr/>
              </p:nvSpPr>
              <p:spPr bwMode="auto">
                <a:xfrm>
                  <a:off x="2448" y="328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3" name="Line 76"/>
                <p:cNvSpPr>
                  <a:spLocks noChangeShapeType="1"/>
                </p:cNvSpPr>
                <p:nvPr/>
              </p:nvSpPr>
              <p:spPr bwMode="auto">
                <a:xfrm>
                  <a:off x="2448" y="321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4" name="Line 77"/>
                <p:cNvSpPr>
                  <a:spLocks noChangeShapeType="1"/>
                </p:cNvSpPr>
                <p:nvPr/>
              </p:nvSpPr>
              <p:spPr bwMode="auto">
                <a:xfrm>
                  <a:off x="2396" y="332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5" name="Line 78"/>
                <p:cNvSpPr>
                  <a:spLocks noChangeShapeType="1"/>
                </p:cNvSpPr>
                <p:nvPr/>
              </p:nvSpPr>
              <p:spPr bwMode="auto">
                <a:xfrm>
                  <a:off x="2563" y="3287"/>
                  <a:ext cx="8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6" name="Group 79"/>
              <p:cNvGrpSpPr>
                <a:grpSpLocks/>
              </p:cNvGrpSpPr>
              <p:nvPr/>
            </p:nvGrpSpPr>
            <p:grpSpPr bwMode="auto">
              <a:xfrm>
                <a:off x="2129" y="3513"/>
                <a:ext cx="168" cy="149"/>
                <a:chOff x="2129" y="3513"/>
                <a:chExt cx="168" cy="149"/>
              </a:xfrm>
            </p:grpSpPr>
            <p:sp>
              <p:nvSpPr>
                <p:cNvPr id="37996" name="Arc 80"/>
                <p:cNvSpPr>
                  <a:spLocks/>
                </p:cNvSpPr>
                <p:nvPr/>
              </p:nvSpPr>
              <p:spPr bwMode="auto">
                <a:xfrm>
                  <a:off x="2181" y="351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7" name="Arc 81"/>
                <p:cNvSpPr>
                  <a:spLocks/>
                </p:cNvSpPr>
                <p:nvPr/>
              </p:nvSpPr>
              <p:spPr bwMode="auto">
                <a:xfrm>
                  <a:off x="2181" y="358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8" name="Line 82"/>
                <p:cNvSpPr>
                  <a:spLocks noChangeShapeType="1"/>
                </p:cNvSpPr>
                <p:nvPr/>
              </p:nvSpPr>
              <p:spPr bwMode="auto">
                <a:xfrm>
                  <a:off x="2181" y="351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9" name="Line 83"/>
                <p:cNvSpPr>
                  <a:spLocks noChangeShapeType="1"/>
                </p:cNvSpPr>
                <p:nvPr/>
              </p:nvSpPr>
              <p:spPr bwMode="auto">
                <a:xfrm>
                  <a:off x="2129" y="355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000" name="Line 84"/>
                <p:cNvSpPr>
                  <a:spLocks noChangeShapeType="1"/>
                </p:cNvSpPr>
                <p:nvPr/>
              </p:nvSpPr>
              <p:spPr bwMode="auto">
                <a:xfrm>
                  <a:off x="2129" y="362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7" name="Group 85"/>
              <p:cNvGrpSpPr>
                <a:grpSpLocks/>
              </p:cNvGrpSpPr>
              <p:nvPr/>
            </p:nvGrpSpPr>
            <p:grpSpPr bwMode="auto">
              <a:xfrm>
                <a:off x="2298" y="3476"/>
                <a:ext cx="328" cy="149"/>
                <a:chOff x="2298" y="3476"/>
                <a:chExt cx="328" cy="149"/>
              </a:xfrm>
            </p:grpSpPr>
            <p:sp>
              <p:nvSpPr>
                <p:cNvPr id="37990" name="Arc 86"/>
                <p:cNvSpPr>
                  <a:spLocks/>
                </p:cNvSpPr>
                <p:nvPr/>
              </p:nvSpPr>
              <p:spPr bwMode="auto">
                <a:xfrm>
                  <a:off x="2430" y="3477"/>
                  <a:ext cx="115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1" name="Arc 87"/>
                <p:cNvSpPr>
                  <a:spLocks/>
                </p:cNvSpPr>
                <p:nvPr/>
              </p:nvSpPr>
              <p:spPr bwMode="auto">
                <a:xfrm>
                  <a:off x="2430" y="3551"/>
                  <a:ext cx="115" cy="74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2" name="Line 88"/>
                <p:cNvSpPr>
                  <a:spLocks noChangeShapeType="1"/>
                </p:cNvSpPr>
                <p:nvPr/>
              </p:nvSpPr>
              <p:spPr bwMode="auto">
                <a:xfrm>
                  <a:off x="2430" y="3476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3" name="Line 89"/>
                <p:cNvSpPr>
                  <a:spLocks noChangeShapeType="1"/>
                </p:cNvSpPr>
                <p:nvPr/>
              </p:nvSpPr>
              <p:spPr bwMode="auto">
                <a:xfrm>
                  <a:off x="2378" y="3521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4" name="Line 90"/>
                <p:cNvSpPr>
                  <a:spLocks noChangeShapeType="1"/>
                </p:cNvSpPr>
                <p:nvPr/>
              </p:nvSpPr>
              <p:spPr bwMode="auto">
                <a:xfrm>
                  <a:off x="2298" y="3588"/>
                  <a:ext cx="13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95" name="Line 91"/>
                <p:cNvSpPr>
                  <a:spLocks noChangeShapeType="1"/>
                </p:cNvSpPr>
                <p:nvPr/>
              </p:nvSpPr>
              <p:spPr bwMode="auto">
                <a:xfrm>
                  <a:off x="2545" y="3551"/>
                  <a:ext cx="81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8" name="Group 92"/>
            <p:cNvGrpSpPr>
              <a:grpSpLocks/>
            </p:cNvGrpSpPr>
            <p:nvPr/>
          </p:nvGrpSpPr>
          <p:grpSpPr bwMode="auto">
            <a:xfrm>
              <a:off x="1402" y="2670"/>
              <a:ext cx="1290" cy="662"/>
              <a:chOff x="178" y="2998"/>
              <a:chExt cx="1164" cy="597"/>
            </a:xfrm>
          </p:grpSpPr>
          <p:grpSp>
            <p:nvGrpSpPr>
              <p:cNvPr id="19" name="Group 93"/>
              <p:cNvGrpSpPr>
                <a:grpSpLocks/>
              </p:cNvGrpSpPr>
              <p:nvPr/>
            </p:nvGrpSpPr>
            <p:grpSpPr bwMode="auto">
              <a:xfrm>
                <a:off x="1094" y="3418"/>
                <a:ext cx="248" cy="149"/>
                <a:chOff x="192" y="1344"/>
                <a:chExt cx="384" cy="192"/>
              </a:xfrm>
            </p:grpSpPr>
            <p:sp>
              <p:nvSpPr>
                <p:cNvPr id="37978" name="Arc 94"/>
                <p:cNvSpPr>
                  <a:spLocks/>
                </p:cNvSpPr>
                <p:nvPr/>
              </p:nvSpPr>
              <p:spPr bwMode="auto">
                <a:xfrm>
                  <a:off x="272" y="134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9" name="Arc 95"/>
                <p:cNvSpPr>
                  <a:spLocks/>
                </p:cNvSpPr>
                <p:nvPr/>
              </p:nvSpPr>
              <p:spPr bwMode="auto">
                <a:xfrm>
                  <a:off x="272" y="144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80" name="Line 96"/>
                <p:cNvSpPr>
                  <a:spLocks noChangeShapeType="1"/>
                </p:cNvSpPr>
                <p:nvPr/>
              </p:nvSpPr>
              <p:spPr bwMode="auto">
                <a:xfrm>
                  <a:off x="272" y="134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81" name="Line 97"/>
                <p:cNvSpPr>
                  <a:spLocks noChangeShapeType="1"/>
                </p:cNvSpPr>
                <p:nvPr/>
              </p:nvSpPr>
              <p:spPr bwMode="auto">
                <a:xfrm>
                  <a:off x="192" y="140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82" name="Line 98"/>
                <p:cNvSpPr>
                  <a:spLocks noChangeShapeType="1"/>
                </p:cNvSpPr>
                <p:nvPr/>
              </p:nvSpPr>
              <p:spPr bwMode="auto">
                <a:xfrm>
                  <a:off x="192" y="148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83" name="Line 99"/>
                <p:cNvSpPr>
                  <a:spLocks noChangeShapeType="1"/>
                </p:cNvSpPr>
                <p:nvPr/>
              </p:nvSpPr>
              <p:spPr bwMode="auto">
                <a:xfrm>
                  <a:off x="450" y="144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0" name="Group 100"/>
              <p:cNvGrpSpPr>
                <a:grpSpLocks/>
              </p:cNvGrpSpPr>
              <p:nvPr/>
            </p:nvGrpSpPr>
            <p:grpSpPr bwMode="auto">
              <a:xfrm>
                <a:off x="302" y="3222"/>
                <a:ext cx="168" cy="149"/>
                <a:chOff x="302" y="3222"/>
                <a:chExt cx="168" cy="149"/>
              </a:xfrm>
            </p:grpSpPr>
            <p:sp>
              <p:nvSpPr>
                <p:cNvPr id="37973" name="Arc 101"/>
                <p:cNvSpPr>
                  <a:spLocks/>
                </p:cNvSpPr>
                <p:nvPr/>
              </p:nvSpPr>
              <p:spPr bwMode="auto">
                <a:xfrm>
                  <a:off x="354" y="322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4" name="Arc 102"/>
                <p:cNvSpPr>
                  <a:spLocks/>
                </p:cNvSpPr>
                <p:nvPr/>
              </p:nvSpPr>
              <p:spPr bwMode="auto">
                <a:xfrm>
                  <a:off x="354" y="329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5" name="Line 103"/>
                <p:cNvSpPr>
                  <a:spLocks noChangeShapeType="1"/>
                </p:cNvSpPr>
                <p:nvPr/>
              </p:nvSpPr>
              <p:spPr bwMode="auto">
                <a:xfrm>
                  <a:off x="354" y="322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6" name="Line 104"/>
                <p:cNvSpPr>
                  <a:spLocks noChangeShapeType="1"/>
                </p:cNvSpPr>
                <p:nvPr/>
              </p:nvSpPr>
              <p:spPr bwMode="auto">
                <a:xfrm>
                  <a:off x="302" y="3267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7" name="Line 105"/>
                <p:cNvSpPr>
                  <a:spLocks noChangeShapeType="1"/>
                </p:cNvSpPr>
                <p:nvPr/>
              </p:nvSpPr>
              <p:spPr bwMode="auto">
                <a:xfrm>
                  <a:off x="302" y="333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1" name="Group 106"/>
              <p:cNvGrpSpPr>
                <a:grpSpLocks/>
              </p:cNvGrpSpPr>
              <p:nvPr/>
            </p:nvGrpSpPr>
            <p:grpSpPr bwMode="auto">
              <a:xfrm>
                <a:off x="271" y="3446"/>
                <a:ext cx="249" cy="149"/>
                <a:chOff x="768" y="3312"/>
                <a:chExt cx="384" cy="192"/>
              </a:xfrm>
            </p:grpSpPr>
            <p:sp>
              <p:nvSpPr>
                <p:cNvPr id="37967" name="Arc 107"/>
                <p:cNvSpPr>
                  <a:spLocks/>
                </p:cNvSpPr>
                <p:nvPr/>
              </p:nvSpPr>
              <p:spPr bwMode="auto">
                <a:xfrm>
                  <a:off x="848" y="3313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8" name="Arc 108"/>
                <p:cNvSpPr>
                  <a:spLocks/>
                </p:cNvSpPr>
                <p:nvPr/>
              </p:nvSpPr>
              <p:spPr bwMode="auto">
                <a:xfrm>
                  <a:off x="848" y="3408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9" name="Line 109"/>
                <p:cNvSpPr>
                  <a:spLocks noChangeShapeType="1"/>
                </p:cNvSpPr>
                <p:nvPr/>
              </p:nvSpPr>
              <p:spPr bwMode="auto">
                <a:xfrm>
                  <a:off x="848" y="3312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0" name="Line 110"/>
                <p:cNvSpPr>
                  <a:spLocks noChangeShapeType="1"/>
                </p:cNvSpPr>
                <p:nvPr/>
              </p:nvSpPr>
              <p:spPr bwMode="auto">
                <a:xfrm>
                  <a:off x="768" y="337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1" name="Line 111"/>
                <p:cNvSpPr>
                  <a:spLocks noChangeShapeType="1"/>
                </p:cNvSpPr>
                <p:nvPr/>
              </p:nvSpPr>
              <p:spPr bwMode="auto">
                <a:xfrm>
                  <a:off x="768" y="3456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72" name="Line 112"/>
                <p:cNvSpPr>
                  <a:spLocks noChangeShapeType="1"/>
                </p:cNvSpPr>
                <p:nvPr/>
              </p:nvSpPr>
              <p:spPr bwMode="auto">
                <a:xfrm>
                  <a:off x="1026" y="3408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2" name="Group 113"/>
              <p:cNvGrpSpPr>
                <a:grpSpLocks/>
              </p:cNvGrpSpPr>
              <p:nvPr/>
            </p:nvGrpSpPr>
            <p:grpSpPr bwMode="auto">
              <a:xfrm>
                <a:off x="178" y="2998"/>
                <a:ext cx="249" cy="149"/>
                <a:chOff x="624" y="2736"/>
                <a:chExt cx="384" cy="192"/>
              </a:xfrm>
            </p:grpSpPr>
            <p:sp>
              <p:nvSpPr>
                <p:cNvPr id="37961" name="Arc 114"/>
                <p:cNvSpPr>
                  <a:spLocks/>
                </p:cNvSpPr>
                <p:nvPr/>
              </p:nvSpPr>
              <p:spPr bwMode="auto">
                <a:xfrm>
                  <a:off x="704" y="2737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2" name="Arc 115"/>
                <p:cNvSpPr>
                  <a:spLocks/>
                </p:cNvSpPr>
                <p:nvPr/>
              </p:nvSpPr>
              <p:spPr bwMode="auto">
                <a:xfrm>
                  <a:off x="704" y="2832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3" name="Line 116"/>
                <p:cNvSpPr>
                  <a:spLocks noChangeShapeType="1"/>
                </p:cNvSpPr>
                <p:nvPr/>
              </p:nvSpPr>
              <p:spPr bwMode="auto">
                <a:xfrm>
                  <a:off x="704" y="273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4" name="Line 117"/>
                <p:cNvSpPr>
                  <a:spLocks noChangeShapeType="1"/>
                </p:cNvSpPr>
                <p:nvPr/>
              </p:nvSpPr>
              <p:spPr bwMode="auto">
                <a:xfrm>
                  <a:off x="624" y="2794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5" name="Line 118"/>
                <p:cNvSpPr>
                  <a:spLocks noChangeShapeType="1"/>
                </p:cNvSpPr>
                <p:nvPr/>
              </p:nvSpPr>
              <p:spPr bwMode="auto">
                <a:xfrm>
                  <a:off x="624" y="288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6" name="Line 119"/>
                <p:cNvSpPr>
                  <a:spLocks noChangeShapeType="1"/>
                </p:cNvSpPr>
                <p:nvPr/>
              </p:nvSpPr>
              <p:spPr bwMode="auto">
                <a:xfrm>
                  <a:off x="882" y="2832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3" name="Group 120"/>
              <p:cNvGrpSpPr>
                <a:grpSpLocks/>
              </p:cNvGrpSpPr>
              <p:nvPr/>
            </p:nvGrpSpPr>
            <p:grpSpPr bwMode="auto">
              <a:xfrm>
                <a:off x="471" y="3184"/>
                <a:ext cx="245" cy="150"/>
                <a:chOff x="471" y="3184"/>
                <a:chExt cx="245" cy="150"/>
              </a:xfrm>
            </p:grpSpPr>
            <p:sp>
              <p:nvSpPr>
                <p:cNvPr id="37956" name="Arc 121"/>
                <p:cNvSpPr>
                  <a:spLocks/>
                </p:cNvSpPr>
                <p:nvPr/>
              </p:nvSpPr>
              <p:spPr bwMode="auto">
                <a:xfrm>
                  <a:off x="607" y="3185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7" name="Arc 122"/>
                <p:cNvSpPr>
                  <a:spLocks/>
                </p:cNvSpPr>
                <p:nvPr/>
              </p:nvSpPr>
              <p:spPr bwMode="auto">
                <a:xfrm>
                  <a:off x="607" y="3259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8" name="Line 123"/>
                <p:cNvSpPr>
                  <a:spLocks noChangeShapeType="1"/>
                </p:cNvSpPr>
                <p:nvPr/>
              </p:nvSpPr>
              <p:spPr bwMode="auto">
                <a:xfrm>
                  <a:off x="608" y="3184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9" name="Line 124"/>
                <p:cNvSpPr>
                  <a:spLocks noChangeShapeType="1"/>
                </p:cNvSpPr>
                <p:nvPr/>
              </p:nvSpPr>
              <p:spPr bwMode="auto">
                <a:xfrm>
                  <a:off x="559" y="323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60" name="Line 125"/>
                <p:cNvSpPr>
                  <a:spLocks noChangeShapeType="1"/>
                </p:cNvSpPr>
                <p:nvPr/>
              </p:nvSpPr>
              <p:spPr bwMode="auto">
                <a:xfrm>
                  <a:off x="471" y="3297"/>
                  <a:ext cx="137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4" name="Group 126"/>
              <p:cNvGrpSpPr>
                <a:grpSpLocks/>
              </p:cNvGrpSpPr>
              <p:nvPr/>
            </p:nvGrpSpPr>
            <p:grpSpPr bwMode="auto">
              <a:xfrm>
                <a:off x="720" y="3148"/>
                <a:ext cx="231" cy="150"/>
                <a:chOff x="720" y="3148"/>
                <a:chExt cx="231" cy="150"/>
              </a:xfrm>
            </p:grpSpPr>
            <p:sp>
              <p:nvSpPr>
                <p:cNvPr id="37951" name="Arc 127"/>
                <p:cNvSpPr>
                  <a:spLocks/>
                </p:cNvSpPr>
                <p:nvPr/>
              </p:nvSpPr>
              <p:spPr bwMode="auto">
                <a:xfrm>
                  <a:off x="842" y="3149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2" name="Arc 128"/>
                <p:cNvSpPr>
                  <a:spLocks/>
                </p:cNvSpPr>
                <p:nvPr/>
              </p:nvSpPr>
              <p:spPr bwMode="auto">
                <a:xfrm>
                  <a:off x="842" y="3223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3" name="Line 129"/>
                <p:cNvSpPr>
                  <a:spLocks noChangeShapeType="1"/>
                </p:cNvSpPr>
                <p:nvPr/>
              </p:nvSpPr>
              <p:spPr bwMode="auto">
                <a:xfrm>
                  <a:off x="843" y="3148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4" name="Line 130"/>
                <p:cNvSpPr>
                  <a:spLocks noChangeShapeType="1"/>
                </p:cNvSpPr>
                <p:nvPr/>
              </p:nvSpPr>
              <p:spPr bwMode="auto">
                <a:xfrm>
                  <a:off x="794" y="3194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5" name="Line 131"/>
                <p:cNvSpPr>
                  <a:spLocks noChangeShapeType="1"/>
                </p:cNvSpPr>
                <p:nvPr/>
              </p:nvSpPr>
              <p:spPr bwMode="auto">
                <a:xfrm>
                  <a:off x="720" y="3261"/>
                  <a:ext cx="123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5" name="Group 132"/>
              <p:cNvGrpSpPr>
                <a:grpSpLocks/>
              </p:cNvGrpSpPr>
              <p:nvPr/>
            </p:nvGrpSpPr>
            <p:grpSpPr bwMode="auto">
              <a:xfrm>
                <a:off x="951" y="3178"/>
                <a:ext cx="327" cy="149"/>
                <a:chOff x="951" y="3178"/>
                <a:chExt cx="327" cy="149"/>
              </a:xfrm>
            </p:grpSpPr>
            <p:sp>
              <p:nvSpPr>
                <p:cNvPr id="37945" name="Line 133"/>
                <p:cNvSpPr>
                  <a:spLocks noChangeShapeType="1"/>
                </p:cNvSpPr>
                <p:nvPr/>
              </p:nvSpPr>
              <p:spPr bwMode="auto">
                <a:xfrm>
                  <a:off x="951" y="3223"/>
                  <a:ext cx="14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46" name="Arc 134"/>
                <p:cNvSpPr>
                  <a:spLocks/>
                </p:cNvSpPr>
                <p:nvPr/>
              </p:nvSpPr>
              <p:spPr bwMode="auto">
                <a:xfrm>
                  <a:off x="1093" y="3179"/>
                  <a:ext cx="109" cy="74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4 h 21600"/>
                    <a:gd name="T4" fmla="*/ 1 w 21729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47" name="Arc 135"/>
                <p:cNvSpPr>
                  <a:spLocks/>
                </p:cNvSpPr>
                <p:nvPr/>
              </p:nvSpPr>
              <p:spPr bwMode="auto">
                <a:xfrm>
                  <a:off x="1093" y="3253"/>
                  <a:ext cx="109" cy="74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4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48" name="Line 136"/>
                <p:cNvSpPr>
                  <a:spLocks noChangeShapeType="1"/>
                </p:cNvSpPr>
                <p:nvPr/>
              </p:nvSpPr>
              <p:spPr bwMode="auto">
                <a:xfrm>
                  <a:off x="1094" y="3178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49" name="Line 137"/>
                <p:cNvSpPr>
                  <a:spLocks noChangeShapeType="1"/>
                </p:cNvSpPr>
                <p:nvPr/>
              </p:nvSpPr>
              <p:spPr bwMode="auto">
                <a:xfrm>
                  <a:off x="1045" y="329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50" name="Line 138"/>
                <p:cNvSpPr>
                  <a:spLocks noChangeShapeType="1"/>
                </p:cNvSpPr>
                <p:nvPr/>
              </p:nvSpPr>
              <p:spPr bwMode="auto">
                <a:xfrm>
                  <a:off x="1202" y="3253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6" name="Group 139"/>
            <p:cNvGrpSpPr>
              <a:grpSpLocks/>
            </p:cNvGrpSpPr>
            <p:nvPr/>
          </p:nvGrpSpPr>
          <p:grpSpPr bwMode="auto">
            <a:xfrm>
              <a:off x="3162" y="2708"/>
              <a:ext cx="839" cy="754"/>
              <a:chOff x="1888" y="2982"/>
              <a:chExt cx="757" cy="680"/>
            </a:xfrm>
          </p:grpSpPr>
          <p:grpSp>
            <p:nvGrpSpPr>
              <p:cNvPr id="27" name="Group 140"/>
              <p:cNvGrpSpPr>
                <a:grpSpLocks/>
              </p:cNvGrpSpPr>
              <p:nvPr/>
            </p:nvGrpSpPr>
            <p:grpSpPr bwMode="auto">
              <a:xfrm>
                <a:off x="1888" y="3153"/>
                <a:ext cx="168" cy="149"/>
                <a:chOff x="1888" y="3153"/>
                <a:chExt cx="168" cy="149"/>
              </a:xfrm>
            </p:grpSpPr>
            <p:sp>
              <p:nvSpPr>
                <p:cNvPr id="37933" name="Arc 141"/>
                <p:cNvSpPr>
                  <a:spLocks/>
                </p:cNvSpPr>
                <p:nvPr/>
              </p:nvSpPr>
              <p:spPr bwMode="auto">
                <a:xfrm>
                  <a:off x="1940" y="315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4" name="Arc 142"/>
                <p:cNvSpPr>
                  <a:spLocks/>
                </p:cNvSpPr>
                <p:nvPr/>
              </p:nvSpPr>
              <p:spPr bwMode="auto">
                <a:xfrm>
                  <a:off x="1940" y="322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5" name="Line 143"/>
                <p:cNvSpPr>
                  <a:spLocks noChangeShapeType="1"/>
                </p:cNvSpPr>
                <p:nvPr/>
              </p:nvSpPr>
              <p:spPr bwMode="auto">
                <a:xfrm>
                  <a:off x="1940" y="315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6" name="Line 144"/>
                <p:cNvSpPr>
                  <a:spLocks noChangeShapeType="1"/>
                </p:cNvSpPr>
                <p:nvPr/>
              </p:nvSpPr>
              <p:spPr bwMode="auto">
                <a:xfrm>
                  <a:off x="1888" y="319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7" name="Line 145"/>
                <p:cNvSpPr>
                  <a:spLocks noChangeShapeType="1"/>
                </p:cNvSpPr>
                <p:nvPr/>
              </p:nvSpPr>
              <p:spPr bwMode="auto">
                <a:xfrm>
                  <a:off x="1888" y="326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8" name="Group 146"/>
              <p:cNvGrpSpPr>
                <a:grpSpLocks/>
              </p:cNvGrpSpPr>
              <p:nvPr/>
            </p:nvGrpSpPr>
            <p:grpSpPr bwMode="auto">
              <a:xfrm>
                <a:off x="2055" y="3182"/>
                <a:ext cx="393" cy="150"/>
                <a:chOff x="2055" y="3182"/>
                <a:chExt cx="393" cy="150"/>
              </a:xfrm>
            </p:grpSpPr>
            <p:sp>
              <p:nvSpPr>
                <p:cNvPr id="37927" name="Line 147"/>
                <p:cNvSpPr>
                  <a:spLocks noChangeShapeType="1"/>
                </p:cNvSpPr>
                <p:nvPr/>
              </p:nvSpPr>
              <p:spPr bwMode="auto">
                <a:xfrm>
                  <a:off x="2055" y="3228"/>
                  <a:ext cx="128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8" name="Arc 148"/>
                <p:cNvSpPr>
                  <a:spLocks/>
                </p:cNvSpPr>
                <p:nvPr/>
              </p:nvSpPr>
              <p:spPr bwMode="auto">
                <a:xfrm>
                  <a:off x="2194" y="3183"/>
                  <a:ext cx="115" cy="75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5 h 21600"/>
                    <a:gd name="T4" fmla="*/ 1 w 21721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9" name="Arc 149"/>
                <p:cNvSpPr>
                  <a:spLocks/>
                </p:cNvSpPr>
                <p:nvPr/>
              </p:nvSpPr>
              <p:spPr bwMode="auto">
                <a:xfrm>
                  <a:off x="2194" y="3257"/>
                  <a:ext cx="115" cy="75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5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0" name="Line 150"/>
                <p:cNvSpPr>
                  <a:spLocks noChangeShapeType="1"/>
                </p:cNvSpPr>
                <p:nvPr/>
              </p:nvSpPr>
              <p:spPr bwMode="auto">
                <a:xfrm>
                  <a:off x="2194" y="3182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1" name="Line 151"/>
                <p:cNvSpPr>
                  <a:spLocks noChangeShapeType="1"/>
                </p:cNvSpPr>
                <p:nvPr/>
              </p:nvSpPr>
              <p:spPr bwMode="auto">
                <a:xfrm>
                  <a:off x="2142" y="329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32" name="Line 152"/>
                <p:cNvSpPr>
                  <a:spLocks noChangeShapeType="1"/>
                </p:cNvSpPr>
                <p:nvPr/>
              </p:nvSpPr>
              <p:spPr bwMode="auto">
                <a:xfrm>
                  <a:off x="2309" y="3257"/>
                  <a:ext cx="13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9" name="Group 153"/>
              <p:cNvGrpSpPr>
                <a:grpSpLocks/>
              </p:cNvGrpSpPr>
              <p:nvPr/>
            </p:nvGrpSpPr>
            <p:grpSpPr bwMode="auto">
              <a:xfrm>
                <a:off x="2395" y="2982"/>
                <a:ext cx="249" cy="149"/>
                <a:chOff x="3168" y="3024"/>
                <a:chExt cx="384" cy="192"/>
              </a:xfrm>
            </p:grpSpPr>
            <p:sp>
              <p:nvSpPr>
                <p:cNvPr id="37921" name="Arc 154"/>
                <p:cNvSpPr>
                  <a:spLocks/>
                </p:cNvSpPr>
                <p:nvPr/>
              </p:nvSpPr>
              <p:spPr bwMode="auto">
                <a:xfrm>
                  <a:off x="3248" y="302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2" name="Arc 155"/>
                <p:cNvSpPr>
                  <a:spLocks/>
                </p:cNvSpPr>
                <p:nvPr/>
              </p:nvSpPr>
              <p:spPr bwMode="auto">
                <a:xfrm>
                  <a:off x="3248" y="312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3" name="Line 156"/>
                <p:cNvSpPr>
                  <a:spLocks noChangeShapeType="1"/>
                </p:cNvSpPr>
                <p:nvPr/>
              </p:nvSpPr>
              <p:spPr bwMode="auto">
                <a:xfrm>
                  <a:off x="3248" y="302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4" name="Line 157"/>
                <p:cNvSpPr>
                  <a:spLocks noChangeShapeType="1"/>
                </p:cNvSpPr>
                <p:nvPr/>
              </p:nvSpPr>
              <p:spPr bwMode="auto">
                <a:xfrm>
                  <a:off x="3168" y="308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5" name="Line 158"/>
                <p:cNvSpPr>
                  <a:spLocks noChangeShapeType="1"/>
                </p:cNvSpPr>
                <p:nvPr/>
              </p:nvSpPr>
              <p:spPr bwMode="auto">
                <a:xfrm>
                  <a:off x="3168" y="316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6" name="Line 159"/>
                <p:cNvSpPr>
                  <a:spLocks noChangeShapeType="1"/>
                </p:cNvSpPr>
                <p:nvPr/>
              </p:nvSpPr>
              <p:spPr bwMode="auto">
                <a:xfrm>
                  <a:off x="3426" y="312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0" name="Group 160"/>
              <p:cNvGrpSpPr>
                <a:grpSpLocks/>
              </p:cNvGrpSpPr>
              <p:nvPr/>
            </p:nvGrpSpPr>
            <p:grpSpPr bwMode="auto">
              <a:xfrm>
                <a:off x="2396" y="3212"/>
                <a:ext cx="249" cy="149"/>
                <a:chOff x="2396" y="3212"/>
                <a:chExt cx="249" cy="149"/>
              </a:xfrm>
            </p:grpSpPr>
            <p:sp>
              <p:nvSpPr>
                <p:cNvPr id="37916" name="Arc 161"/>
                <p:cNvSpPr>
                  <a:spLocks/>
                </p:cNvSpPr>
                <p:nvPr/>
              </p:nvSpPr>
              <p:spPr bwMode="auto">
                <a:xfrm>
                  <a:off x="2448" y="321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7" name="Arc 162"/>
                <p:cNvSpPr>
                  <a:spLocks/>
                </p:cNvSpPr>
                <p:nvPr/>
              </p:nvSpPr>
              <p:spPr bwMode="auto">
                <a:xfrm>
                  <a:off x="2448" y="328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8" name="Line 163"/>
                <p:cNvSpPr>
                  <a:spLocks noChangeShapeType="1"/>
                </p:cNvSpPr>
                <p:nvPr/>
              </p:nvSpPr>
              <p:spPr bwMode="auto">
                <a:xfrm>
                  <a:off x="2448" y="321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9" name="Line 164"/>
                <p:cNvSpPr>
                  <a:spLocks noChangeShapeType="1"/>
                </p:cNvSpPr>
                <p:nvPr/>
              </p:nvSpPr>
              <p:spPr bwMode="auto">
                <a:xfrm>
                  <a:off x="2396" y="332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20" name="Line 165"/>
                <p:cNvSpPr>
                  <a:spLocks noChangeShapeType="1"/>
                </p:cNvSpPr>
                <p:nvPr/>
              </p:nvSpPr>
              <p:spPr bwMode="auto">
                <a:xfrm>
                  <a:off x="2563" y="3287"/>
                  <a:ext cx="8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1" name="Group 166"/>
              <p:cNvGrpSpPr>
                <a:grpSpLocks/>
              </p:cNvGrpSpPr>
              <p:nvPr/>
            </p:nvGrpSpPr>
            <p:grpSpPr bwMode="auto">
              <a:xfrm>
                <a:off x="2129" y="3513"/>
                <a:ext cx="168" cy="149"/>
                <a:chOff x="2129" y="3513"/>
                <a:chExt cx="168" cy="149"/>
              </a:xfrm>
            </p:grpSpPr>
            <p:sp>
              <p:nvSpPr>
                <p:cNvPr id="37911" name="Arc 167"/>
                <p:cNvSpPr>
                  <a:spLocks/>
                </p:cNvSpPr>
                <p:nvPr/>
              </p:nvSpPr>
              <p:spPr bwMode="auto">
                <a:xfrm>
                  <a:off x="2181" y="351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2" name="Arc 168"/>
                <p:cNvSpPr>
                  <a:spLocks/>
                </p:cNvSpPr>
                <p:nvPr/>
              </p:nvSpPr>
              <p:spPr bwMode="auto">
                <a:xfrm>
                  <a:off x="2181" y="358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3" name="Line 169"/>
                <p:cNvSpPr>
                  <a:spLocks noChangeShapeType="1"/>
                </p:cNvSpPr>
                <p:nvPr/>
              </p:nvSpPr>
              <p:spPr bwMode="auto">
                <a:xfrm>
                  <a:off x="2181" y="351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4" name="Line 170"/>
                <p:cNvSpPr>
                  <a:spLocks noChangeShapeType="1"/>
                </p:cNvSpPr>
                <p:nvPr/>
              </p:nvSpPr>
              <p:spPr bwMode="auto">
                <a:xfrm>
                  <a:off x="2129" y="355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5" name="Line 171"/>
                <p:cNvSpPr>
                  <a:spLocks noChangeShapeType="1"/>
                </p:cNvSpPr>
                <p:nvPr/>
              </p:nvSpPr>
              <p:spPr bwMode="auto">
                <a:xfrm>
                  <a:off x="2129" y="362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86368" name="Group 172"/>
              <p:cNvGrpSpPr>
                <a:grpSpLocks/>
              </p:cNvGrpSpPr>
              <p:nvPr/>
            </p:nvGrpSpPr>
            <p:grpSpPr bwMode="auto">
              <a:xfrm>
                <a:off x="2298" y="3476"/>
                <a:ext cx="328" cy="149"/>
                <a:chOff x="2298" y="3476"/>
                <a:chExt cx="328" cy="149"/>
              </a:xfrm>
            </p:grpSpPr>
            <p:sp>
              <p:nvSpPr>
                <p:cNvPr id="37905" name="Arc 173"/>
                <p:cNvSpPr>
                  <a:spLocks/>
                </p:cNvSpPr>
                <p:nvPr/>
              </p:nvSpPr>
              <p:spPr bwMode="auto">
                <a:xfrm>
                  <a:off x="2430" y="3477"/>
                  <a:ext cx="115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06" name="Arc 174"/>
                <p:cNvSpPr>
                  <a:spLocks/>
                </p:cNvSpPr>
                <p:nvPr/>
              </p:nvSpPr>
              <p:spPr bwMode="auto">
                <a:xfrm>
                  <a:off x="2430" y="3551"/>
                  <a:ext cx="115" cy="74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07" name="Line 175"/>
                <p:cNvSpPr>
                  <a:spLocks noChangeShapeType="1"/>
                </p:cNvSpPr>
                <p:nvPr/>
              </p:nvSpPr>
              <p:spPr bwMode="auto">
                <a:xfrm>
                  <a:off x="2430" y="3476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08" name="Line 176"/>
                <p:cNvSpPr>
                  <a:spLocks noChangeShapeType="1"/>
                </p:cNvSpPr>
                <p:nvPr/>
              </p:nvSpPr>
              <p:spPr bwMode="auto">
                <a:xfrm>
                  <a:off x="2378" y="3521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09" name="Line 177"/>
                <p:cNvSpPr>
                  <a:spLocks noChangeShapeType="1"/>
                </p:cNvSpPr>
                <p:nvPr/>
              </p:nvSpPr>
              <p:spPr bwMode="auto">
                <a:xfrm>
                  <a:off x="2298" y="3588"/>
                  <a:ext cx="13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910" name="Line 178"/>
                <p:cNvSpPr>
                  <a:spLocks noChangeShapeType="1"/>
                </p:cNvSpPr>
                <p:nvPr/>
              </p:nvSpPr>
              <p:spPr bwMode="auto">
                <a:xfrm>
                  <a:off x="2545" y="3551"/>
                  <a:ext cx="81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7897" name="Line 179"/>
            <p:cNvSpPr>
              <a:spLocks noChangeShapeType="1"/>
            </p:cNvSpPr>
            <p:nvPr/>
          </p:nvSpPr>
          <p:spPr bwMode="auto">
            <a:xfrm>
              <a:off x="1615" y="2173"/>
              <a:ext cx="2490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8" name="Line 180"/>
            <p:cNvSpPr>
              <a:spLocks noChangeShapeType="1"/>
            </p:cNvSpPr>
            <p:nvPr/>
          </p:nvSpPr>
          <p:spPr bwMode="auto">
            <a:xfrm>
              <a:off x="2626" y="2955"/>
              <a:ext cx="56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Double-Check Your Blueprint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14388" y="1062038"/>
            <a:ext cx="8329612" cy="3387725"/>
          </a:xfrm>
        </p:spPr>
        <p:txBody>
          <a:bodyPr>
            <a:normAutofit/>
          </a:bodyPr>
          <a:lstStyle/>
          <a:p>
            <a:pPr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Make sure “what you see is what you get”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Compare what you designed to what’s in your layout</a:t>
            </a:r>
          </a:p>
          <a:p>
            <a:pPr lvl="1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lang="en-US" sz="2400" dirty="0" smtClean="0"/>
              <a:t>Layout versus Schematic (LVS)</a:t>
            </a:r>
            <a:endParaRPr lang="en-US" sz="2400" i="1" dirty="0" smtClean="0">
              <a:solidFill>
                <a:schemeClr val="hlink"/>
              </a:solidFill>
              <a:latin typeface="Torino Outline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45100" y="3768275"/>
            <a:ext cx="3421063" cy="1992313"/>
            <a:chOff x="550" y="2648"/>
            <a:chExt cx="2155" cy="125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50" y="2677"/>
              <a:ext cx="1200" cy="544"/>
              <a:chOff x="178" y="2998"/>
              <a:chExt cx="1164" cy="597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094" y="3418"/>
                <a:ext cx="248" cy="149"/>
                <a:chOff x="192" y="1344"/>
                <a:chExt cx="384" cy="192"/>
              </a:xfrm>
            </p:grpSpPr>
            <p:sp>
              <p:nvSpPr>
                <p:cNvPr id="39089" name="Arc 7"/>
                <p:cNvSpPr>
                  <a:spLocks/>
                </p:cNvSpPr>
                <p:nvPr/>
              </p:nvSpPr>
              <p:spPr bwMode="auto">
                <a:xfrm>
                  <a:off x="272" y="134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90" name="Arc 8"/>
                <p:cNvSpPr>
                  <a:spLocks/>
                </p:cNvSpPr>
                <p:nvPr/>
              </p:nvSpPr>
              <p:spPr bwMode="auto">
                <a:xfrm>
                  <a:off x="272" y="144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91" name="Line 9"/>
                <p:cNvSpPr>
                  <a:spLocks noChangeShapeType="1"/>
                </p:cNvSpPr>
                <p:nvPr/>
              </p:nvSpPr>
              <p:spPr bwMode="auto">
                <a:xfrm>
                  <a:off x="272" y="134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92" name="Line 10"/>
                <p:cNvSpPr>
                  <a:spLocks noChangeShapeType="1"/>
                </p:cNvSpPr>
                <p:nvPr/>
              </p:nvSpPr>
              <p:spPr bwMode="auto">
                <a:xfrm>
                  <a:off x="192" y="140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93" name="Line 11"/>
                <p:cNvSpPr>
                  <a:spLocks noChangeShapeType="1"/>
                </p:cNvSpPr>
                <p:nvPr/>
              </p:nvSpPr>
              <p:spPr bwMode="auto">
                <a:xfrm>
                  <a:off x="192" y="148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94" name="Line 12"/>
                <p:cNvSpPr>
                  <a:spLocks noChangeShapeType="1"/>
                </p:cNvSpPr>
                <p:nvPr/>
              </p:nvSpPr>
              <p:spPr bwMode="auto">
                <a:xfrm>
                  <a:off x="450" y="144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302" y="3222"/>
                <a:ext cx="168" cy="149"/>
                <a:chOff x="302" y="3222"/>
                <a:chExt cx="168" cy="149"/>
              </a:xfrm>
            </p:grpSpPr>
            <p:sp>
              <p:nvSpPr>
                <p:cNvPr id="39084" name="Arc 14"/>
                <p:cNvSpPr>
                  <a:spLocks/>
                </p:cNvSpPr>
                <p:nvPr/>
              </p:nvSpPr>
              <p:spPr bwMode="auto">
                <a:xfrm>
                  <a:off x="354" y="322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5" name="Arc 15"/>
                <p:cNvSpPr>
                  <a:spLocks/>
                </p:cNvSpPr>
                <p:nvPr/>
              </p:nvSpPr>
              <p:spPr bwMode="auto">
                <a:xfrm>
                  <a:off x="354" y="329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6" name="Line 16"/>
                <p:cNvSpPr>
                  <a:spLocks noChangeShapeType="1"/>
                </p:cNvSpPr>
                <p:nvPr/>
              </p:nvSpPr>
              <p:spPr bwMode="auto">
                <a:xfrm>
                  <a:off x="354" y="322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7" name="Line 17"/>
                <p:cNvSpPr>
                  <a:spLocks noChangeShapeType="1"/>
                </p:cNvSpPr>
                <p:nvPr/>
              </p:nvSpPr>
              <p:spPr bwMode="auto">
                <a:xfrm>
                  <a:off x="302" y="3267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8" name="Line 18"/>
                <p:cNvSpPr>
                  <a:spLocks noChangeShapeType="1"/>
                </p:cNvSpPr>
                <p:nvPr/>
              </p:nvSpPr>
              <p:spPr bwMode="auto">
                <a:xfrm>
                  <a:off x="302" y="333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6" name="Group 19"/>
              <p:cNvGrpSpPr>
                <a:grpSpLocks/>
              </p:cNvGrpSpPr>
              <p:nvPr/>
            </p:nvGrpSpPr>
            <p:grpSpPr bwMode="auto">
              <a:xfrm>
                <a:off x="271" y="3446"/>
                <a:ext cx="249" cy="149"/>
                <a:chOff x="768" y="3312"/>
                <a:chExt cx="384" cy="192"/>
              </a:xfrm>
            </p:grpSpPr>
            <p:sp>
              <p:nvSpPr>
                <p:cNvPr id="39078" name="Arc 20"/>
                <p:cNvSpPr>
                  <a:spLocks/>
                </p:cNvSpPr>
                <p:nvPr/>
              </p:nvSpPr>
              <p:spPr bwMode="auto">
                <a:xfrm>
                  <a:off x="848" y="3313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9" name="Arc 21"/>
                <p:cNvSpPr>
                  <a:spLocks/>
                </p:cNvSpPr>
                <p:nvPr/>
              </p:nvSpPr>
              <p:spPr bwMode="auto">
                <a:xfrm>
                  <a:off x="848" y="3408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0" name="Line 22"/>
                <p:cNvSpPr>
                  <a:spLocks noChangeShapeType="1"/>
                </p:cNvSpPr>
                <p:nvPr/>
              </p:nvSpPr>
              <p:spPr bwMode="auto">
                <a:xfrm>
                  <a:off x="848" y="3312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1" name="Line 23"/>
                <p:cNvSpPr>
                  <a:spLocks noChangeShapeType="1"/>
                </p:cNvSpPr>
                <p:nvPr/>
              </p:nvSpPr>
              <p:spPr bwMode="auto">
                <a:xfrm>
                  <a:off x="768" y="337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2" name="Line 24"/>
                <p:cNvSpPr>
                  <a:spLocks noChangeShapeType="1"/>
                </p:cNvSpPr>
                <p:nvPr/>
              </p:nvSpPr>
              <p:spPr bwMode="auto">
                <a:xfrm>
                  <a:off x="768" y="3456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83" name="Line 25"/>
                <p:cNvSpPr>
                  <a:spLocks noChangeShapeType="1"/>
                </p:cNvSpPr>
                <p:nvPr/>
              </p:nvSpPr>
              <p:spPr bwMode="auto">
                <a:xfrm>
                  <a:off x="1026" y="3408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178" y="2998"/>
                <a:ext cx="249" cy="149"/>
                <a:chOff x="624" y="2736"/>
                <a:chExt cx="384" cy="192"/>
              </a:xfrm>
            </p:grpSpPr>
            <p:sp>
              <p:nvSpPr>
                <p:cNvPr id="39072" name="Arc 27"/>
                <p:cNvSpPr>
                  <a:spLocks/>
                </p:cNvSpPr>
                <p:nvPr/>
              </p:nvSpPr>
              <p:spPr bwMode="auto">
                <a:xfrm>
                  <a:off x="704" y="2737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3" name="Arc 28"/>
                <p:cNvSpPr>
                  <a:spLocks/>
                </p:cNvSpPr>
                <p:nvPr/>
              </p:nvSpPr>
              <p:spPr bwMode="auto">
                <a:xfrm>
                  <a:off x="704" y="2832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4" name="Line 29"/>
                <p:cNvSpPr>
                  <a:spLocks noChangeShapeType="1"/>
                </p:cNvSpPr>
                <p:nvPr/>
              </p:nvSpPr>
              <p:spPr bwMode="auto">
                <a:xfrm>
                  <a:off x="704" y="273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5" name="Line 30"/>
                <p:cNvSpPr>
                  <a:spLocks noChangeShapeType="1"/>
                </p:cNvSpPr>
                <p:nvPr/>
              </p:nvSpPr>
              <p:spPr bwMode="auto">
                <a:xfrm>
                  <a:off x="624" y="2794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6" name="Line 31"/>
                <p:cNvSpPr>
                  <a:spLocks noChangeShapeType="1"/>
                </p:cNvSpPr>
                <p:nvPr/>
              </p:nvSpPr>
              <p:spPr bwMode="auto">
                <a:xfrm>
                  <a:off x="624" y="288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7" name="Line 32"/>
                <p:cNvSpPr>
                  <a:spLocks noChangeShapeType="1"/>
                </p:cNvSpPr>
                <p:nvPr/>
              </p:nvSpPr>
              <p:spPr bwMode="auto">
                <a:xfrm>
                  <a:off x="882" y="2832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33"/>
              <p:cNvGrpSpPr>
                <a:grpSpLocks/>
              </p:cNvGrpSpPr>
              <p:nvPr/>
            </p:nvGrpSpPr>
            <p:grpSpPr bwMode="auto">
              <a:xfrm>
                <a:off x="471" y="3184"/>
                <a:ext cx="245" cy="150"/>
                <a:chOff x="471" y="3184"/>
                <a:chExt cx="245" cy="150"/>
              </a:xfrm>
            </p:grpSpPr>
            <p:sp>
              <p:nvSpPr>
                <p:cNvPr id="39067" name="Arc 34"/>
                <p:cNvSpPr>
                  <a:spLocks/>
                </p:cNvSpPr>
                <p:nvPr/>
              </p:nvSpPr>
              <p:spPr bwMode="auto">
                <a:xfrm>
                  <a:off x="607" y="3185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8" name="Arc 35"/>
                <p:cNvSpPr>
                  <a:spLocks/>
                </p:cNvSpPr>
                <p:nvPr/>
              </p:nvSpPr>
              <p:spPr bwMode="auto">
                <a:xfrm>
                  <a:off x="607" y="3259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9" name="Line 36"/>
                <p:cNvSpPr>
                  <a:spLocks noChangeShapeType="1"/>
                </p:cNvSpPr>
                <p:nvPr/>
              </p:nvSpPr>
              <p:spPr bwMode="auto">
                <a:xfrm>
                  <a:off x="608" y="3184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0" name="Line 37"/>
                <p:cNvSpPr>
                  <a:spLocks noChangeShapeType="1"/>
                </p:cNvSpPr>
                <p:nvPr/>
              </p:nvSpPr>
              <p:spPr bwMode="auto">
                <a:xfrm>
                  <a:off x="559" y="323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71" name="Line 38"/>
                <p:cNvSpPr>
                  <a:spLocks noChangeShapeType="1"/>
                </p:cNvSpPr>
                <p:nvPr/>
              </p:nvSpPr>
              <p:spPr bwMode="auto">
                <a:xfrm>
                  <a:off x="471" y="3297"/>
                  <a:ext cx="137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" name="Group 39"/>
              <p:cNvGrpSpPr>
                <a:grpSpLocks/>
              </p:cNvGrpSpPr>
              <p:nvPr/>
            </p:nvGrpSpPr>
            <p:grpSpPr bwMode="auto">
              <a:xfrm>
                <a:off x="720" y="3148"/>
                <a:ext cx="231" cy="150"/>
                <a:chOff x="720" y="3148"/>
                <a:chExt cx="231" cy="150"/>
              </a:xfrm>
            </p:grpSpPr>
            <p:sp>
              <p:nvSpPr>
                <p:cNvPr id="39062" name="Arc 40"/>
                <p:cNvSpPr>
                  <a:spLocks/>
                </p:cNvSpPr>
                <p:nvPr/>
              </p:nvSpPr>
              <p:spPr bwMode="auto">
                <a:xfrm>
                  <a:off x="842" y="3149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3" name="Arc 41"/>
                <p:cNvSpPr>
                  <a:spLocks/>
                </p:cNvSpPr>
                <p:nvPr/>
              </p:nvSpPr>
              <p:spPr bwMode="auto">
                <a:xfrm>
                  <a:off x="842" y="3223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4" name="Line 42"/>
                <p:cNvSpPr>
                  <a:spLocks noChangeShapeType="1"/>
                </p:cNvSpPr>
                <p:nvPr/>
              </p:nvSpPr>
              <p:spPr bwMode="auto">
                <a:xfrm>
                  <a:off x="843" y="3148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5" name="Line 43"/>
                <p:cNvSpPr>
                  <a:spLocks noChangeShapeType="1"/>
                </p:cNvSpPr>
                <p:nvPr/>
              </p:nvSpPr>
              <p:spPr bwMode="auto">
                <a:xfrm>
                  <a:off x="794" y="3194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6" name="Line 44"/>
                <p:cNvSpPr>
                  <a:spLocks noChangeShapeType="1"/>
                </p:cNvSpPr>
                <p:nvPr/>
              </p:nvSpPr>
              <p:spPr bwMode="auto">
                <a:xfrm>
                  <a:off x="720" y="3261"/>
                  <a:ext cx="123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0" name="Group 45"/>
              <p:cNvGrpSpPr>
                <a:grpSpLocks/>
              </p:cNvGrpSpPr>
              <p:nvPr/>
            </p:nvGrpSpPr>
            <p:grpSpPr bwMode="auto">
              <a:xfrm>
                <a:off x="951" y="3178"/>
                <a:ext cx="327" cy="149"/>
                <a:chOff x="951" y="3178"/>
                <a:chExt cx="327" cy="149"/>
              </a:xfrm>
            </p:grpSpPr>
            <p:sp>
              <p:nvSpPr>
                <p:cNvPr id="39056" name="Line 46"/>
                <p:cNvSpPr>
                  <a:spLocks noChangeShapeType="1"/>
                </p:cNvSpPr>
                <p:nvPr/>
              </p:nvSpPr>
              <p:spPr bwMode="auto">
                <a:xfrm>
                  <a:off x="951" y="3223"/>
                  <a:ext cx="14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57" name="Arc 47"/>
                <p:cNvSpPr>
                  <a:spLocks/>
                </p:cNvSpPr>
                <p:nvPr/>
              </p:nvSpPr>
              <p:spPr bwMode="auto">
                <a:xfrm>
                  <a:off x="1093" y="3179"/>
                  <a:ext cx="109" cy="74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4 h 21600"/>
                    <a:gd name="T4" fmla="*/ 1 w 21729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58" name="Arc 48"/>
                <p:cNvSpPr>
                  <a:spLocks/>
                </p:cNvSpPr>
                <p:nvPr/>
              </p:nvSpPr>
              <p:spPr bwMode="auto">
                <a:xfrm>
                  <a:off x="1093" y="3253"/>
                  <a:ext cx="109" cy="74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4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59" name="Line 49"/>
                <p:cNvSpPr>
                  <a:spLocks noChangeShapeType="1"/>
                </p:cNvSpPr>
                <p:nvPr/>
              </p:nvSpPr>
              <p:spPr bwMode="auto">
                <a:xfrm>
                  <a:off x="1094" y="3178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0" name="Line 50"/>
                <p:cNvSpPr>
                  <a:spLocks noChangeShapeType="1"/>
                </p:cNvSpPr>
                <p:nvPr/>
              </p:nvSpPr>
              <p:spPr bwMode="auto">
                <a:xfrm>
                  <a:off x="1045" y="329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61" name="Line 51"/>
                <p:cNvSpPr>
                  <a:spLocks noChangeShapeType="1"/>
                </p:cNvSpPr>
                <p:nvPr/>
              </p:nvSpPr>
              <p:spPr bwMode="auto">
                <a:xfrm>
                  <a:off x="1202" y="3253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1" name="Group 52"/>
            <p:cNvGrpSpPr>
              <a:grpSpLocks/>
            </p:cNvGrpSpPr>
            <p:nvPr/>
          </p:nvGrpSpPr>
          <p:grpSpPr bwMode="auto">
            <a:xfrm>
              <a:off x="1696" y="2648"/>
              <a:ext cx="781" cy="620"/>
              <a:chOff x="1888" y="2982"/>
              <a:chExt cx="757" cy="680"/>
            </a:xfrm>
          </p:grpSpPr>
          <p:grpSp>
            <p:nvGrpSpPr>
              <p:cNvPr id="12" name="Group 53"/>
              <p:cNvGrpSpPr>
                <a:grpSpLocks/>
              </p:cNvGrpSpPr>
              <p:nvPr/>
            </p:nvGrpSpPr>
            <p:grpSpPr bwMode="auto">
              <a:xfrm>
                <a:off x="1888" y="3153"/>
                <a:ext cx="168" cy="149"/>
                <a:chOff x="1888" y="3153"/>
                <a:chExt cx="168" cy="149"/>
              </a:xfrm>
            </p:grpSpPr>
            <p:sp>
              <p:nvSpPr>
                <p:cNvPr id="39044" name="Arc 54"/>
                <p:cNvSpPr>
                  <a:spLocks/>
                </p:cNvSpPr>
                <p:nvPr/>
              </p:nvSpPr>
              <p:spPr bwMode="auto">
                <a:xfrm>
                  <a:off x="1940" y="315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5" name="Arc 55"/>
                <p:cNvSpPr>
                  <a:spLocks/>
                </p:cNvSpPr>
                <p:nvPr/>
              </p:nvSpPr>
              <p:spPr bwMode="auto">
                <a:xfrm>
                  <a:off x="1940" y="322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6" name="Line 56"/>
                <p:cNvSpPr>
                  <a:spLocks noChangeShapeType="1"/>
                </p:cNvSpPr>
                <p:nvPr/>
              </p:nvSpPr>
              <p:spPr bwMode="auto">
                <a:xfrm>
                  <a:off x="1940" y="315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7" name="Line 57"/>
                <p:cNvSpPr>
                  <a:spLocks noChangeShapeType="1"/>
                </p:cNvSpPr>
                <p:nvPr/>
              </p:nvSpPr>
              <p:spPr bwMode="auto">
                <a:xfrm>
                  <a:off x="1888" y="319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8" name="Line 58"/>
                <p:cNvSpPr>
                  <a:spLocks noChangeShapeType="1"/>
                </p:cNvSpPr>
                <p:nvPr/>
              </p:nvSpPr>
              <p:spPr bwMode="auto">
                <a:xfrm>
                  <a:off x="1888" y="326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3" name="Group 59"/>
              <p:cNvGrpSpPr>
                <a:grpSpLocks/>
              </p:cNvGrpSpPr>
              <p:nvPr/>
            </p:nvGrpSpPr>
            <p:grpSpPr bwMode="auto">
              <a:xfrm>
                <a:off x="2055" y="3182"/>
                <a:ext cx="393" cy="150"/>
                <a:chOff x="2055" y="3182"/>
                <a:chExt cx="393" cy="150"/>
              </a:xfrm>
            </p:grpSpPr>
            <p:sp>
              <p:nvSpPr>
                <p:cNvPr id="39038" name="Line 60"/>
                <p:cNvSpPr>
                  <a:spLocks noChangeShapeType="1"/>
                </p:cNvSpPr>
                <p:nvPr/>
              </p:nvSpPr>
              <p:spPr bwMode="auto">
                <a:xfrm>
                  <a:off x="2055" y="3228"/>
                  <a:ext cx="128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9" name="Arc 61"/>
                <p:cNvSpPr>
                  <a:spLocks/>
                </p:cNvSpPr>
                <p:nvPr/>
              </p:nvSpPr>
              <p:spPr bwMode="auto">
                <a:xfrm>
                  <a:off x="2194" y="3183"/>
                  <a:ext cx="115" cy="75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5 h 21600"/>
                    <a:gd name="T4" fmla="*/ 1 w 21721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0" name="Arc 62"/>
                <p:cNvSpPr>
                  <a:spLocks/>
                </p:cNvSpPr>
                <p:nvPr/>
              </p:nvSpPr>
              <p:spPr bwMode="auto">
                <a:xfrm>
                  <a:off x="2194" y="3257"/>
                  <a:ext cx="115" cy="75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5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1" name="Line 63"/>
                <p:cNvSpPr>
                  <a:spLocks noChangeShapeType="1"/>
                </p:cNvSpPr>
                <p:nvPr/>
              </p:nvSpPr>
              <p:spPr bwMode="auto">
                <a:xfrm>
                  <a:off x="2194" y="3182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2" name="Line 64"/>
                <p:cNvSpPr>
                  <a:spLocks noChangeShapeType="1"/>
                </p:cNvSpPr>
                <p:nvPr/>
              </p:nvSpPr>
              <p:spPr bwMode="auto">
                <a:xfrm>
                  <a:off x="2142" y="329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43" name="Line 65"/>
                <p:cNvSpPr>
                  <a:spLocks noChangeShapeType="1"/>
                </p:cNvSpPr>
                <p:nvPr/>
              </p:nvSpPr>
              <p:spPr bwMode="auto">
                <a:xfrm>
                  <a:off x="2309" y="3257"/>
                  <a:ext cx="13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4" name="Group 66"/>
              <p:cNvGrpSpPr>
                <a:grpSpLocks/>
              </p:cNvGrpSpPr>
              <p:nvPr/>
            </p:nvGrpSpPr>
            <p:grpSpPr bwMode="auto">
              <a:xfrm>
                <a:off x="2395" y="2982"/>
                <a:ext cx="249" cy="149"/>
                <a:chOff x="3168" y="3024"/>
                <a:chExt cx="384" cy="192"/>
              </a:xfrm>
            </p:grpSpPr>
            <p:sp>
              <p:nvSpPr>
                <p:cNvPr id="39032" name="Arc 67"/>
                <p:cNvSpPr>
                  <a:spLocks/>
                </p:cNvSpPr>
                <p:nvPr/>
              </p:nvSpPr>
              <p:spPr bwMode="auto">
                <a:xfrm>
                  <a:off x="3248" y="302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3" name="Arc 68"/>
                <p:cNvSpPr>
                  <a:spLocks/>
                </p:cNvSpPr>
                <p:nvPr/>
              </p:nvSpPr>
              <p:spPr bwMode="auto">
                <a:xfrm>
                  <a:off x="3248" y="312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4" name="Line 69"/>
                <p:cNvSpPr>
                  <a:spLocks noChangeShapeType="1"/>
                </p:cNvSpPr>
                <p:nvPr/>
              </p:nvSpPr>
              <p:spPr bwMode="auto">
                <a:xfrm>
                  <a:off x="3248" y="302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5" name="Line 70"/>
                <p:cNvSpPr>
                  <a:spLocks noChangeShapeType="1"/>
                </p:cNvSpPr>
                <p:nvPr/>
              </p:nvSpPr>
              <p:spPr bwMode="auto">
                <a:xfrm>
                  <a:off x="3168" y="308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6" name="Line 71"/>
                <p:cNvSpPr>
                  <a:spLocks noChangeShapeType="1"/>
                </p:cNvSpPr>
                <p:nvPr/>
              </p:nvSpPr>
              <p:spPr bwMode="auto">
                <a:xfrm>
                  <a:off x="3168" y="316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7" name="Line 72"/>
                <p:cNvSpPr>
                  <a:spLocks noChangeShapeType="1"/>
                </p:cNvSpPr>
                <p:nvPr/>
              </p:nvSpPr>
              <p:spPr bwMode="auto">
                <a:xfrm>
                  <a:off x="3426" y="312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5" name="Group 73"/>
              <p:cNvGrpSpPr>
                <a:grpSpLocks/>
              </p:cNvGrpSpPr>
              <p:nvPr/>
            </p:nvGrpSpPr>
            <p:grpSpPr bwMode="auto">
              <a:xfrm>
                <a:off x="2396" y="3212"/>
                <a:ext cx="249" cy="149"/>
                <a:chOff x="2396" y="3212"/>
                <a:chExt cx="249" cy="149"/>
              </a:xfrm>
            </p:grpSpPr>
            <p:sp>
              <p:nvSpPr>
                <p:cNvPr id="39027" name="Arc 74"/>
                <p:cNvSpPr>
                  <a:spLocks/>
                </p:cNvSpPr>
                <p:nvPr/>
              </p:nvSpPr>
              <p:spPr bwMode="auto">
                <a:xfrm>
                  <a:off x="2448" y="321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8" name="Arc 75"/>
                <p:cNvSpPr>
                  <a:spLocks/>
                </p:cNvSpPr>
                <p:nvPr/>
              </p:nvSpPr>
              <p:spPr bwMode="auto">
                <a:xfrm>
                  <a:off x="2448" y="328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9" name="Line 76"/>
                <p:cNvSpPr>
                  <a:spLocks noChangeShapeType="1"/>
                </p:cNvSpPr>
                <p:nvPr/>
              </p:nvSpPr>
              <p:spPr bwMode="auto">
                <a:xfrm>
                  <a:off x="2448" y="321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0" name="Line 77"/>
                <p:cNvSpPr>
                  <a:spLocks noChangeShapeType="1"/>
                </p:cNvSpPr>
                <p:nvPr/>
              </p:nvSpPr>
              <p:spPr bwMode="auto">
                <a:xfrm>
                  <a:off x="2396" y="332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31" name="Line 78"/>
                <p:cNvSpPr>
                  <a:spLocks noChangeShapeType="1"/>
                </p:cNvSpPr>
                <p:nvPr/>
              </p:nvSpPr>
              <p:spPr bwMode="auto">
                <a:xfrm>
                  <a:off x="2563" y="3287"/>
                  <a:ext cx="8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6" name="Group 79"/>
              <p:cNvGrpSpPr>
                <a:grpSpLocks/>
              </p:cNvGrpSpPr>
              <p:nvPr/>
            </p:nvGrpSpPr>
            <p:grpSpPr bwMode="auto">
              <a:xfrm>
                <a:off x="2129" y="3513"/>
                <a:ext cx="168" cy="149"/>
                <a:chOff x="2129" y="3513"/>
                <a:chExt cx="168" cy="149"/>
              </a:xfrm>
            </p:grpSpPr>
            <p:sp>
              <p:nvSpPr>
                <p:cNvPr id="39022" name="Arc 80"/>
                <p:cNvSpPr>
                  <a:spLocks/>
                </p:cNvSpPr>
                <p:nvPr/>
              </p:nvSpPr>
              <p:spPr bwMode="auto">
                <a:xfrm>
                  <a:off x="2181" y="351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3" name="Arc 81"/>
                <p:cNvSpPr>
                  <a:spLocks/>
                </p:cNvSpPr>
                <p:nvPr/>
              </p:nvSpPr>
              <p:spPr bwMode="auto">
                <a:xfrm>
                  <a:off x="2181" y="358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4" name="Line 82"/>
                <p:cNvSpPr>
                  <a:spLocks noChangeShapeType="1"/>
                </p:cNvSpPr>
                <p:nvPr/>
              </p:nvSpPr>
              <p:spPr bwMode="auto">
                <a:xfrm>
                  <a:off x="2181" y="351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5" name="Line 83"/>
                <p:cNvSpPr>
                  <a:spLocks noChangeShapeType="1"/>
                </p:cNvSpPr>
                <p:nvPr/>
              </p:nvSpPr>
              <p:spPr bwMode="auto">
                <a:xfrm>
                  <a:off x="2129" y="355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6" name="Line 84"/>
                <p:cNvSpPr>
                  <a:spLocks noChangeShapeType="1"/>
                </p:cNvSpPr>
                <p:nvPr/>
              </p:nvSpPr>
              <p:spPr bwMode="auto">
                <a:xfrm>
                  <a:off x="2129" y="362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7" name="Group 85"/>
              <p:cNvGrpSpPr>
                <a:grpSpLocks/>
              </p:cNvGrpSpPr>
              <p:nvPr/>
            </p:nvGrpSpPr>
            <p:grpSpPr bwMode="auto">
              <a:xfrm>
                <a:off x="2298" y="3476"/>
                <a:ext cx="328" cy="149"/>
                <a:chOff x="2298" y="3476"/>
                <a:chExt cx="328" cy="149"/>
              </a:xfrm>
            </p:grpSpPr>
            <p:sp>
              <p:nvSpPr>
                <p:cNvPr id="39016" name="Arc 86"/>
                <p:cNvSpPr>
                  <a:spLocks/>
                </p:cNvSpPr>
                <p:nvPr/>
              </p:nvSpPr>
              <p:spPr bwMode="auto">
                <a:xfrm>
                  <a:off x="2430" y="3477"/>
                  <a:ext cx="115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17" name="Arc 87"/>
                <p:cNvSpPr>
                  <a:spLocks/>
                </p:cNvSpPr>
                <p:nvPr/>
              </p:nvSpPr>
              <p:spPr bwMode="auto">
                <a:xfrm>
                  <a:off x="2430" y="3551"/>
                  <a:ext cx="115" cy="74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18" name="Line 88"/>
                <p:cNvSpPr>
                  <a:spLocks noChangeShapeType="1"/>
                </p:cNvSpPr>
                <p:nvPr/>
              </p:nvSpPr>
              <p:spPr bwMode="auto">
                <a:xfrm>
                  <a:off x="2430" y="3476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19" name="Line 89"/>
                <p:cNvSpPr>
                  <a:spLocks noChangeShapeType="1"/>
                </p:cNvSpPr>
                <p:nvPr/>
              </p:nvSpPr>
              <p:spPr bwMode="auto">
                <a:xfrm>
                  <a:off x="2378" y="3521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0" name="Line 90"/>
                <p:cNvSpPr>
                  <a:spLocks noChangeShapeType="1"/>
                </p:cNvSpPr>
                <p:nvPr/>
              </p:nvSpPr>
              <p:spPr bwMode="auto">
                <a:xfrm>
                  <a:off x="2298" y="3588"/>
                  <a:ext cx="13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21" name="Line 91"/>
                <p:cNvSpPr>
                  <a:spLocks noChangeShapeType="1"/>
                </p:cNvSpPr>
                <p:nvPr/>
              </p:nvSpPr>
              <p:spPr bwMode="auto">
                <a:xfrm>
                  <a:off x="2545" y="3551"/>
                  <a:ext cx="81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8" name="Group 92"/>
            <p:cNvGrpSpPr>
              <a:grpSpLocks/>
            </p:cNvGrpSpPr>
            <p:nvPr/>
          </p:nvGrpSpPr>
          <p:grpSpPr bwMode="auto">
            <a:xfrm>
              <a:off x="1505" y="3312"/>
              <a:ext cx="1200" cy="544"/>
              <a:chOff x="178" y="2998"/>
              <a:chExt cx="1164" cy="597"/>
            </a:xfrm>
          </p:grpSpPr>
          <p:grpSp>
            <p:nvGrpSpPr>
              <p:cNvPr id="19" name="Group 93"/>
              <p:cNvGrpSpPr>
                <a:grpSpLocks/>
              </p:cNvGrpSpPr>
              <p:nvPr/>
            </p:nvGrpSpPr>
            <p:grpSpPr bwMode="auto">
              <a:xfrm>
                <a:off x="1094" y="3418"/>
                <a:ext cx="248" cy="149"/>
                <a:chOff x="192" y="1344"/>
                <a:chExt cx="384" cy="192"/>
              </a:xfrm>
            </p:grpSpPr>
            <p:sp>
              <p:nvSpPr>
                <p:cNvPr id="39004" name="Arc 94"/>
                <p:cNvSpPr>
                  <a:spLocks/>
                </p:cNvSpPr>
                <p:nvPr/>
              </p:nvSpPr>
              <p:spPr bwMode="auto">
                <a:xfrm>
                  <a:off x="272" y="134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5" name="Arc 95"/>
                <p:cNvSpPr>
                  <a:spLocks/>
                </p:cNvSpPr>
                <p:nvPr/>
              </p:nvSpPr>
              <p:spPr bwMode="auto">
                <a:xfrm>
                  <a:off x="272" y="144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6" name="Line 96"/>
                <p:cNvSpPr>
                  <a:spLocks noChangeShapeType="1"/>
                </p:cNvSpPr>
                <p:nvPr/>
              </p:nvSpPr>
              <p:spPr bwMode="auto">
                <a:xfrm>
                  <a:off x="272" y="134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7" name="Line 97"/>
                <p:cNvSpPr>
                  <a:spLocks noChangeShapeType="1"/>
                </p:cNvSpPr>
                <p:nvPr/>
              </p:nvSpPr>
              <p:spPr bwMode="auto">
                <a:xfrm>
                  <a:off x="192" y="140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8" name="Line 98"/>
                <p:cNvSpPr>
                  <a:spLocks noChangeShapeType="1"/>
                </p:cNvSpPr>
                <p:nvPr/>
              </p:nvSpPr>
              <p:spPr bwMode="auto">
                <a:xfrm>
                  <a:off x="192" y="148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9" name="Line 99"/>
                <p:cNvSpPr>
                  <a:spLocks noChangeShapeType="1"/>
                </p:cNvSpPr>
                <p:nvPr/>
              </p:nvSpPr>
              <p:spPr bwMode="auto">
                <a:xfrm>
                  <a:off x="450" y="144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0" name="Group 100"/>
              <p:cNvGrpSpPr>
                <a:grpSpLocks/>
              </p:cNvGrpSpPr>
              <p:nvPr/>
            </p:nvGrpSpPr>
            <p:grpSpPr bwMode="auto">
              <a:xfrm>
                <a:off x="302" y="3222"/>
                <a:ext cx="168" cy="149"/>
                <a:chOff x="302" y="3222"/>
                <a:chExt cx="168" cy="149"/>
              </a:xfrm>
            </p:grpSpPr>
            <p:sp>
              <p:nvSpPr>
                <p:cNvPr id="38999" name="Arc 101"/>
                <p:cNvSpPr>
                  <a:spLocks/>
                </p:cNvSpPr>
                <p:nvPr/>
              </p:nvSpPr>
              <p:spPr bwMode="auto">
                <a:xfrm>
                  <a:off x="354" y="322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0" name="Arc 102"/>
                <p:cNvSpPr>
                  <a:spLocks/>
                </p:cNvSpPr>
                <p:nvPr/>
              </p:nvSpPr>
              <p:spPr bwMode="auto">
                <a:xfrm>
                  <a:off x="354" y="329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1" name="Line 103"/>
                <p:cNvSpPr>
                  <a:spLocks noChangeShapeType="1"/>
                </p:cNvSpPr>
                <p:nvPr/>
              </p:nvSpPr>
              <p:spPr bwMode="auto">
                <a:xfrm>
                  <a:off x="354" y="322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2" name="Line 104"/>
                <p:cNvSpPr>
                  <a:spLocks noChangeShapeType="1"/>
                </p:cNvSpPr>
                <p:nvPr/>
              </p:nvSpPr>
              <p:spPr bwMode="auto">
                <a:xfrm>
                  <a:off x="302" y="3267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9003" name="Line 105"/>
                <p:cNvSpPr>
                  <a:spLocks noChangeShapeType="1"/>
                </p:cNvSpPr>
                <p:nvPr/>
              </p:nvSpPr>
              <p:spPr bwMode="auto">
                <a:xfrm>
                  <a:off x="302" y="333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1" name="Group 106"/>
              <p:cNvGrpSpPr>
                <a:grpSpLocks/>
              </p:cNvGrpSpPr>
              <p:nvPr/>
            </p:nvGrpSpPr>
            <p:grpSpPr bwMode="auto">
              <a:xfrm>
                <a:off x="271" y="3446"/>
                <a:ext cx="249" cy="149"/>
                <a:chOff x="768" y="3312"/>
                <a:chExt cx="384" cy="192"/>
              </a:xfrm>
            </p:grpSpPr>
            <p:sp>
              <p:nvSpPr>
                <p:cNvPr id="38993" name="Arc 107"/>
                <p:cNvSpPr>
                  <a:spLocks/>
                </p:cNvSpPr>
                <p:nvPr/>
              </p:nvSpPr>
              <p:spPr bwMode="auto">
                <a:xfrm>
                  <a:off x="848" y="3313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4" name="Arc 108"/>
                <p:cNvSpPr>
                  <a:spLocks/>
                </p:cNvSpPr>
                <p:nvPr/>
              </p:nvSpPr>
              <p:spPr bwMode="auto">
                <a:xfrm>
                  <a:off x="848" y="3408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5" name="Line 109"/>
                <p:cNvSpPr>
                  <a:spLocks noChangeShapeType="1"/>
                </p:cNvSpPr>
                <p:nvPr/>
              </p:nvSpPr>
              <p:spPr bwMode="auto">
                <a:xfrm>
                  <a:off x="848" y="3312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6" name="Line 110"/>
                <p:cNvSpPr>
                  <a:spLocks noChangeShapeType="1"/>
                </p:cNvSpPr>
                <p:nvPr/>
              </p:nvSpPr>
              <p:spPr bwMode="auto">
                <a:xfrm>
                  <a:off x="768" y="337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7" name="Line 111"/>
                <p:cNvSpPr>
                  <a:spLocks noChangeShapeType="1"/>
                </p:cNvSpPr>
                <p:nvPr/>
              </p:nvSpPr>
              <p:spPr bwMode="auto">
                <a:xfrm>
                  <a:off x="768" y="3456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8" name="Line 112"/>
                <p:cNvSpPr>
                  <a:spLocks noChangeShapeType="1"/>
                </p:cNvSpPr>
                <p:nvPr/>
              </p:nvSpPr>
              <p:spPr bwMode="auto">
                <a:xfrm>
                  <a:off x="1026" y="3408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2" name="Group 113"/>
              <p:cNvGrpSpPr>
                <a:grpSpLocks/>
              </p:cNvGrpSpPr>
              <p:nvPr/>
            </p:nvGrpSpPr>
            <p:grpSpPr bwMode="auto">
              <a:xfrm>
                <a:off x="178" y="2998"/>
                <a:ext cx="249" cy="149"/>
                <a:chOff x="624" y="2736"/>
                <a:chExt cx="384" cy="192"/>
              </a:xfrm>
            </p:grpSpPr>
            <p:sp>
              <p:nvSpPr>
                <p:cNvPr id="38987" name="Arc 114"/>
                <p:cNvSpPr>
                  <a:spLocks/>
                </p:cNvSpPr>
                <p:nvPr/>
              </p:nvSpPr>
              <p:spPr bwMode="auto">
                <a:xfrm>
                  <a:off x="704" y="2737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8" name="Arc 115"/>
                <p:cNvSpPr>
                  <a:spLocks/>
                </p:cNvSpPr>
                <p:nvPr/>
              </p:nvSpPr>
              <p:spPr bwMode="auto">
                <a:xfrm>
                  <a:off x="704" y="2832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9" name="Line 116"/>
                <p:cNvSpPr>
                  <a:spLocks noChangeShapeType="1"/>
                </p:cNvSpPr>
                <p:nvPr/>
              </p:nvSpPr>
              <p:spPr bwMode="auto">
                <a:xfrm>
                  <a:off x="704" y="273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0" name="Line 117"/>
                <p:cNvSpPr>
                  <a:spLocks noChangeShapeType="1"/>
                </p:cNvSpPr>
                <p:nvPr/>
              </p:nvSpPr>
              <p:spPr bwMode="auto">
                <a:xfrm>
                  <a:off x="624" y="2794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1" name="Line 118"/>
                <p:cNvSpPr>
                  <a:spLocks noChangeShapeType="1"/>
                </p:cNvSpPr>
                <p:nvPr/>
              </p:nvSpPr>
              <p:spPr bwMode="auto">
                <a:xfrm>
                  <a:off x="624" y="2880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92" name="Line 119"/>
                <p:cNvSpPr>
                  <a:spLocks noChangeShapeType="1"/>
                </p:cNvSpPr>
                <p:nvPr/>
              </p:nvSpPr>
              <p:spPr bwMode="auto">
                <a:xfrm>
                  <a:off x="882" y="2832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3" name="Group 120"/>
              <p:cNvGrpSpPr>
                <a:grpSpLocks/>
              </p:cNvGrpSpPr>
              <p:nvPr/>
            </p:nvGrpSpPr>
            <p:grpSpPr bwMode="auto">
              <a:xfrm>
                <a:off x="471" y="3184"/>
                <a:ext cx="245" cy="150"/>
                <a:chOff x="471" y="3184"/>
                <a:chExt cx="245" cy="150"/>
              </a:xfrm>
            </p:grpSpPr>
            <p:sp>
              <p:nvSpPr>
                <p:cNvPr id="38982" name="Arc 121"/>
                <p:cNvSpPr>
                  <a:spLocks/>
                </p:cNvSpPr>
                <p:nvPr/>
              </p:nvSpPr>
              <p:spPr bwMode="auto">
                <a:xfrm>
                  <a:off x="607" y="3185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3" name="Arc 122"/>
                <p:cNvSpPr>
                  <a:spLocks/>
                </p:cNvSpPr>
                <p:nvPr/>
              </p:nvSpPr>
              <p:spPr bwMode="auto">
                <a:xfrm>
                  <a:off x="607" y="3259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4" name="Line 123"/>
                <p:cNvSpPr>
                  <a:spLocks noChangeShapeType="1"/>
                </p:cNvSpPr>
                <p:nvPr/>
              </p:nvSpPr>
              <p:spPr bwMode="auto">
                <a:xfrm>
                  <a:off x="608" y="3184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5" name="Line 124"/>
                <p:cNvSpPr>
                  <a:spLocks noChangeShapeType="1"/>
                </p:cNvSpPr>
                <p:nvPr/>
              </p:nvSpPr>
              <p:spPr bwMode="auto">
                <a:xfrm>
                  <a:off x="559" y="323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6" name="Line 125"/>
                <p:cNvSpPr>
                  <a:spLocks noChangeShapeType="1"/>
                </p:cNvSpPr>
                <p:nvPr/>
              </p:nvSpPr>
              <p:spPr bwMode="auto">
                <a:xfrm>
                  <a:off x="471" y="3297"/>
                  <a:ext cx="137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4" name="Group 126"/>
              <p:cNvGrpSpPr>
                <a:grpSpLocks/>
              </p:cNvGrpSpPr>
              <p:nvPr/>
            </p:nvGrpSpPr>
            <p:grpSpPr bwMode="auto">
              <a:xfrm>
                <a:off x="720" y="3148"/>
                <a:ext cx="231" cy="150"/>
                <a:chOff x="720" y="3148"/>
                <a:chExt cx="231" cy="150"/>
              </a:xfrm>
            </p:grpSpPr>
            <p:sp>
              <p:nvSpPr>
                <p:cNvPr id="38977" name="Arc 127"/>
                <p:cNvSpPr>
                  <a:spLocks/>
                </p:cNvSpPr>
                <p:nvPr/>
              </p:nvSpPr>
              <p:spPr bwMode="auto">
                <a:xfrm>
                  <a:off x="842" y="3149"/>
                  <a:ext cx="109" cy="75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5 h 21600"/>
                    <a:gd name="T4" fmla="*/ 1 w 21729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8" name="Arc 128"/>
                <p:cNvSpPr>
                  <a:spLocks/>
                </p:cNvSpPr>
                <p:nvPr/>
              </p:nvSpPr>
              <p:spPr bwMode="auto">
                <a:xfrm>
                  <a:off x="842" y="3223"/>
                  <a:ext cx="109" cy="75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5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9" name="Line 129"/>
                <p:cNvSpPr>
                  <a:spLocks noChangeShapeType="1"/>
                </p:cNvSpPr>
                <p:nvPr/>
              </p:nvSpPr>
              <p:spPr bwMode="auto">
                <a:xfrm>
                  <a:off x="843" y="3148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0" name="Line 130"/>
                <p:cNvSpPr>
                  <a:spLocks noChangeShapeType="1"/>
                </p:cNvSpPr>
                <p:nvPr/>
              </p:nvSpPr>
              <p:spPr bwMode="auto">
                <a:xfrm>
                  <a:off x="794" y="3194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81" name="Line 131"/>
                <p:cNvSpPr>
                  <a:spLocks noChangeShapeType="1"/>
                </p:cNvSpPr>
                <p:nvPr/>
              </p:nvSpPr>
              <p:spPr bwMode="auto">
                <a:xfrm>
                  <a:off x="720" y="3261"/>
                  <a:ext cx="123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5" name="Group 132"/>
              <p:cNvGrpSpPr>
                <a:grpSpLocks/>
              </p:cNvGrpSpPr>
              <p:nvPr/>
            </p:nvGrpSpPr>
            <p:grpSpPr bwMode="auto">
              <a:xfrm>
                <a:off x="951" y="3178"/>
                <a:ext cx="327" cy="149"/>
                <a:chOff x="951" y="3178"/>
                <a:chExt cx="327" cy="149"/>
              </a:xfrm>
            </p:grpSpPr>
            <p:sp>
              <p:nvSpPr>
                <p:cNvPr id="38971" name="Line 133"/>
                <p:cNvSpPr>
                  <a:spLocks noChangeShapeType="1"/>
                </p:cNvSpPr>
                <p:nvPr/>
              </p:nvSpPr>
              <p:spPr bwMode="auto">
                <a:xfrm>
                  <a:off x="951" y="3223"/>
                  <a:ext cx="142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2" name="Arc 134"/>
                <p:cNvSpPr>
                  <a:spLocks/>
                </p:cNvSpPr>
                <p:nvPr/>
              </p:nvSpPr>
              <p:spPr bwMode="auto">
                <a:xfrm>
                  <a:off x="1093" y="3179"/>
                  <a:ext cx="109" cy="74"/>
                </a:xfrm>
                <a:custGeom>
                  <a:avLst/>
                  <a:gdLst>
                    <a:gd name="T0" fmla="*/ 0 w 21729"/>
                    <a:gd name="T1" fmla="*/ 0 h 21600"/>
                    <a:gd name="T2" fmla="*/ 109 w 21729"/>
                    <a:gd name="T3" fmla="*/ 74 h 21600"/>
                    <a:gd name="T4" fmla="*/ 1 w 21729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</a:path>
                    <a:path w="21729" h="21600" stroke="0" extrusionOk="0">
                      <a:moveTo>
                        <a:pt x="0" y="0"/>
                      </a:moveTo>
                      <a:cubicBezTo>
                        <a:pt x="43" y="0"/>
                        <a:pt x="86" y="-1"/>
                        <a:pt x="129" y="0"/>
                      </a:cubicBezTo>
                      <a:cubicBezTo>
                        <a:pt x="12058" y="0"/>
                        <a:pt x="21729" y="9670"/>
                        <a:pt x="21729" y="21600"/>
                      </a:cubicBezTo>
                      <a:lnTo>
                        <a:pt x="129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3" name="Arc 135"/>
                <p:cNvSpPr>
                  <a:spLocks/>
                </p:cNvSpPr>
                <p:nvPr/>
              </p:nvSpPr>
              <p:spPr bwMode="auto">
                <a:xfrm>
                  <a:off x="1093" y="3253"/>
                  <a:ext cx="109" cy="74"/>
                </a:xfrm>
                <a:custGeom>
                  <a:avLst/>
                  <a:gdLst>
                    <a:gd name="T0" fmla="*/ 109 w 21729"/>
                    <a:gd name="T1" fmla="*/ 0 h 21600"/>
                    <a:gd name="T2" fmla="*/ 0 w 21729"/>
                    <a:gd name="T3" fmla="*/ 74 h 21600"/>
                    <a:gd name="T4" fmla="*/ 1 w 2172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9"/>
                    <a:gd name="T10" fmla="*/ 0 h 21600"/>
                    <a:gd name="T11" fmla="*/ 21729 w 2172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9" h="21600" fill="none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</a:path>
                    <a:path w="21729" h="21600" stroke="0" extrusionOk="0">
                      <a:moveTo>
                        <a:pt x="21729" y="0"/>
                      </a:moveTo>
                      <a:cubicBezTo>
                        <a:pt x="21729" y="11929"/>
                        <a:pt x="12058" y="21600"/>
                        <a:pt x="129" y="21600"/>
                      </a:cubicBezTo>
                      <a:cubicBezTo>
                        <a:pt x="86" y="21600"/>
                        <a:pt x="43" y="21599"/>
                        <a:pt x="0" y="21599"/>
                      </a:cubicBezTo>
                      <a:lnTo>
                        <a:pt x="129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4" name="Line 136"/>
                <p:cNvSpPr>
                  <a:spLocks noChangeShapeType="1"/>
                </p:cNvSpPr>
                <p:nvPr/>
              </p:nvSpPr>
              <p:spPr bwMode="auto">
                <a:xfrm>
                  <a:off x="1094" y="3178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5" name="Line 137"/>
                <p:cNvSpPr>
                  <a:spLocks noChangeShapeType="1"/>
                </p:cNvSpPr>
                <p:nvPr/>
              </p:nvSpPr>
              <p:spPr bwMode="auto">
                <a:xfrm>
                  <a:off x="1045" y="3290"/>
                  <a:ext cx="49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76" name="Line 138"/>
                <p:cNvSpPr>
                  <a:spLocks noChangeShapeType="1"/>
                </p:cNvSpPr>
                <p:nvPr/>
              </p:nvSpPr>
              <p:spPr bwMode="auto">
                <a:xfrm>
                  <a:off x="1202" y="3253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rgbClr val="00E3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6" name="Group 139"/>
            <p:cNvGrpSpPr>
              <a:grpSpLocks/>
            </p:cNvGrpSpPr>
            <p:nvPr/>
          </p:nvGrpSpPr>
          <p:grpSpPr bwMode="auto">
            <a:xfrm>
              <a:off x="718" y="3283"/>
              <a:ext cx="781" cy="620"/>
              <a:chOff x="1888" y="2982"/>
              <a:chExt cx="757" cy="680"/>
            </a:xfrm>
          </p:grpSpPr>
          <p:grpSp>
            <p:nvGrpSpPr>
              <p:cNvPr id="27" name="Group 140"/>
              <p:cNvGrpSpPr>
                <a:grpSpLocks/>
              </p:cNvGrpSpPr>
              <p:nvPr/>
            </p:nvGrpSpPr>
            <p:grpSpPr bwMode="auto">
              <a:xfrm>
                <a:off x="1888" y="3153"/>
                <a:ext cx="168" cy="149"/>
                <a:chOff x="1888" y="3153"/>
                <a:chExt cx="168" cy="149"/>
              </a:xfrm>
            </p:grpSpPr>
            <p:sp>
              <p:nvSpPr>
                <p:cNvPr id="38959" name="Arc 141"/>
                <p:cNvSpPr>
                  <a:spLocks/>
                </p:cNvSpPr>
                <p:nvPr/>
              </p:nvSpPr>
              <p:spPr bwMode="auto">
                <a:xfrm>
                  <a:off x="1940" y="315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60" name="Arc 142"/>
                <p:cNvSpPr>
                  <a:spLocks/>
                </p:cNvSpPr>
                <p:nvPr/>
              </p:nvSpPr>
              <p:spPr bwMode="auto">
                <a:xfrm>
                  <a:off x="1940" y="322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61" name="Line 143"/>
                <p:cNvSpPr>
                  <a:spLocks noChangeShapeType="1"/>
                </p:cNvSpPr>
                <p:nvPr/>
              </p:nvSpPr>
              <p:spPr bwMode="auto">
                <a:xfrm>
                  <a:off x="1940" y="315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62" name="Line 144"/>
                <p:cNvSpPr>
                  <a:spLocks noChangeShapeType="1"/>
                </p:cNvSpPr>
                <p:nvPr/>
              </p:nvSpPr>
              <p:spPr bwMode="auto">
                <a:xfrm>
                  <a:off x="1888" y="319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63" name="Line 145"/>
                <p:cNvSpPr>
                  <a:spLocks noChangeShapeType="1"/>
                </p:cNvSpPr>
                <p:nvPr/>
              </p:nvSpPr>
              <p:spPr bwMode="auto">
                <a:xfrm>
                  <a:off x="1888" y="326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8" name="Group 146"/>
              <p:cNvGrpSpPr>
                <a:grpSpLocks/>
              </p:cNvGrpSpPr>
              <p:nvPr/>
            </p:nvGrpSpPr>
            <p:grpSpPr bwMode="auto">
              <a:xfrm>
                <a:off x="2055" y="3182"/>
                <a:ext cx="393" cy="150"/>
                <a:chOff x="2055" y="3182"/>
                <a:chExt cx="393" cy="150"/>
              </a:xfrm>
            </p:grpSpPr>
            <p:sp>
              <p:nvSpPr>
                <p:cNvPr id="38953" name="Line 147"/>
                <p:cNvSpPr>
                  <a:spLocks noChangeShapeType="1"/>
                </p:cNvSpPr>
                <p:nvPr/>
              </p:nvSpPr>
              <p:spPr bwMode="auto">
                <a:xfrm>
                  <a:off x="2055" y="3228"/>
                  <a:ext cx="128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4" name="Arc 148"/>
                <p:cNvSpPr>
                  <a:spLocks/>
                </p:cNvSpPr>
                <p:nvPr/>
              </p:nvSpPr>
              <p:spPr bwMode="auto">
                <a:xfrm>
                  <a:off x="2194" y="3183"/>
                  <a:ext cx="115" cy="75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5 h 21600"/>
                    <a:gd name="T4" fmla="*/ 1 w 21721"/>
                    <a:gd name="T5" fmla="*/ 75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5" name="Arc 149"/>
                <p:cNvSpPr>
                  <a:spLocks/>
                </p:cNvSpPr>
                <p:nvPr/>
              </p:nvSpPr>
              <p:spPr bwMode="auto">
                <a:xfrm>
                  <a:off x="2194" y="3257"/>
                  <a:ext cx="115" cy="75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5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6" name="Line 150"/>
                <p:cNvSpPr>
                  <a:spLocks noChangeShapeType="1"/>
                </p:cNvSpPr>
                <p:nvPr/>
              </p:nvSpPr>
              <p:spPr bwMode="auto">
                <a:xfrm>
                  <a:off x="2194" y="3182"/>
                  <a:ext cx="0" cy="15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7" name="Line 151"/>
                <p:cNvSpPr>
                  <a:spLocks noChangeShapeType="1"/>
                </p:cNvSpPr>
                <p:nvPr/>
              </p:nvSpPr>
              <p:spPr bwMode="auto">
                <a:xfrm>
                  <a:off x="2142" y="329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8" name="Line 152"/>
                <p:cNvSpPr>
                  <a:spLocks noChangeShapeType="1"/>
                </p:cNvSpPr>
                <p:nvPr/>
              </p:nvSpPr>
              <p:spPr bwMode="auto">
                <a:xfrm>
                  <a:off x="2309" y="3257"/>
                  <a:ext cx="139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9" name="Group 153"/>
              <p:cNvGrpSpPr>
                <a:grpSpLocks/>
              </p:cNvGrpSpPr>
              <p:nvPr/>
            </p:nvGrpSpPr>
            <p:grpSpPr bwMode="auto">
              <a:xfrm>
                <a:off x="2395" y="2982"/>
                <a:ext cx="249" cy="149"/>
                <a:chOff x="3168" y="3024"/>
                <a:chExt cx="384" cy="192"/>
              </a:xfrm>
            </p:grpSpPr>
            <p:sp>
              <p:nvSpPr>
                <p:cNvPr id="38947" name="Arc 154"/>
                <p:cNvSpPr>
                  <a:spLocks/>
                </p:cNvSpPr>
                <p:nvPr/>
              </p:nvSpPr>
              <p:spPr bwMode="auto">
                <a:xfrm>
                  <a:off x="3248" y="3025"/>
                  <a:ext cx="179" cy="96"/>
                </a:xfrm>
                <a:custGeom>
                  <a:avLst/>
                  <a:gdLst>
                    <a:gd name="T0" fmla="*/ 0 w 21721"/>
                    <a:gd name="T1" fmla="*/ 0 h 21600"/>
                    <a:gd name="T2" fmla="*/ 179 w 21721"/>
                    <a:gd name="T3" fmla="*/ 96 h 21600"/>
                    <a:gd name="T4" fmla="*/ 1 w 21721"/>
                    <a:gd name="T5" fmla="*/ 96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8" name="Arc 155"/>
                <p:cNvSpPr>
                  <a:spLocks/>
                </p:cNvSpPr>
                <p:nvPr/>
              </p:nvSpPr>
              <p:spPr bwMode="auto">
                <a:xfrm>
                  <a:off x="3248" y="3120"/>
                  <a:ext cx="179" cy="96"/>
                </a:xfrm>
                <a:custGeom>
                  <a:avLst/>
                  <a:gdLst>
                    <a:gd name="T0" fmla="*/ 179 w 21721"/>
                    <a:gd name="T1" fmla="*/ 0 h 21600"/>
                    <a:gd name="T2" fmla="*/ 0 w 21721"/>
                    <a:gd name="T3" fmla="*/ 96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9" name="Line 156"/>
                <p:cNvSpPr>
                  <a:spLocks noChangeShapeType="1"/>
                </p:cNvSpPr>
                <p:nvPr/>
              </p:nvSpPr>
              <p:spPr bwMode="auto">
                <a:xfrm>
                  <a:off x="3248" y="3024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0" name="Line 157"/>
                <p:cNvSpPr>
                  <a:spLocks noChangeShapeType="1"/>
                </p:cNvSpPr>
                <p:nvPr/>
              </p:nvSpPr>
              <p:spPr bwMode="auto">
                <a:xfrm>
                  <a:off x="3168" y="3082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1" name="Line 158"/>
                <p:cNvSpPr>
                  <a:spLocks noChangeShapeType="1"/>
                </p:cNvSpPr>
                <p:nvPr/>
              </p:nvSpPr>
              <p:spPr bwMode="auto">
                <a:xfrm>
                  <a:off x="3168" y="316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52" name="Line 159"/>
                <p:cNvSpPr>
                  <a:spLocks noChangeShapeType="1"/>
                </p:cNvSpPr>
                <p:nvPr/>
              </p:nvSpPr>
              <p:spPr bwMode="auto">
                <a:xfrm>
                  <a:off x="3426" y="3120"/>
                  <a:ext cx="126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0" name="Group 160"/>
              <p:cNvGrpSpPr>
                <a:grpSpLocks/>
              </p:cNvGrpSpPr>
              <p:nvPr/>
            </p:nvGrpSpPr>
            <p:grpSpPr bwMode="auto">
              <a:xfrm>
                <a:off x="2396" y="3212"/>
                <a:ext cx="249" cy="149"/>
                <a:chOff x="2396" y="3212"/>
                <a:chExt cx="249" cy="149"/>
              </a:xfrm>
            </p:grpSpPr>
            <p:sp>
              <p:nvSpPr>
                <p:cNvPr id="38942" name="Arc 161"/>
                <p:cNvSpPr>
                  <a:spLocks/>
                </p:cNvSpPr>
                <p:nvPr/>
              </p:nvSpPr>
              <p:spPr bwMode="auto">
                <a:xfrm>
                  <a:off x="2448" y="3213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3" name="Arc 162"/>
                <p:cNvSpPr>
                  <a:spLocks/>
                </p:cNvSpPr>
                <p:nvPr/>
              </p:nvSpPr>
              <p:spPr bwMode="auto">
                <a:xfrm>
                  <a:off x="2448" y="3287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4" name="Line 163"/>
                <p:cNvSpPr>
                  <a:spLocks noChangeShapeType="1"/>
                </p:cNvSpPr>
                <p:nvPr/>
              </p:nvSpPr>
              <p:spPr bwMode="auto">
                <a:xfrm>
                  <a:off x="2448" y="3212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5" name="Line 164"/>
                <p:cNvSpPr>
                  <a:spLocks noChangeShapeType="1"/>
                </p:cNvSpPr>
                <p:nvPr/>
              </p:nvSpPr>
              <p:spPr bwMode="auto">
                <a:xfrm>
                  <a:off x="2396" y="3324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6" name="Line 165"/>
                <p:cNvSpPr>
                  <a:spLocks noChangeShapeType="1"/>
                </p:cNvSpPr>
                <p:nvPr/>
              </p:nvSpPr>
              <p:spPr bwMode="auto">
                <a:xfrm>
                  <a:off x="2563" y="3287"/>
                  <a:ext cx="8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1" name="Group 166"/>
              <p:cNvGrpSpPr>
                <a:grpSpLocks/>
              </p:cNvGrpSpPr>
              <p:nvPr/>
            </p:nvGrpSpPr>
            <p:grpSpPr bwMode="auto">
              <a:xfrm>
                <a:off x="2129" y="3513"/>
                <a:ext cx="168" cy="149"/>
                <a:chOff x="2129" y="3513"/>
                <a:chExt cx="168" cy="149"/>
              </a:xfrm>
            </p:grpSpPr>
            <p:sp>
              <p:nvSpPr>
                <p:cNvPr id="38937" name="Arc 167"/>
                <p:cNvSpPr>
                  <a:spLocks/>
                </p:cNvSpPr>
                <p:nvPr/>
              </p:nvSpPr>
              <p:spPr bwMode="auto">
                <a:xfrm>
                  <a:off x="2181" y="3514"/>
                  <a:ext cx="116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6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8" name="Arc 168"/>
                <p:cNvSpPr>
                  <a:spLocks/>
                </p:cNvSpPr>
                <p:nvPr/>
              </p:nvSpPr>
              <p:spPr bwMode="auto">
                <a:xfrm>
                  <a:off x="2181" y="3588"/>
                  <a:ext cx="116" cy="74"/>
                </a:xfrm>
                <a:custGeom>
                  <a:avLst/>
                  <a:gdLst>
                    <a:gd name="T0" fmla="*/ 116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9" name="Line 169"/>
                <p:cNvSpPr>
                  <a:spLocks noChangeShapeType="1"/>
                </p:cNvSpPr>
                <p:nvPr/>
              </p:nvSpPr>
              <p:spPr bwMode="auto">
                <a:xfrm>
                  <a:off x="2181" y="3513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0" name="Line 170"/>
                <p:cNvSpPr>
                  <a:spLocks noChangeShapeType="1"/>
                </p:cNvSpPr>
                <p:nvPr/>
              </p:nvSpPr>
              <p:spPr bwMode="auto">
                <a:xfrm>
                  <a:off x="2129" y="3558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41" name="Line 171"/>
                <p:cNvSpPr>
                  <a:spLocks noChangeShapeType="1"/>
                </p:cNvSpPr>
                <p:nvPr/>
              </p:nvSpPr>
              <p:spPr bwMode="auto">
                <a:xfrm>
                  <a:off x="2129" y="3625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9010" name="Group 172"/>
              <p:cNvGrpSpPr>
                <a:grpSpLocks/>
              </p:cNvGrpSpPr>
              <p:nvPr/>
            </p:nvGrpSpPr>
            <p:grpSpPr bwMode="auto">
              <a:xfrm>
                <a:off x="2298" y="3476"/>
                <a:ext cx="328" cy="149"/>
                <a:chOff x="2298" y="3476"/>
                <a:chExt cx="328" cy="149"/>
              </a:xfrm>
            </p:grpSpPr>
            <p:sp>
              <p:nvSpPr>
                <p:cNvPr id="38931" name="Arc 173"/>
                <p:cNvSpPr>
                  <a:spLocks/>
                </p:cNvSpPr>
                <p:nvPr/>
              </p:nvSpPr>
              <p:spPr bwMode="auto">
                <a:xfrm>
                  <a:off x="2430" y="3477"/>
                  <a:ext cx="115" cy="74"/>
                </a:xfrm>
                <a:custGeom>
                  <a:avLst/>
                  <a:gdLst>
                    <a:gd name="T0" fmla="*/ 0 w 21721"/>
                    <a:gd name="T1" fmla="*/ 0 h 21600"/>
                    <a:gd name="T2" fmla="*/ 115 w 21721"/>
                    <a:gd name="T3" fmla="*/ 74 h 21600"/>
                    <a:gd name="T4" fmla="*/ 1 w 21721"/>
                    <a:gd name="T5" fmla="*/ 74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</a:path>
                    <a:path w="21721" h="21600" stroke="0" extrusionOk="0">
                      <a:moveTo>
                        <a:pt x="0" y="0"/>
                      </a:moveTo>
                      <a:cubicBezTo>
                        <a:pt x="40" y="0"/>
                        <a:pt x="80" y="-1"/>
                        <a:pt x="121" y="0"/>
                      </a:cubicBezTo>
                      <a:cubicBezTo>
                        <a:pt x="12050" y="0"/>
                        <a:pt x="21721" y="9670"/>
                        <a:pt x="21721" y="21600"/>
                      </a:cubicBezTo>
                      <a:lnTo>
                        <a:pt x="121" y="2160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2" name="Arc 174"/>
                <p:cNvSpPr>
                  <a:spLocks/>
                </p:cNvSpPr>
                <p:nvPr/>
              </p:nvSpPr>
              <p:spPr bwMode="auto">
                <a:xfrm>
                  <a:off x="2430" y="3551"/>
                  <a:ext cx="115" cy="74"/>
                </a:xfrm>
                <a:custGeom>
                  <a:avLst/>
                  <a:gdLst>
                    <a:gd name="T0" fmla="*/ 115 w 21721"/>
                    <a:gd name="T1" fmla="*/ 0 h 21600"/>
                    <a:gd name="T2" fmla="*/ 0 w 21721"/>
                    <a:gd name="T3" fmla="*/ 74 h 21600"/>
                    <a:gd name="T4" fmla="*/ 1 w 21721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721"/>
                    <a:gd name="T10" fmla="*/ 0 h 21600"/>
                    <a:gd name="T11" fmla="*/ 21721 w 2172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21" h="21600" fill="none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</a:path>
                    <a:path w="21721" h="21600" stroke="0" extrusionOk="0">
                      <a:moveTo>
                        <a:pt x="21721" y="0"/>
                      </a:moveTo>
                      <a:cubicBezTo>
                        <a:pt x="21721" y="11929"/>
                        <a:pt x="12050" y="21600"/>
                        <a:pt x="121" y="21600"/>
                      </a:cubicBezTo>
                      <a:cubicBezTo>
                        <a:pt x="80" y="21600"/>
                        <a:pt x="40" y="21599"/>
                        <a:pt x="0" y="21599"/>
                      </a:cubicBezTo>
                      <a:lnTo>
                        <a:pt x="121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3" name="Line 175"/>
                <p:cNvSpPr>
                  <a:spLocks noChangeShapeType="1"/>
                </p:cNvSpPr>
                <p:nvPr/>
              </p:nvSpPr>
              <p:spPr bwMode="auto">
                <a:xfrm>
                  <a:off x="2430" y="3476"/>
                  <a:ext cx="0" cy="149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4" name="Line 176"/>
                <p:cNvSpPr>
                  <a:spLocks noChangeShapeType="1"/>
                </p:cNvSpPr>
                <p:nvPr/>
              </p:nvSpPr>
              <p:spPr bwMode="auto">
                <a:xfrm>
                  <a:off x="2378" y="3521"/>
                  <a:ext cx="5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5" name="Line 177"/>
                <p:cNvSpPr>
                  <a:spLocks noChangeShapeType="1"/>
                </p:cNvSpPr>
                <p:nvPr/>
              </p:nvSpPr>
              <p:spPr bwMode="auto">
                <a:xfrm>
                  <a:off x="2298" y="3588"/>
                  <a:ext cx="132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8936" name="Line 178"/>
                <p:cNvSpPr>
                  <a:spLocks noChangeShapeType="1"/>
                </p:cNvSpPr>
                <p:nvPr/>
              </p:nvSpPr>
              <p:spPr bwMode="auto">
                <a:xfrm>
                  <a:off x="2545" y="3551"/>
                  <a:ext cx="81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</p:grpSp>
      <p:pic>
        <p:nvPicPr>
          <p:cNvPr id="170163" name="Picture 179" descr="layout"/>
          <p:cNvPicPr>
            <a:picLocks noChangeAspect="1" noChangeArrowheads="1"/>
          </p:cNvPicPr>
          <p:nvPr/>
        </p:nvPicPr>
        <p:blipFill>
          <a:blip r:embed="rId3" cstate="print"/>
          <a:srcRect l="22191"/>
          <a:stretch>
            <a:fillRect/>
          </a:stretch>
        </p:blipFill>
        <p:spPr bwMode="auto">
          <a:xfrm>
            <a:off x="560388" y="3900038"/>
            <a:ext cx="3473450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0164" name="Rectangle 180"/>
          <p:cNvSpPr>
            <a:spLocks noChangeArrowheads="1"/>
          </p:cNvSpPr>
          <p:nvPr/>
        </p:nvSpPr>
        <p:spPr bwMode="auto">
          <a:xfrm>
            <a:off x="814388" y="2599895"/>
            <a:ext cx="6287036" cy="159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ts val="3600"/>
              </a:lnSpc>
              <a:spcAft>
                <a:spcPct val="20000"/>
              </a:spcAft>
              <a:buClr>
                <a:srgbClr val="9900CC"/>
              </a:buClr>
              <a:buSzPct val="125000"/>
              <a:buFontTx/>
              <a:buChar char="•"/>
              <a:defRPr/>
            </a:pPr>
            <a:r>
              <a:rPr lang="en-US" sz="2400" dirty="0"/>
              <a:t>Follow the manufacturer’s rules</a:t>
            </a:r>
          </a:p>
          <a:p>
            <a:pPr marL="742950" lvl="1" indent="-285750" eaLnBrk="1" hangingPunct="1">
              <a:lnSpc>
                <a:spcPts val="3600"/>
              </a:lnSpc>
              <a:spcAft>
                <a:spcPct val="15000"/>
              </a:spcAft>
              <a:buClr>
                <a:srgbClr val="9900FF"/>
              </a:buClr>
              <a:buFontTx/>
              <a:buChar char="•"/>
              <a:defRPr/>
            </a:pPr>
            <a:r>
              <a:rPr lang="en-US" sz="2400" dirty="0"/>
              <a:t>Perform Design Rule Checks (DRC</a:t>
            </a:r>
            <a:r>
              <a:rPr lang="en-US" sz="2400" dirty="0" smtClean="0"/>
              <a:t>)</a:t>
            </a:r>
            <a:endParaRPr lang="en-US" sz="2400" i="1" dirty="0">
              <a:solidFill>
                <a:schemeClr val="hlink"/>
              </a:solidFill>
              <a:latin typeface="Torino Outline" charset="0"/>
            </a:endParaRPr>
          </a:p>
        </p:txBody>
      </p:sp>
      <p:sp>
        <p:nvSpPr>
          <p:cNvPr id="170165" name="AutoShape 181" descr="90%"/>
          <p:cNvSpPr>
            <a:spLocks noChangeArrowheads="1"/>
          </p:cNvSpPr>
          <p:nvPr/>
        </p:nvSpPr>
        <p:spPr bwMode="auto">
          <a:xfrm>
            <a:off x="1116013" y="4044500"/>
            <a:ext cx="2019300" cy="1284288"/>
          </a:xfrm>
          <a:custGeom>
            <a:avLst/>
            <a:gdLst>
              <a:gd name="T0" fmla="*/ 1009650 w 21600"/>
              <a:gd name="T1" fmla="*/ 0 h 21600"/>
              <a:gd name="T2" fmla="*/ 0 w 21600"/>
              <a:gd name="T3" fmla="*/ 917374 h 21600"/>
              <a:gd name="T4" fmla="*/ 1009650 w 21600"/>
              <a:gd name="T5" fmla="*/ 1100801 h 21600"/>
              <a:gd name="T6" fmla="*/ 2019300 w 21600"/>
              <a:gd name="T7" fmla="*/ 91737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pattFill prst="pct90">
            <a:fgClr>
              <a:srgbClr val="FF660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2" name="Rectangle 181"/>
          <p:cNvSpPr/>
          <p:nvPr/>
        </p:nvSpPr>
        <p:spPr>
          <a:xfrm>
            <a:off x="301300" y="5737273"/>
            <a:ext cx="39027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>
              <a:defRPr/>
            </a:pPr>
            <a:r>
              <a:rPr lang="en-US" sz="2000" i="1" dirty="0" smtClean="0"/>
              <a:t> - example: Star-RCXT, Hercules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0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0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7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build="p" autoUpdateAnimBg="0"/>
      <p:bldP spid="170164" grpId="0" build="p" autoUpdateAnimBg="0"/>
      <p:bldP spid="170165" grpId="0" animBg="1"/>
      <p:bldP spid="18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GDSII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Turn Your Design Into Sand</a:t>
            </a:r>
          </a:p>
        </p:txBody>
      </p:sp>
      <p:pic>
        <p:nvPicPr>
          <p:cNvPr id="267268" name="Picture 4" descr="gdsLayout"/>
          <p:cNvPicPr>
            <a:picLocks noChangeAspect="1" noChangeArrowheads="1"/>
          </p:cNvPicPr>
          <p:nvPr/>
        </p:nvPicPr>
        <p:blipFill>
          <a:blip r:embed="rId3" cstate="print"/>
          <a:srcRect l="4219" t="13297" r="16002" b="13477"/>
          <a:stretch>
            <a:fillRect/>
          </a:stretch>
        </p:blipFill>
        <p:spPr bwMode="auto">
          <a:xfrm>
            <a:off x="4191000" y="1473060"/>
            <a:ext cx="4551609" cy="309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32503" y="1716013"/>
            <a:ext cx="4061367" cy="3770410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Produce the layout data: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 GDSII</a:t>
            </a:r>
          </a:p>
          <a:p>
            <a:pPr marL="742950" lvl="1" indent="-285750" fontAlgn="base"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defRPr/>
            </a:pPr>
            <a:r>
              <a:rPr lang="en-US" sz="2000" i="1" kern="0" dirty="0" smtClean="0">
                <a:solidFill>
                  <a:srgbClr val="000000"/>
                </a:solidFill>
              </a:rPr>
              <a:t>- e</a:t>
            </a:r>
            <a:r>
              <a:rPr lang="en-US" sz="2000" i="1" kern="0" baseline="0" dirty="0" smtClean="0">
                <a:solidFill>
                  <a:srgbClr val="000000"/>
                </a:solidFill>
              </a:rPr>
              <a:t>xample: IC Compiler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uLnTx/>
              <a:uFillTx/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GDSII – Text View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933450" y="1001713"/>
            <a:ext cx="2247900" cy="5218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STRNAME EXAMPLE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BOUNDARY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LAYER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1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DATATYPE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XY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-10000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20000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20000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-10000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-10000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-10000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-10000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10000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ENDEL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ENDSTR </a:t>
            </a:r>
          </a:p>
        </p:txBody>
      </p:sp>
      <p:sp>
        <p:nvSpPr>
          <p:cNvPr id="269316" name="Rectangle 4"/>
          <p:cNvSpPr>
            <a:spLocks noChangeArrowheads="1"/>
          </p:cNvSpPr>
          <p:nvPr/>
        </p:nvSpPr>
        <p:spPr bwMode="auto">
          <a:xfrm>
            <a:off x="3522663" y="971550"/>
            <a:ext cx="5219700" cy="35702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02000200 60000201 1C000300 02000600 ...........`.... 000000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01000E00 02000200 60002500 01000E00 .....%.`........ 000010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42494C45 4C504D41 58450602 12002500 .%....EXAMPLELIB 000020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413E0503 14000300 02220600 59524152 RARY..".......&gt;A 000030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1C00545A 9BA02FB8 4439EFA7 C64B3789 .7K...9D./..ZT.. 00004 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60000000 01000E00 02000200 60000205 ...`...........` 000050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58450606 0C001100 01000E00 02000200 ..............EX 000060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0100020D 06000008 04000045 4C504D41 AMPLE........... 000070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0000F0D8 FFFF0310 2C000000 020E0600 .......,........ 000080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FFFF204E 00001027 0000204E 00001027 '...N ..'...N .. 000090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0000F0D8 FFFFF0D8 FFFFF0D8 FFFFF0D8 ................ 0000A0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00000004 04000007 04000011 04001027 '............... 0000B0</a:t>
            </a:r>
          </a:p>
          <a:p>
            <a:pPr>
              <a:spcBef>
                <a:spcPct val="50000"/>
              </a:spcBef>
            </a:pPr>
            <a:r>
              <a:rPr lang="en-US" sz="1200" b="1" dirty="0"/>
              <a:t>00000000 00000000 00000000 00000000 ................ 0000C0</a:t>
            </a: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2285500" y="2790825"/>
            <a:ext cx="154305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/>
              <a:t>OR,</a:t>
            </a:r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783772" y="2216851"/>
            <a:ext cx="7885214" cy="228147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7030A0"/>
                </a:solidFill>
              </a:rPr>
              <a:t>Files are usually 20 to 30 gigabytes in size, but after you correct the image, the size can reach a 150 gigabytes - that’s 150 billion bytes or over a trillion bits!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6" dur="indefinite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9" dur="indefinite"/>
                                        <p:tgtEl>
                                          <p:spTgt spid="26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22" dur="indefinite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269316" grpId="0" autoUpdateAnimBg="0"/>
      <p:bldP spid="269316" grpId="1"/>
      <p:bldP spid="269317" grpId="0" autoUpdateAnimBg="0"/>
      <p:bldP spid="269317" grpId="1"/>
      <p:bldP spid="2693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1013275" y="1140031"/>
            <a:ext cx="7043266" cy="1403068"/>
            <a:chOff x="2153846" y="550"/>
            <a:chExt cx="5289176" cy="1129519"/>
          </a:xfrm>
          <a:solidFill>
            <a:schemeClr val="accent6"/>
          </a:solidFill>
        </p:grpSpPr>
        <p:sp>
          <p:nvSpPr>
            <p:cNvPr id="8" name="Rounded Rectangle 7"/>
            <p:cNvSpPr/>
            <p:nvPr/>
          </p:nvSpPr>
          <p:spPr>
            <a:xfrm rot="10800000">
              <a:off x="2153846" y="550"/>
              <a:ext cx="5289176" cy="1129519"/>
            </a:xfrm>
            <a:prstGeom prst="round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 rot="21600000">
              <a:off x="2208985" y="55689"/>
              <a:ext cx="5178898" cy="10192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Today’s chips have hundreds of thousands of gates</a:t>
              </a:r>
              <a:endParaRPr lang="en-US" sz="3200" kern="1200" dirty="0"/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1025150" y="4499566"/>
            <a:ext cx="7043266" cy="1403068"/>
            <a:chOff x="2153846" y="550"/>
            <a:chExt cx="5289176" cy="1129519"/>
          </a:xfrm>
          <a:solidFill>
            <a:schemeClr val="accent6"/>
          </a:solidFill>
        </p:grpSpPr>
        <p:sp>
          <p:nvSpPr>
            <p:cNvPr id="11" name="Rounded Rectangle 10"/>
            <p:cNvSpPr/>
            <p:nvPr/>
          </p:nvSpPr>
          <p:spPr>
            <a:xfrm rot="10800000">
              <a:off x="2153846" y="550"/>
              <a:ext cx="5289176" cy="1129519"/>
            </a:xfrm>
            <a:prstGeom prst="round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208985" y="55689"/>
              <a:ext cx="5178898" cy="10192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Without automation, this task would be impossible</a:t>
              </a:r>
              <a:endParaRPr lang="en-US" sz="3200" kern="1200" dirty="0"/>
            </a:p>
          </p:txBody>
        </p:sp>
      </p:grpSp>
      <p:grpSp>
        <p:nvGrpSpPr>
          <p:cNvPr id="4" name="Group 12"/>
          <p:cNvGrpSpPr/>
          <p:nvPr/>
        </p:nvGrpSpPr>
        <p:grpSpPr>
          <a:xfrm>
            <a:off x="1013275" y="2819799"/>
            <a:ext cx="7043266" cy="1403068"/>
            <a:chOff x="2153846" y="550"/>
            <a:chExt cx="5289176" cy="1129519"/>
          </a:xfrm>
          <a:solidFill>
            <a:schemeClr val="accent6"/>
          </a:solidFill>
        </p:grpSpPr>
        <p:sp>
          <p:nvSpPr>
            <p:cNvPr id="14" name="Rounded Rectangle 13"/>
            <p:cNvSpPr/>
            <p:nvPr/>
          </p:nvSpPr>
          <p:spPr>
            <a:xfrm rot="10800000">
              <a:off x="2153846" y="550"/>
              <a:ext cx="5289176" cy="1129519"/>
            </a:xfrm>
            <a:prstGeom prst="round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208985" y="55689"/>
              <a:ext cx="5178898" cy="10192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Designing a chip is the task of figuring out how to make the chip </a:t>
              </a:r>
              <a:br>
                <a:rPr lang="en-US" sz="3200" kern="1200" dirty="0" smtClean="0"/>
              </a:br>
              <a:r>
                <a:rPr lang="en-US" sz="3200" kern="1200" dirty="0" smtClean="0"/>
                <a:t>do what you want it to do</a:t>
              </a:r>
              <a:endParaRPr lang="en-US" sz="3200" kern="12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88" y="313276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rgbClr val="7030A0"/>
                </a:solidFill>
              </a:rPr>
              <a:t>EDA=Electronic Design Automation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60175" y="76200"/>
            <a:ext cx="7772400" cy="1143000"/>
          </a:xfrm>
        </p:spPr>
        <p:txBody>
          <a:bodyPr/>
          <a:lstStyle/>
          <a:p>
            <a:r>
              <a:rPr lang="en-US" dirty="0" smtClean="0"/>
              <a:t>How Do You Design a Chip?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Turn Your Design Into Sand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257300"/>
            <a:ext cx="7596188" cy="35814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dirty="0" smtClean="0"/>
              <a:t>Correct the image</a:t>
            </a:r>
          </a:p>
          <a:p>
            <a:pPr lvl="1" eaLnBrk="1" hangingPunct="1">
              <a:defRPr/>
            </a:pPr>
            <a:r>
              <a:rPr lang="en-US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example: Proteus, Progen, IC Workbench, SiVL/LRC, iN-Phase, CATS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46910" y="2683818"/>
            <a:ext cx="3004457" cy="3206337"/>
            <a:chOff x="954" y="2382"/>
            <a:chExt cx="1600" cy="1662"/>
          </a:xfrm>
        </p:grpSpPr>
        <p:pic>
          <p:nvPicPr>
            <p:cNvPr id="41990" name="Pictur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4" y="2382"/>
              <a:ext cx="1600" cy="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1367" name="Text Box 7"/>
            <p:cNvSpPr txBox="1">
              <a:spLocks noChangeArrowheads="1"/>
            </p:cNvSpPr>
            <p:nvPr/>
          </p:nvSpPr>
          <p:spPr bwMode="auto">
            <a:xfrm>
              <a:off x="1670" y="2991"/>
              <a:ext cx="143" cy="35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41988" name="Picture 4" descr="000424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1788" y="2755071"/>
            <a:ext cx="2817085" cy="302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>
            <a:lum bright="-18000" contrast="10000"/>
          </a:blip>
          <a:srcRect r="1352" b="580"/>
          <a:stretch>
            <a:fillRect/>
          </a:stretch>
        </p:blipFill>
        <p:spPr bwMode="auto">
          <a:xfrm>
            <a:off x="1587500" y="1552575"/>
            <a:ext cx="5969000" cy="40941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1600200" y="1527175"/>
            <a:ext cx="3362325" cy="4119563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>
                  <a:alpha val="35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3413" name="Rectangle 5"/>
          <p:cNvSpPr>
            <a:spLocks noChangeArrowheads="1"/>
          </p:cNvSpPr>
          <p:nvPr/>
        </p:nvSpPr>
        <p:spPr bwMode="auto">
          <a:xfrm>
            <a:off x="1676400" y="1573213"/>
            <a:ext cx="2457450" cy="396875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Above Wavelength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40300" y="1527175"/>
            <a:ext cx="2628900" cy="4119563"/>
            <a:chOff x="3112" y="962"/>
            <a:chExt cx="1656" cy="2595"/>
          </a:xfrm>
        </p:grpSpPr>
        <p:sp>
          <p:nvSpPr>
            <p:cNvPr id="273415" name="Rectangle 7"/>
            <p:cNvSpPr>
              <a:spLocks noChangeArrowheads="1"/>
            </p:cNvSpPr>
            <p:nvPr/>
          </p:nvSpPr>
          <p:spPr bwMode="auto">
            <a:xfrm>
              <a:off x="3112" y="962"/>
              <a:ext cx="1656" cy="259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5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3416" name="Rectangle 8"/>
            <p:cNvSpPr>
              <a:spLocks noChangeArrowheads="1"/>
            </p:cNvSpPr>
            <p:nvPr/>
          </p:nvSpPr>
          <p:spPr bwMode="auto">
            <a:xfrm>
              <a:off x="3160" y="991"/>
              <a:ext cx="1317" cy="25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SubWavelength</a:t>
              </a:r>
            </a:p>
          </p:txBody>
        </p:sp>
      </p:grpSp>
      <p:sp>
        <p:nvSpPr>
          <p:cNvPr id="43015" name="Line 9"/>
          <p:cNvSpPr>
            <a:spLocks noChangeShapeType="1"/>
          </p:cNvSpPr>
          <p:nvPr/>
        </p:nvSpPr>
        <p:spPr bwMode="auto">
          <a:xfrm>
            <a:off x="1600200" y="5659438"/>
            <a:ext cx="594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16" name="Line 10"/>
          <p:cNvSpPr>
            <a:spLocks noChangeShapeType="1"/>
          </p:cNvSpPr>
          <p:nvPr/>
        </p:nvSpPr>
        <p:spPr bwMode="auto">
          <a:xfrm flipV="1">
            <a:off x="1600200" y="1535113"/>
            <a:ext cx="0" cy="424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17" name="Line 11"/>
          <p:cNvSpPr>
            <a:spLocks noChangeShapeType="1"/>
          </p:cNvSpPr>
          <p:nvPr/>
        </p:nvSpPr>
        <p:spPr bwMode="auto">
          <a:xfrm rot="-5400000">
            <a:off x="25177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18" name="Line 12"/>
          <p:cNvSpPr>
            <a:spLocks noChangeShapeType="1"/>
          </p:cNvSpPr>
          <p:nvPr/>
        </p:nvSpPr>
        <p:spPr bwMode="auto">
          <a:xfrm rot="-5400000">
            <a:off x="35083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19" name="Line 13"/>
          <p:cNvSpPr>
            <a:spLocks noChangeShapeType="1"/>
          </p:cNvSpPr>
          <p:nvPr/>
        </p:nvSpPr>
        <p:spPr bwMode="auto">
          <a:xfrm rot="-5400000">
            <a:off x="44989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20" name="Line 14"/>
          <p:cNvSpPr>
            <a:spLocks noChangeShapeType="1"/>
          </p:cNvSpPr>
          <p:nvPr/>
        </p:nvSpPr>
        <p:spPr bwMode="auto">
          <a:xfrm rot="-5400000">
            <a:off x="54895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21" name="Line 15"/>
          <p:cNvSpPr>
            <a:spLocks noChangeShapeType="1"/>
          </p:cNvSpPr>
          <p:nvPr/>
        </p:nvSpPr>
        <p:spPr bwMode="auto">
          <a:xfrm rot="-5400000">
            <a:off x="64801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43022" name="Line 16"/>
          <p:cNvSpPr>
            <a:spLocks noChangeShapeType="1"/>
          </p:cNvSpPr>
          <p:nvPr/>
        </p:nvSpPr>
        <p:spPr bwMode="auto">
          <a:xfrm rot="-5400000">
            <a:off x="7470775" y="5732463"/>
            <a:ext cx="146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430338" y="1554163"/>
            <a:ext cx="160337" cy="4105275"/>
            <a:chOff x="901" y="979"/>
            <a:chExt cx="101" cy="2586"/>
          </a:xfrm>
        </p:grpSpPr>
        <p:sp>
          <p:nvSpPr>
            <p:cNvPr id="43063" name="Line 18"/>
            <p:cNvSpPr>
              <a:spLocks noChangeShapeType="1"/>
            </p:cNvSpPr>
            <p:nvPr/>
          </p:nvSpPr>
          <p:spPr bwMode="auto">
            <a:xfrm>
              <a:off x="901" y="2804"/>
              <a:ext cx="10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3064" name="Line 19"/>
            <p:cNvSpPr>
              <a:spLocks noChangeShapeType="1"/>
            </p:cNvSpPr>
            <p:nvPr/>
          </p:nvSpPr>
          <p:spPr bwMode="auto">
            <a:xfrm>
              <a:off x="901" y="1898"/>
              <a:ext cx="10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3065" name="Line 20"/>
            <p:cNvSpPr>
              <a:spLocks noChangeShapeType="1"/>
            </p:cNvSpPr>
            <p:nvPr/>
          </p:nvSpPr>
          <p:spPr bwMode="auto">
            <a:xfrm>
              <a:off x="901" y="979"/>
              <a:ext cx="10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3066" name="Line 21"/>
            <p:cNvSpPr>
              <a:spLocks noChangeShapeType="1"/>
            </p:cNvSpPr>
            <p:nvPr/>
          </p:nvSpPr>
          <p:spPr bwMode="auto">
            <a:xfrm>
              <a:off x="901" y="3565"/>
              <a:ext cx="10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dirty="0"/>
            </a:p>
          </p:txBody>
        </p:sp>
      </p:grpSp>
      <p:sp>
        <p:nvSpPr>
          <p:cNvPr id="43024" name="Rectangle 22"/>
          <p:cNvSpPr>
            <a:spLocks noChangeArrowheads="1"/>
          </p:cNvSpPr>
          <p:nvPr/>
        </p:nvSpPr>
        <p:spPr bwMode="auto">
          <a:xfrm>
            <a:off x="126682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1980</a:t>
            </a:r>
          </a:p>
        </p:txBody>
      </p:sp>
      <p:sp>
        <p:nvSpPr>
          <p:cNvPr id="43025" name="Rectangle 23"/>
          <p:cNvSpPr>
            <a:spLocks noChangeArrowheads="1"/>
          </p:cNvSpPr>
          <p:nvPr/>
        </p:nvSpPr>
        <p:spPr bwMode="auto">
          <a:xfrm>
            <a:off x="227647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1985</a:t>
            </a:r>
          </a:p>
        </p:txBody>
      </p:sp>
      <p:sp>
        <p:nvSpPr>
          <p:cNvPr id="43026" name="Rectangle 24"/>
          <p:cNvSpPr>
            <a:spLocks noChangeArrowheads="1"/>
          </p:cNvSpPr>
          <p:nvPr/>
        </p:nvSpPr>
        <p:spPr bwMode="auto">
          <a:xfrm>
            <a:off x="326707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1990</a:t>
            </a:r>
          </a:p>
        </p:txBody>
      </p:sp>
      <p:sp>
        <p:nvSpPr>
          <p:cNvPr id="43027" name="Rectangle 25"/>
          <p:cNvSpPr>
            <a:spLocks noChangeArrowheads="1"/>
          </p:cNvSpPr>
          <p:nvPr/>
        </p:nvSpPr>
        <p:spPr bwMode="auto">
          <a:xfrm>
            <a:off x="427672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1995</a:t>
            </a:r>
          </a:p>
        </p:txBody>
      </p:sp>
      <p:sp>
        <p:nvSpPr>
          <p:cNvPr id="43028" name="Rectangle 26"/>
          <p:cNvSpPr>
            <a:spLocks noChangeArrowheads="1"/>
          </p:cNvSpPr>
          <p:nvPr/>
        </p:nvSpPr>
        <p:spPr bwMode="auto">
          <a:xfrm>
            <a:off x="524827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2000</a:t>
            </a:r>
          </a:p>
        </p:txBody>
      </p:sp>
      <p:sp>
        <p:nvSpPr>
          <p:cNvPr id="43029" name="Rectangle 27"/>
          <p:cNvSpPr>
            <a:spLocks noChangeArrowheads="1"/>
          </p:cNvSpPr>
          <p:nvPr/>
        </p:nvSpPr>
        <p:spPr bwMode="auto">
          <a:xfrm>
            <a:off x="623887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2005</a:t>
            </a:r>
          </a:p>
        </p:txBody>
      </p:sp>
      <p:sp>
        <p:nvSpPr>
          <p:cNvPr id="43030" name="Rectangle 28"/>
          <p:cNvSpPr>
            <a:spLocks noChangeArrowheads="1"/>
          </p:cNvSpPr>
          <p:nvPr/>
        </p:nvSpPr>
        <p:spPr bwMode="auto">
          <a:xfrm>
            <a:off x="7248525" y="57927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2010</a:t>
            </a:r>
          </a:p>
        </p:txBody>
      </p:sp>
      <p:sp>
        <p:nvSpPr>
          <p:cNvPr id="43031" name="Rectangle 29"/>
          <p:cNvSpPr>
            <a:spLocks noChangeArrowheads="1"/>
          </p:cNvSpPr>
          <p:nvPr/>
        </p:nvSpPr>
        <p:spPr bwMode="auto">
          <a:xfrm>
            <a:off x="984250" y="427990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dirty="0"/>
              <a:t>0.1</a:t>
            </a:r>
          </a:p>
        </p:txBody>
      </p:sp>
      <p:sp>
        <p:nvSpPr>
          <p:cNvPr id="43032" name="Rectangle 30"/>
          <p:cNvSpPr>
            <a:spLocks noChangeArrowheads="1"/>
          </p:cNvSpPr>
          <p:nvPr/>
        </p:nvSpPr>
        <p:spPr bwMode="auto">
          <a:xfrm>
            <a:off x="984250" y="2867025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dirty="0"/>
              <a:t>1.0</a:t>
            </a:r>
          </a:p>
        </p:txBody>
      </p:sp>
      <p:sp>
        <p:nvSpPr>
          <p:cNvPr id="43033" name="Rectangle 31"/>
          <p:cNvSpPr>
            <a:spLocks noChangeArrowheads="1"/>
          </p:cNvSpPr>
          <p:nvPr/>
        </p:nvSpPr>
        <p:spPr bwMode="auto">
          <a:xfrm>
            <a:off x="1041400" y="1366838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 dirty="0"/>
              <a:t>10</a:t>
            </a:r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1592263" y="2089150"/>
            <a:ext cx="5970587" cy="3168650"/>
            <a:chOff x="1003" y="1316"/>
            <a:chExt cx="3761" cy="1996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08" y="1488"/>
              <a:ext cx="3756" cy="1824"/>
              <a:chOff x="1008" y="1468"/>
              <a:chExt cx="3756" cy="1824"/>
            </a:xfrm>
          </p:grpSpPr>
          <p:sp>
            <p:nvSpPr>
              <p:cNvPr id="43059" name="Freeform 34"/>
              <p:cNvSpPr>
                <a:spLocks/>
              </p:cNvSpPr>
              <p:nvPr/>
            </p:nvSpPr>
            <p:spPr bwMode="auto">
              <a:xfrm>
                <a:off x="1008" y="1468"/>
                <a:ext cx="3756" cy="1824"/>
              </a:xfrm>
              <a:custGeom>
                <a:avLst/>
                <a:gdLst>
                  <a:gd name="T0" fmla="*/ 0 w 3756"/>
                  <a:gd name="T1" fmla="*/ 0 h 1900"/>
                  <a:gd name="T2" fmla="*/ 300 w 3756"/>
                  <a:gd name="T3" fmla="*/ 120 h 1900"/>
                  <a:gd name="T4" fmla="*/ 552 w 3756"/>
                  <a:gd name="T5" fmla="*/ 252 h 1900"/>
                  <a:gd name="T6" fmla="*/ 744 w 3756"/>
                  <a:gd name="T7" fmla="*/ 352 h 1900"/>
                  <a:gd name="T8" fmla="*/ 1024 w 3756"/>
                  <a:gd name="T9" fmla="*/ 572 h 1900"/>
                  <a:gd name="T10" fmla="*/ 1104 w 3756"/>
                  <a:gd name="T11" fmla="*/ 644 h 1900"/>
                  <a:gd name="T12" fmla="*/ 1240 w 3756"/>
                  <a:gd name="T13" fmla="*/ 680 h 1900"/>
                  <a:gd name="T14" fmla="*/ 1364 w 3756"/>
                  <a:gd name="T15" fmla="*/ 712 h 1900"/>
                  <a:gd name="T16" fmla="*/ 1528 w 3756"/>
                  <a:gd name="T17" fmla="*/ 840 h 1900"/>
                  <a:gd name="T18" fmla="*/ 1792 w 3756"/>
                  <a:gd name="T19" fmla="*/ 880 h 1900"/>
                  <a:gd name="T20" fmla="*/ 1920 w 3756"/>
                  <a:gd name="T21" fmla="*/ 904 h 1900"/>
                  <a:gd name="T22" fmla="*/ 1984 w 3756"/>
                  <a:gd name="T23" fmla="*/ 932 h 1900"/>
                  <a:gd name="T24" fmla="*/ 2076 w 3756"/>
                  <a:gd name="T25" fmla="*/ 984 h 1900"/>
                  <a:gd name="T26" fmla="*/ 2208 w 3756"/>
                  <a:gd name="T27" fmla="*/ 1104 h 1900"/>
                  <a:gd name="T28" fmla="*/ 2292 w 3756"/>
                  <a:gd name="T29" fmla="*/ 1196 h 1900"/>
                  <a:gd name="T30" fmla="*/ 2540 w 3756"/>
                  <a:gd name="T31" fmla="*/ 1264 h 1900"/>
                  <a:gd name="T32" fmla="*/ 2668 w 3756"/>
                  <a:gd name="T33" fmla="*/ 1292 h 1900"/>
                  <a:gd name="T34" fmla="*/ 2896 w 3756"/>
                  <a:gd name="T35" fmla="*/ 1384 h 1900"/>
                  <a:gd name="T36" fmla="*/ 3092 w 3756"/>
                  <a:gd name="T37" fmla="*/ 1504 h 1900"/>
                  <a:gd name="T38" fmla="*/ 3172 w 3756"/>
                  <a:gd name="T39" fmla="*/ 1580 h 1900"/>
                  <a:gd name="T40" fmla="*/ 3284 w 3756"/>
                  <a:gd name="T41" fmla="*/ 1612 h 1900"/>
                  <a:gd name="T42" fmla="*/ 3416 w 3756"/>
                  <a:gd name="T43" fmla="*/ 1668 h 1900"/>
                  <a:gd name="T44" fmla="*/ 3668 w 3756"/>
                  <a:gd name="T45" fmla="*/ 1836 h 1900"/>
                  <a:gd name="T46" fmla="*/ 3756 w 3756"/>
                  <a:gd name="T47" fmla="*/ 1900 h 19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756"/>
                  <a:gd name="T73" fmla="*/ 0 h 1900"/>
                  <a:gd name="T74" fmla="*/ 3756 w 3756"/>
                  <a:gd name="T75" fmla="*/ 1900 h 190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756" h="1900">
                    <a:moveTo>
                      <a:pt x="0" y="0"/>
                    </a:moveTo>
                    <a:cubicBezTo>
                      <a:pt x="104" y="39"/>
                      <a:pt x="208" y="78"/>
                      <a:pt x="300" y="120"/>
                    </a:cubicBezTo>
                    <a:cubicBezTo>
                      <a:pt x="392" y="162"/>
                      <a:pt x="478" y="213"/>
                      <a:pt x="552" y="252"/>
                    </a:cubicBezTo>
                    <a:cubicBezTo>
                      <a:pt x="626" y="291"/>
                      <a:pt x="665" y="299"/>
                      <a:pt x="744" y="352"/>
                    </a:cubicBezTo>
                    <a:cubicBezTo>
                      <a:pt x="823" y="405"/>
                      <a:pt x="964" y="523"/>
                      <a:pt x="1024" y="572"/>
                    </a:cubicBezTo>
                    <a:cubicBezTo>
                      <a:pt x="1084" y="621"/>
                      <a:pt x="1068" y="626"/>
                      <a:pt x="1104" y="644"/>
                    </a:cubicBezTo>
                    <a:cubicBezTo>
                      <a:pt x="1140" y="662"/>
                      <a:pt x="1197" y="669"/>
                      <a:pt x="1240" y="680"/>
                    </a:cubicBezTo>
                    <a:cubicBezTo>
                      <a:pt x="1283" y="691"/>
                      <a:pt x="1316" y="685"/>
                      <a:pt x="1364" y="712"/>
                    </a:cubicBezTo>
                    <a:cubicBezTo>
                      <a:pt x="1412" y="739"/>
                      <a:pt x="1457" y="812"/>
                      <a:pt x="1528" y="840"/>
                    </a:cubicBezTo>
                    <a:cubicBezTo>
                      <a:pt x="1599" y="868"/>
                      <a:pt x="1727" y="869"/>
                      <a:pt x="1792" y="880"/>
                    </a:cubicBezTo>
                    <a:cubicBezTo>
                      <a:pt x="1857" y="891"/>
                      <a:pt x="1888" y="895"/>
                      <a:pt x="1920" y="904"/>
                    </a:cubicBezTo>
                    <a:cubicBezTo>
                      <a:pt x="1952" y="913"/>
                      <a:pt x="1958" y="919"/>
                      <a:pt x="1984" y="932"/>
                    </a:cubicBezTo>
                    <a:cubicBezTo>
                      <a:pt x="2010" y="945"/>
                      <a:pt x="2039" y="955"/>
                      <a:pt x="2076" y="984"/>
                    </a:cubicBezTo>
                    <a:cubicBezTo>
                      <a:pt x="2113" y="1013"/>
                      <a:pt x="2172" y="1069"/>
                      <a:pt x="2208" y="1104"/>
                    </a:cubicBezTo>
                    <a:cubicBezTo>
                      <a:pt x="2244" y="1139"/>
                      <a:pt x="2237" y="1169"/>
                      <a:pt x="2292" y="1196"/>
                    </a:cubicBezTo>
                    <a:cubicBezTo>
                      <a:pt x="2347" y="1223"/>
                      <a:pt x="2477" y="1248"/>
                      <a:pt x="2540" y="1264"/>
                    </a:cubicBezTo>
                    <a:cubicBezTo>
                      <a:pt x="2603" y="1280"/>
                      <a:pt x="2609" y="1272"/>
                      <a:pt x="2668" y="1292"/>
                    </a:cubicBezTo>
                    <a:cubicBezTo>
                      <a:pt x="2727" y="1312"/>
                      <a:pt x="2825" y="1349"/>
                      <a:pt x="2896" y="1384"/>
                    </a:cubicBezTo>
                    <a:cubicBezTo>
                      <a:pt x="2967" y="1419"/>
                      <a:pt x="3046" y="1471"/>
                      <a:pt x="3092" y="1504"/>
                    </a:cubicBezTo>
                    <a:cubicBezTo>
                      <a:pt x="3138" y="1537"/>
                      <a:pt x="3140" y="1562"/>
                      <a:pt x="3172" y="1580"/>
                    </a:cubicBezTo>
                    <a:cubicBezTo>
                      <a:pt x="3204" y="1598"/>
                      <a:pt x="3243" y="1597"/>
                      <a:pt x="3284" y="1612"/>
                    </a:cubicBezTo>
                    <a:cubicBezTo>
                      <a:pt x="3325" y="1627"/>
                      <a:pt x="3352" y="1631"/>
                      <a:pt x="3416" y="1668"/>
                    </a:cubicBezTo>
                    <a:cubicBezTo>
                      <a:pt x="3480" y="1705"/>
                      <a:pt x="3611" y="1797"/>
                      <a:pt x="3668" y="1836"/>
                    </a:cubicBezTo>
                    <a:cubicBezTo>
                      <a:pt x="3725" y="1875"/>
                      <a:pt x="3740" y="1887"/>
                      <a:pt x="3756" y="1900"/>
                    </a:cubicBezTo>
                  </a:path>
                </a:pathLst>
              </a:custGeom>
              <a:noFill/>
              <a:ln w="76200">
                <a:solidFill>
                  <a:srgbClr val="66FF33"/>
                </a:solidFill>
                <a:round/>
                <a:headEnd/>
                <a:tailEnd/>
              </a:ln>
              <a:scene3d>
                <a:camera prst="legacyPerspectiveTop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66FF33"/>
                </a:extrusionClr>
              </a:sp3d>
            </p:spPr>
            <p:txBody>
              <a:bodyPr wrap="none">
                <a:flatTx/>
              </a:bodyPr>
              <a:lstStyle/>
              <a:p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6" name="Group 35"/>
              <p:cNvGrpSpPr>
                <a:grpSpLocks/>
              </p:cNvGrpSpPr>
              <p:nvPr/>
            </p:nvGrpSpPr>
            <p:grpSpPr bwMode="auto">
              <a:xfrm>
                <a:off x="1200" y="2826"/>
                <a:ext cx="1444" cy="231"/>
                <a:chOff x="1200" y="2855"/>
                <a:chExt cx="1444" cy="240"/>
              </a:xfrm>
            </p:grpSpPr>
            <p:sp>
              <p:nvSpPr>
                <p:cNvPr id="43061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1200" y="2976"/>
                  <a:ext cx="192" cy="0"/>
                </a:xfrm>
                <a:prstGeom prst="line">
                  <a:avLst/>
                </a:prstGeom>
                <a:noFill/>
                <a:ln w="76200">
                  <a:solidFill>
                    <a:srgbClr val="66FF33"/>
                  </a:solidFill>
                  <a:round/>
                  <a:headEnd/>
                  <a:tailEnd/>
                </a:ln>
                <a:scene3d>
                  <a:camera prst="legacyPerspectiveTop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66FF33"/>
                  </a:extrusionClr>
                </a:sp3d>
              </p:spPr>
              <p:txBody>
                <a:bodyPr wrap="none">
                  <a:flatTx/>
                </a:bodyPr>
                <a:lstStyle/>
                <a:p>
                  <a:endPara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73445" name="Rectangle 37"/>
                <p:cNvSpPr>
                  <a:spLocks noChangeArrowheads="1"/>
                </p:cNvSpPr>
                <p:nvPr/>
              </p:nvSpPr>
              <p:spPr bwMode="auto">
                <a:xfrm>
                  <a:off x="1410" y="2855"/>
                  <a:ext cx="1234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8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 Narrow" pitchFamily="34" charset="0"/>
                    </a:rPr>
                    <a:t>Silicon</a:t>
                  </a:r>
                  <a:r>
                    <a:rPr lang="en-US" sz="1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 Narrow" pitchFamily="34" charset="0"/>
                    </a:rPr>
                    <a:t> </a:t>
                  </a:r>
                  <a:r>
                    <a:rPr lang="en-US" sz="18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 Narrow" pitchFamily="34" charset="0"/>
                    </a:rPr>
                    <a:t>Feature</a:t>
                  </a:r>
                  <a:r>
                    <a:rPr lang="en-US" sz="1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 Narrow" pitchFamily="34" charset="0"/>
                    </a:rPr>
                    <a:t> </a:t>
                  </a:r>
                  <a:r>
                    <a:rPr lang="en-US" sz="18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 Narrow" pitchFamily="34" charset="0"/>
                    </a:rPr>
                    <a:t>Size</a:t>
                  </a:r>
                </a:p>
              </p:txBody>
            </p:sp>
          </p:grpSp>
        </p:grpSp>
        <p:grpSp>
          <p:nvGrpSpPr>
            <p:cNvPr id="7" name="Group 38"/>
            <p:cNvGrpSpPr>
              <a:grpSpLocks/>
            </p:cNvGrpSpPr>
            <p:nvPr/>
          </p:nvGrpSpPr>
          <p:grpSpPr bwMode="auto">
            <a:xfrm>
              <a:off x="1003" y="1316"/>
              <a:ext cx="3515" cy="1986"/>
              <a:chOff x="1003" y="1296"/>
              <a:chExt cx="3515" cy="1986"/>
            </a:xfrm>
          </p:grpSpPr>
          <p:sp>
            <p:nvSpPr>
              <p:cNvPr id="43048" name="Rectangle 39"/>
              <p:cNvSpPr>
                <a:spLocks noChangeArrowheads="1"/>
              </p:cNvSpPr>
              <p:nvPr/>
            </p:nvSpPr>
            <p:spPr bwMode="auto">
              <a:xfrm>
                <a:off x="1003" y="1296"/>
                <a:ext cx="3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3.0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49" name="Rectangle 40"/>
              <p:cNvSpPr>
                <a:spLocks noChangeArrowheads="1"/>
              </p:cNvSpPr>
              <p:nvPr/>
            </p:nvSpPr>
            <p:spPr bwMode="auto">
              <a:xfrm>
                <a:off x="1308" y="1428"/>
                <a:ext cx="3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2.0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0" name="Rectangle 41"/>
              <p:cNvSpPr>
                <a:spLocks noChangeArrowheads="1"/>
              </p:cNvSpPr>
              <p:nvPr/>
            </p:nvSpPr>
            <p:spPr bwMode="auto">
              <a:xfrm>
                <a:off x="1758" y="1656"/>
                <a:ext cx="3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1.0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1" name="Rectangle 42"/>
              <p:cNvSpPr>
                <a:spLocks noChangeArrowheads="1"/>
              </p:cNvSpPr>
              <p:nvPr/>
            </p:nvSpPr>
            <p:spPr bwMode="auto">
              <a:xfrm>
                <a:off x="2082" y="1908"/>
                <a:ext cx="38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0.6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2" name="Rectangle 43"/>
              <p:cNvSpPr>
                <a:spLocks noChangeArrowheads="1"/>
              </p:cNvSpPr>
              <p:nvPr/>
            </p:nvSpPr>
            <p:spPr bwMode="auto">
              <a:xfrm>
                <a:off x="2364" y="2310"/>
                <a:ext cx="4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0.35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3" name="Rectangle 44"/>
              <p:cNvSpPr>
                <a:spLocks noChangeArrowheads="1"/>
              </p:cNvSpPr>
              <p:nvPr/>
            </p:nvSpPr>
            <p:spPr bwMode="auto">
              <a:xfrm>
                <a:off x="4152" y="3109"/>
                <a:ext cx="36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45nm</a:t>
                </a:r>
              </a:p>
            </p:txBody>
          </p:sp>
          <p:sp>
            <p:nvSpPr>
              <p:cNvPr id="43054" name="Rectangle 45"/>
              <p:cNvSpPr>
                <a:spLocks noChangeArrowheads="1"/>
              </p:cNvSpPr>
              <p:nvPr/>
            </p:nvSpPr>
            <p:spPr bwMode="auto">
              <a:xfrm>
                <a:off x="3834" y="2984"/>
                <a:ext cx="36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65nm</a:t>
                </a:r>
              </a:p>
            </p:txBody>
          </p:sp>
          <p:sp>
            <p:nvSpPr>
              <p:cNvPr id="43055" name="Rectangle 46"/>
              <p:cNvSpPr>
                <a:spLocks noChangeArrowheads="1"/>
              </p:cNvSpPr>
              <p:nvPr/>
            </p:nvSpPr>
            <p:spPr bwMode="auto">
              <a:xfrm>
                <a:off x="3588" y="2823"/>
                <a:ext cx="36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90nm</a:t>
                </a:r>
              </a:p>
            </p:txBody>
          </p:sp>
          <p:sp>
            <p:nvSpPr>
              <p:cNvPr id="43056" name="Rectangle 47"/>
              <p:cNvSpPr>
                <a:spLocks noChangeArrowheads="1"/>
              </p:cNvSpPr>
              <p:nvPr/>
            </p:nvSpPr>
            <p:spPr bwMode="auto">
              <a:xfrm>
                <a:off x="3180" y="2707"/>
                <a:ext cx="4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0.13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7" name="Rectangle 48"/>
              <p:cNvSpPr>
                <a:spLocks noChangeArrowheads="1"/>
              </p:cNvSpPr>
              <p:nvPr/>
            </p:nvSpPr>
            <p:spPr bwMode="auto">
              <a:xfrm>
                <a:off x="2880" y="2592"/>
                <a:ext cx="4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0.18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  <p:sp>
            <p:nvSpPr>
              <p:cNvPr id="43058" name="Rectangle 49"/>
              <p:cNvSpPr>
                <a:spLocks noChangeArrowheads="1"/>
              </p:cNvSpPr>
              <p:nvPr/>
            </p:nvSpPr>
            <p:spPr bwMode="auto">
              <a:xfrm>
                <a:off x="2688" y="2419"/>
                <a:ext cx="4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0.25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m</a:t>
                </a:r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</p:grp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1562100" y="3209925"/>
            <a:ext cx="6010275" cy="2157413"/>
            <a:chOff x="984" y="2022"/>
            <a:chExt cx="3786" cy="1359"/>
          </a:xfrm>
        </p:grpSpPr>
        <p:grpSp>
          <p:nvGrpSpPr>
            <p:cNvPr id="9" name="Group 51"/>
            <p:cNvGrpSpPr>
              <a:grpSpLocks/>
            </p:cNvGrpSpPr>
            <p:nvPr/>
          </p:nvGrpSpPr>
          <p:grpSpPr bwMode="auto">
            <a:xfrm>
              <a:off x="1008" y="2205"/>
              <a:ext cx="3752" cy="1176"/>
              <a:chOff x="1008" y="2208"/>
              <a:chExt cx="3752" cy="1225"/>
            </a:xfrm>
          </p:grpSpPr>
          <p:sp>
            <p:nvSpPr>
              <p:cNvPr id="43043" name="Freeform 52"/>
              <p:cNvSpPr>
                <a:spLocks/>
              </p:cNvSpPr>
              <p:nvPr/>
            </p:nvSpPr>
            <p:spPr bwMode="auto">
              <a:xfrm>
                <a:off x="1008" y="2208"/>
                <a:ext cx="3752" cy="428"/>
              </a:xfrm>
              <a:custGeom>
                <a:avLst/>
                <a:gdLst>
                  <a:gd name="T0" fmla="*/ 0 w 3752"/>
                  <a:gd name="T1" fmla="*/ 0 h 428"/>
                  <a:gd name="T2" fmla="*/ 512 w 3752"/>
                  <a:gd name="T3" fmla="*/ 4 h 428"/>
                  <a:gd name="T4" fmla="*/ 724 w 3752"/>
                  <a:gd name="T5" fmla="*/ 20 h 428"/>
                  <a:gd name="T6" fmla="*/ 968 w 3752"/>
                  <a:gd name="T7" fmla="*/ 76 h 428"/>
                  <a:gd name="T8" fmla="*/ 1392 w 3752"/>
                  <a:gd name="T9" fmla="*/ 76 h 428"/>
                  <a:gd name="T10" fmla="*/ 1640 w 3752"/>
                  <a:gd name="T11" fmla="*/ 80 h 428"/>
                  <a:gd name="T12" fmla="*/ 1928 w 3752"/>
                  <a:gd name="T13" fmla="*/ 104 h 428"/>
                  <a:gd name="T14" fmla="*/ 2140 w 3752"/>
                  <a:gd name="T15" fmla="*/ 228 h 428"/>
                  <a:gd name="T16" fmla="*/ 2312 w 3752"/>
                  <a:gd name="T17" fmla="*/ 252 h 428"/>
                  <a:gd name="T18" fmla="*/ 2636 w 3752"/>
                  <a:gd name="T19" fmla="*/ 256 h 428"/>
                  <a:gd name="T20" fmla="*/ 2856 w 3752"/>
                  <a:gd name="T21" fmla="*/ 320 h 428"/>
                  <a:gd name="T22" fmla="*/ 3216 w 3752"/>
                  <a:gd name="T23" fmla="*/ 356 h 428"/>
                  <a:gd name="T24" fmla="*/ 3492 w 3752"/>
                  <a:gd name="T25" fmla="*/ 412 h 428"/>
                  <a:gd name="T26" fmla="*/ 3752 w 3752"/>
                  <a:gd name="T27" fmla="*/ 428 h 4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2"/>
                  <a:gd name="T43" fmla="*/ 0 h 428"/>
                  <a:gd name="T44" fmla="*/ 3752 w 3752"/>
                  <a:gd name="T45" fmla="*/ 428 h 4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2" h="428">
                    <a:moveTo>
                      <a:pt x="0" y="0"/>
                    </a:moveTo>
                    <a:cubicBezTo>
                      <a:pt x="195" y="0"/>
                      <a:pt x="391" y="1"/>
                      <a:pt x="512" y="4"/>
                    </a:cubicBezTo>
                    <a:cubicBezTo>
                      <a:pt x="633" y="7"/>
                      <a:pt x="648" y="8"/>
                      <a:pt x="724" y="20"/>
                    </a:cubicBezTo>
                    <a:cubicBezTo>
                      <a:pt x="800" y="32"/>
                      <a:pt x="857" y="67"/>
                      <a:pt x="968" y="76"/>
                    </a:cubicBezTo>
                    <a:cubicBezTo>
                      <a:pt x="1079" y="85"/>
                      <a:pt x="1280" y="75"/>
                      <a:pt x="1392" y="76"/>
                    </a:cubicBezTo>
                    <a:cubicBezTo>
                      <a:pt x="1504" y="77"/>
                      <a:pt x="1551" y="75"/>
                      <a:pt x="1640" y="80"/>
                    </a:cubicBezTo>
                    <a:cubicBezTo>
                      <a:pt x="1729" y="85"/>
                      <a:pt x="1845" y="79"/>
                      <a:pt x="1928" y="104"/>
                    </a:cubicBezTo>
                    <a:cubicBezTo>
                      <a:pt x="2011" y="129"/>
                      <a:pt x="2076" y="203"/>
                      <a:pt x="2140" y="228"/>
                    </a:cubicBezTo>
                    <a:cubicBezTo>
                      <a:pt x="2204" y="253"/>
                      <a:pt x="2229" y="247"/>
                      <a:pt x="2312" y="252"/>
                    </a:cubicBezTo>
                    <a:cubicBezTo>
                      <a:pt x="2395" y="257"/>
                      <a:pt x="2545" y="245"/>
                      <a:pt x="2636" y="256"/>
                    </a:cubicBezTo>
                    <a:cubicBezTo>
                      <a:pt x="2727" y="267"/>
                      <a:pt x="2759" y="303"/>
                      <a:pt x="2856" y="320"/>
                    </a:cubicBezTo>
                    <a:cubicBezTo>
                      <a:pt x="2953" y="337"/>
                      <a:pt x="3110" y="341"/>
                      <a:pt x="3216" y="356"/>
                    </a:cubicBezTo>
                    <a:cubicBezTo>
                      <a:pt x="3322" y="371"/>
                      <a:pt x="3403" y="400"/>
                      <a:pt x="3492" y="412"/>
                    </a:cubicBezTo>
                    <a:cubicBezTo>
                      <a:pt x="3581" y="424"/>
                      <a:pt x="3709" y="425"/>
                      <a:pt x="3752" y="428"/>
                    </a:cubicBezTo>
                  </a:path>
                </a:pathLst>
              </a:cu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scene3d>
                <a:camera prst="legacyPerspectiveTop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</p:spPr>
            <p:txBody>
              <a:bodyPr wrap="none">
                <a:flatTx/>
              </a:bodyPr>
              <a:lstStyle/>
              <a:p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044" name="Line 53"/>
              <p:cNvSpPr>
                <a:spLocks noChangeShapeType="1"/>
              </p:cNvSpPr>
              <p:nvPr/>
            </p:nvSpPr>
            <p:spPr bwMode="auto">
              <a:xfrm flipH="1">
                <a:off x="1200" y="3312"/>
                <a:ext cx="192" cy="0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scene3d>
                <a:camera prst="legacyPerspectiveTop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</p:spPr>
            <p:txBody>
              <a:bodyPr wrap="none">
                <a:flatTx/>
              </a:bodyPr>
              <a:lstStyle/>
              <a:p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3462" name="Rectangle 54"/>
              <p:cNvSpPr>
                <a:spLocks noChangeArrowheads="1"/>
              </p:cNvSpPr>
              <p:nvPr/>
            </p:nvSpPr>
            <p:spPr bwMode="auto">
              <a:xfrm>
                <a:off x="1410" y="3192"/>
                <a:ext cx="1494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</a:rPr>
                  <a:t>Lithography Wavelength</a:t>
                </a:r>
              </a:p>
            </p:txBody>
          </p:sp>
        </p:grpSp>
        <p:grpSp>
          <p:nvGrpSpPr>
            <p:cNvPr id="10" name="Group 55"/>
            <p:cNvGrpSpPr>
              <a:grpSpLocks/>
            </p:cNvGrpSpPr>
            <p:nvPr/>
          </p:nvGrpSpPr>
          <p:grpSpPr bwMode="auto">
            <a:xfrm>
              <a:off x="984" y="2022"/>
              <a:ext cx="3786" cy="551"/>
              <a:chOff x="984" y="2022"/>
              <a:chExt cx="3786" cy="551"/>
            </a:xfrm>
          </p:grpSpPr>
          <p:sp>
            <p:nvSpPr>
              <p:cNvPr id="43038" name="Rectangle 56"/>
              <p:cNvSpPr>
                <a:spLocks noChangeArrowheads="1"/>
              </p:cNvSpPr>
              <p:nvPr/>
            </p:nvSpPr>
            <p:spPr bwMode="auto">
              <a:xfrm>
                <a:off x="984" y="2022"/>
                <a:ext cx="41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436nm</a:t>
                </a:r>
              </a:p>
            </p:txBody>
          </p:sp>
          <p:sp>
            <p:nvSpPr>
              <p:cNvPr id="43039" name="Rectangle 57"/>
              <p:cNvSpPr>
                <a:spLocks noChangeArrowheads="1"/>
              </p:cNvSpPr>
              <p:nvPr/>
            </p:nvSpPr>
            <p:spPr bwMode="auto">
              <a:xfrm>
                <a:off x="1956" y="2112"/>
                <a:ext cx="41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365nm</a:t>
                </a:r>
              </a:p>
            </p:txBody>
          </p:sp>
          <p:sp>
            <p:nvSpPr>
              <p:cNvPr id="43040" name="Rectangle 58"/>
              <p:cNvSpPr>
                <a:spLocks noChangeArrowheads="1"/>
              </p:cNvSpPr>
              <p:nvPr/>
            </p:nvSpPr>
            <p:spPr bwMode="auto">
              <a:xfrm>
                <a:off x="3115" y="2256"/>
                <a:ext cx="41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248nm</a:t>
                </a:r>
              </a:p>
            </p:txBody>
          </p:sp>
          <p:sp>
            <p:nvSpPr>
              <p:cNvPr id="43041" name="Rectangle 59"/>
              <p:cNvSpPr>
                <a:spLocks noChangeArrowheads="1"/>
              </p:cNvSpPr>
              <p:nvPr/>
            </p:nvSpPr>
            <p:spPr bwMode="auto">
              <a:xfrm>
                <a:off x="3739" y="2323"/>
                <a:ext cx="41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193nm</a:t>
                </a:r>
              </a:p>
            </p:txBody>
          </p:sp>
          <p:sp>
            <p:nvSpPr>
              <p:cNvPr id="43042" name="Rectangle 60"/>
              <p:cNvSpPr>
                <a:spLocks noChangeArrowheads="1"/>
              </p:cNvSpPr>
              <p:nvPr/>
            </p:nvSpPr>
            <p:spPr bwMode="auto">
              <a:xfrm>
                <a:off x="4351" y="2400"/>
                <a:ext cx="41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157nm</a:t>
                </a:r>
              </a:p>
            </p:txBody>
          </p:sp>
        </p:grpSp>
      </p:grpSp>
      <p:sp>
        <p:nvSpPr>
          <p:cNvPr id="62" name="Title 6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Subwavelength Lithography Challenge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Correcting the Image</a:t>
            </a:r>
            <a:endParaRPr lang="en-US" sz="1800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7325" y="1600200"/>
            <a:ext cx="8856663" cy="4267200"/>
            <a:chOff x="307" y="993"/>
            <a:chExt cx="5399" cy="2688"/>
          </a:xfrm>
        </p:grpSpPr>
        <p:sp>
          <p:nvSpPr>
            <p:cNvPr id="44096" name="Rectangle 4"/>
            <p:cNvSpPr>
              <a:spLocks noChangeArrowheads="1"/>
            </p:cNvSpPr>
            <p:nvPr/>
          </p:nvSpPr>
          <p:spPr bwMode="auto">
            <a:xfrm>
              <a:off x="315" y="2865"/>
              <a:ext cx="5376" cy="81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4097" name="Rectangle 5"/>
            <p:cNvSpPr>
              <a:spLocks noChangeArrowheads="1"/>
            </p:cNvSpPr>
            <p:nvPr/>
          </p:nvSpPr>
          <p:spPr bwMode="auto">
            <a:xfrm>
              <a:off x="315" y="1617"/>
              <a:ext cx="5376" cy="124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4098" name="Rectangle 6"/>
            <p:cNvSpPr>
              <a:spLocks noChangeArrowheads="1"/>
            </p:cNvSpPr>
            <p:nvPr/>
          </p:nvSpPr>
          <p:spPr bwMode="auto">
            <a:xfrm>
              <a:off x="315" y="993"/>
              <a:ext cx="5376" cy="62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44099" name="Line 7"/>
            <p:cNvSpPr>
              <a:spLocks noChangeShapeType="1"/>
            </p:cNvSpPr>
            <p:nvPr/>
          </p:nvSpPr>
          <p:spPr bwMode="auto">
            <a:xfrm>
              <a:off x="315" y="1624"/>
              <a:ext cx="53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00" name="Line 8"/>
            <p:cNvSpPr>
              <a:spLocks noChangeShapeType="1"/>
            </p:cNvSpPr>
            <p:nvPr/>
          </p:nvSpPr>
          <p:spPr bwMode="auto">
            <a:xfrm>
              <a:off x="315" y="2862"/>
              <a:ext cx="53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01" name="Line 9"/>
            <p:cNvSpPr>
              <a:spLocks noChangeShapeType="1"/>
            </p:cNvSpPr>
            <p:nvPr/>
          </p:nvSpPr>
          <p:spPr bwMode="auto">
            <a:xfrm>
              <a:off x="307" y="993"/>
              <a:ext cx="53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4036" name="Line 10"/>
          <p:cNvSpPr>
            <a:spLocks noChangeShapeType="1"/>
          </p:cNvSpPr>
          <p:nvPr/>
        </p:nvSpPr>
        <p:spPr bwMode="auto">
          <a:xfrm>
            <a:off x="3128963" y="1257300"/>
            <a:ext cx="0" cy="4586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4037" name="Picture 11" descr="D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3421063"/>
            <a:ext cx="11493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12" descr="waf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5095875"/>
            <a:ext cx="990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Text Box 13"/>
          <p:cNvSpPr txBox="1">
            <a:spLocks noChangeArrowheads="1"/>
          </p:cNvSpPr>
          <p:nvPr/>
        </p:nvSpPr>
        <p:spPr bwMode="auto">
          <a:xfrm>
            <a:off x="287338" y="2006600"/>
            <a:ext cx="946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44040" name="Text Box 14"/>
          <p:cNvSpPr txBox="1">
            <a:spLocks noChangeArrowheads="1"/>
          </p:cNvSpPr>
          <p:nvPr/>
        </p:nvSpPr>
        <p:spPr bwMode="auto">
          <a:xfrm>
            <a:off x="447675" y="3097213"/>
            <a:ext cx="7556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Mask</a:t>
            </a:r>
          </a:p>
        </p:txBody>
      </p:sp>
      <p:sp>
        <p:nvSpPr>
          <p:cNvPr id="44041" name="Text Box 15"/>
          <p:cNvSpPr txBox="1">
            <a:spLocks noChangeArrowheads="1"/>
          </p:cNvSpPr>
          <p:nvPr/>
        </p:nvSpPr>
        <p:spPr bwMode="auto">
          <a:xfrm>
            <a:off x="331788" y="4789488"/>
            <a:ext cx="8191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Wafer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289050" y="1198563"/>
            <a:ext cx="1519238" cy="4221162"/>
            <a:chOff x="812" y="755"/>
            <a:chExt cx="957" cy="2659"/>
          </a:xfrm>
        </p:grpSpPr>
        <p:sp>
          <p:nvSpPr>
            <p:cNvPr id="44090" name="Freeform 17"/>
            <p:cNvSpPr>
              <a:spLocks/>
            </p:cNvSpPr>
            <p:nvPr/>
          </p:nvSpPr>
          <p:spPr bwMode="auto">
            <a:xfrm rot="-5400000">
              <a:off x="1194" y="904"/>
              <a:ext cx="391" cy="759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91" name="Freeform 18"/>
            <p:cNvSpPr>
              <a:spLocks/>
            </p:cNvSpPr>
            <p:nvPr/>
          </p:nvSpPr>
          <p:spPr bwMode="auto">
            <a:xfrm rot="-5400000">
              <a:off x="1178" y="2836"/>
              <a:ext cx="395" cy="762"/>
            </a:xfrm>
            <a:custGeom>
              <a:avLst/>
              <a:gdLst>
                <a:gd name="T0" fmla="*/ 3 w 728"/>
                <a:gd name="T1" fmla="*/ 579 h 1206"/>
                <a:gd name="T2" fmla="*/ 3 w 728"/>
                <a:gd name="T3" fmla="*/ 1107 h 1206"/>
                <a:gd name="T4" fmla="*/ 99 w 728"/>
                <a:gd name="T5" fmla="*/ 1203 h 1206"/>
                <a:gd name="T6" fmla="*/ 627 w 728"/>
                <a:gd name="T7" fmla="*/ 1203 h 1206"/>
                <a:gd name="T8" fmla="*/ 723 w 728"/>
                <a:gd name="T9" fmla="*/ 1107 h 1206"/>
                <a:gd name="T10" fmla="*/ 726 w 728"/>
                <a:gd name="T11" fmla="*/ 954 h 1206"/>
                <a:gd name="T12" fmla="*/ 627 w 728"/>
                <a:gd name="T13" fmla="*/ 867 h 1206"/>
                <a:gd name="T14" fmla="*/ 435 w 728"/>
                <a:gd name="T15" fmla="*/ 867 h 1206"/>
                <a:gd name="T16" fmla="*/ 339 w 728"/>
                <a:gd name="T17" fmla="*/ 771 h 1206"/>
                <a:gd name="T18" fmla="*/ 342 w 728"/>
                <a:gd name="T19" fmla="*/ 111 h 1206"/>
                <a:gd name="T20" fmla="*/ 258 w 728"/>
                <a:gd name="T21" fmla="*/ 6 h 1206"/>
                <a:gd name="T22" fmla="*/ 99 w 728"/>
                <a:gd name="T23" fmla="*/ 3 h 1206"/>
                <a:gd name="T24" fmla="*/ 0 w 728"/>
                <a:gd name="T25" fmla="*/ 93 h 1206"/>
                <a:gd name="T26" fmla="*/ 3 w 728"/>
                <a:gd name="T27" fmla="*/ 579 h 120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8"/>
                <a:gd name="T43" fmla="*/ 0 h 1206"/>
                <a:gd name="T44" fmla="*/ 728 w 728"/>
                <a:gd name="T45" fmla="*/ 1206 h 120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8" h="1206">
                  <a:moveTo>
                    <a:pt x="3" y="579"/>
                  </a:moveTo>
                  <a:cubicBezTo>
                    <a:pt x="3" y="755"/>
                    <a:pt x="3" y="1059"/>
                    <a:pt x="3" y="1107"/>
                  </a:cubicBezTo>
                  <a:cubicBezTo>
                    <a:pt x="3" y="1155"/>
                    <a:pt x="24" y="1206"/>
                    <a:pt x="99" y="1203"/>
                  </a:cubicBezTo>
                  <a:cubicBezTo>
                    <a:pt x="174" y="1200"/>
                    <a:pt x="564" y="1206"/>
                    <a:pt x="627" y="1203"/>
                  </a:cubicBezTo>
                  <a:cubicBezTo>
                    <a:pt x="690" y="1200"/>
                    <a:pt x="728" y="1151"/>
                    <a:pt x="723" y="1107"/>
                  </a:cubicBezTo>
                  <a:cubicBezTo>
                    <a:pt x="720" y="1053"/>
                    <a:pt x="726" y="1002"/>
                    <a:pt x="726" y="954"/>
                  </a:cubicBezTo>
                  <a:cubicBezTo>
                    <a:pt x="726" y="906"/>
                    <a:pt x="684" y="867"/>
                    <a:pt x="627" y="867"/>
                  </a:cubicBezTo>
                  <a:cubicBezTo>
                    <a:pt x="570" y="867"/>
                    <a:pt x="498" y="867"/>
                    <a:pt x="435" y="867"/>
                  </a:cubicBezTo>
                  <a:cubicBezTo>
                    <a:pt x="372" y="867"/>
                    <a:pt x="342" y="837"/>
                    <a:pt x="339" y="771"/>
                  </a:cubicBezTo>
                  <a:cubicBezTo>
                    <a:pt x="336" y="705"/>
                    <a:pt x="342" y="183"/>
                    <a:pt x="342" y="111"/>
                  </a:cubicBezTo>
                  <a:cubicBezTo>
                    <a:pt x="342" y="39"/>
                    <a:pt x="312" y="3"/>
                    <a:pt x="258" y="6"/>
                  </a:cubicBezTo>
                  <a:cubicBezTo>
                    <a:pt x="204" y="9"/>
                    <a:pt x="150" y="0"/>
                    <a:pt x="99" y="3"/>
                  </a:cubicBezTo>
                  <a:cubicBezTo>
                    <a:pt x="48" y="6"/>
                    <a:pt x="0" y="18"/>
                    <a:pt x="0" y="93"/>
                  </a:cubicBezTo>
                  <a:cubicBezTo>
                    <a:pt x="0" y="168"/>
                    <a:pt x="3" y="478"/>
                    <a:pt x="3" y="579"/>
                  </a:cubicBezTo>
                  <a:close/>
                </a:path>
              </a:pathLst>
            </a:custGeom>
            <a:solidFill>
              <a:srgbClr val="9999F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92" name="Freeform 19"/>
            <p:cNvSpPr>
              <a:spLocks/>
            </p:cNvSpPr>
            <p:nvPr/>
          </p:nvSpPr>
          <p:spPr bwMode="auto">
            <a:xfrm rot="-5400000">
              <a:off x="1193" y="1832"/>
              <a:ext cx="392" cy="759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CC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93" name="Text Box 20"/>
            <p:cNvSpPr txBox="1">
              <a:spLocks noChangeArrowheads="1"/>
            </p:cNvSpPr>
            <p:nvPr/>
          </p:nvSpPr>
          <p:spPr bwMode="auto">
            <a:xfrm>
              <a:off x="812" y="755"/>
              <a:ext cx="628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/>
                <a:t>250nm</a:t>
              </a:r>
            </a:p>
          </p:txBody>
        </p:sp>
        <p:sp>
          <p:nvSpPr>
            <p:cNvPr id="44094" name="Line 21"/>
            <p:cNvSpPr>
              <a:spLocks noChangeShapeType="1"/>
            </p:cNvSpPr>
            <p:nvPr/>
          </p:nvSpPr>
          <p:spPr bwMode="auto">
            <a:xfrm>
              <a:off x="1371" y="1542"/>
              <a:ext cx="0" cy="577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95" name="Line 22"/>
            <p:cNvSpPr>
              <a:spLocks noChangeShapeType="1"/>
            </p:cNvSpPr>
            <p:nvPr/>
          </p:nvSpPr>
          <p:spPr bwMode="auto">
            <a:xfrm>
              <a:off x="1371" y="2491"/>
              <a:ext cx="0" cy="66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186113" y="1190625"/>
            <a:ext cx="1785937" cy="4162425"/>
            <a:chOff x="1881" y="722"/>
            <a:chExt cx="1125" cy="2622"/>
          </a:xfrm>
        </p:grpSpPr>
        <p:sp>
          <p:nvSpPr>
            <p:cNvPr id="44084" name="Text Box 24"/>
            <p:cNvSpPr txBox="1">
              <a:spLocks noChangeArrowheads="1"/>
            </p:cNvSpPr>
            <p:nvPr/>
          </p:nvSpPr>
          <p:spPr bwMode="auto">
            <a:xfrm>
              <a:off x="2378" y="722"/>
              <a:ext cx="628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/>
                <a:t>180nm</a:t>
              </a:r>
            </a:p>
          </p:txBody>
        </p:sp>
        <p:sp>
          <p:nvSpPr>
            <p:cNvPr id="44085" name="Freeform 25"/>
            <p:cNvSpPr>
              <a:spLocks/>
            </p:cNvSpPr>
            <p:nvPr/>
          </p:nvSpPr>
          <p:spPr bwMode="auto">
            <a:xfrm rot="-5400000">
              <a:off x="2068" y="2953"/>
              <a:ext cx="234" cy="548"/>
            </a:xfrm>
            <a:custGeom>
              <a:avLst/>
              <a:gdLst>
                <a:gd name="T0" fmla="*/ 0 w 561"/>
                <a:gd name="T1" fmla="*/ 471 h 1134"/>
                <a:gd name="T2" fmla="*/ 57 w 561"/>
                <a:gd name="T3" fmla="*/ 900 h 1134"/>
                <a:gd name="T4" fmla="*/ 342 w 561"/>
                <a:gd name="T5" fmla="*/ 1119 h 1134"/>
                <a:gd name="T6" fmla="*/ 555 w 561"/>
                <a:gd name="T7" fmla="*/ 993 h 1134"/>
                <a:gd name="T8" fmla="*/ 426 w 561"/>
                <a:gd name="T9" fmla="*/ 765 h 1134"/>
                <a:gd name="T10" fmla="*/ 318 w 561"/>
                <a:gd name="T11" fmla="*/ 606 h 1134"/>
                <a:gd name="T12" fmla="*/ 243 w 561"/>
                <a:gd name="T13" fmla="*/ 177 h 1134"/>
                <a:gd name="T14" fmla="*/ 126 w 561"/>
                <a:gd name="T15" fmla="*/ 3 h 1134"/>
                <a:gd name="T16" fmla="*/ 33 w 561"/>
                <a:gd name="T17" fmla="*/ 192 h 1134"/>
                <a:gd name="T18" fmla="*/ 0 w 561"/>
                <a:gd name="T19" fmla="*/ 471 h 11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1"/>
                <a:gd name="T31" fmla="*/ 0 h 1134"/>
                <a:gd name="T32" fmla="*/ 561 w 561"/>
                <a:gd name="T33" fmla="*/ 1134 h 11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1" h="1134">
                  <a:moveTo>
                    <a:pt x="0" y="471"/>
                  </a:moveTo>
                  <a:cubicBezTo>
                    <a:pt x="0" y="591"/>
                    <a:pt x="0" y="789"/>
                    <a:pt x="57" y="900"/>
                  </a:cubicBezTo>
                  <a:cubicBezTo>
                    <a:pt x="114" y="1008"/>
                    <a:pt x="259" y="1104"/>
                    <a:pt x="342" y="1119"/>
                  </a:cubicBezTo>
                  <a:cubicBezTo>
                    <a:pt x="425" y="1134"/>
                    <a:pt x="541" y="1052"/>
                    <a:pt x="555" y="993"/>
                  </a:cubicBezTo>
                  <a:cubicBezTo>
                    <a:pt x="561" y="924"/>
                    <a:pt x="510" y="870"/>
                    <a:pt x="426" y="765"/>
                  </a:cubicBezTo>
                  <a:cubicBezTo>
                    <a:pt x="342" y="660"/>
                    <a:pt x="369" y="705"/>
                    <a:pt x="318" y="606"/>
                  </a:cubicBezTo>
                  <a:cubicBezTo>
                    <a:pt x="267" y="507"/>
                    <a:pt x="270" y="280"/>
                    <a:pt x="243" y="177"/>
                  </a:cubicBezTo>
                  <a:cubicBezTo>
                    <a:pt x="211" y="77"/>
                    <a:pt x="161" y="0"/>
                    <a:pt x="126" y="3"/>
                  </a:cubicBezTo>
                  <a:cubicBezTo>
                    <a:pt x="91" y="6"/>
                    <a:pt x="54" y="114"/>
                    <a:pt x="33" y="192"/>
                  </a:cubicBezTo>
                  <a:cubicBezTo>
                    <a:pt x="12" y="270"/>
                    <a:pt x="0" y="351"/>
                    <a:pt x="0" y="471"/>
                  </a:cubicBezTo>
                  <a:close/>
                </a:path>
              </a:pathLst>
            </a:custGeom>
            <a:solidFill>
              <a:srgbClr val="9999F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86" name="Freeform 26"/>
            <p:cNvSpPr>
              <a:spLocks/>
            </p:cNvSpPr>
            <p:nvPr/>
          </p:nvSpPr>
          <p:spPr bwMode="auto">
            <a:xfrm rot="-5400000">
              <a:off x="2472" y="947"/>
              <a:ext cx="300" cy="582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87" name="Freeform 27"/>
            <p:cNvSpPr>
              <a:spLocks/>
            </p:cNvSpPr>
            <p:nvPr/>
          </p:nvSpPr>
          <p:spPr bwMode="auto">
            <a:xfrm rot="-5400000">
              <a:off x="2022" y="1798"/>
              <a:ext cx="299" cy="581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CC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88" name="Line 28"/>
            <p:cNvSpPr>
              <a:spLocks noChangeShapeType="1"/>
            </p:cNvSpPr>
            <p:nvPr/>
          </p:nvSpPr>
          <p:spPr bwMode="auto">
            <a:xfrm flipH="1">
              <a:off x="2187" y="1459"/>
              <a:ext cx="384" cy="49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89" name="Line 29"/>
            <p:cNvSpPr>
              <a:spLocks noChangeShapeType="1"/>
            </p:cNvSpPr>
            <p:nvPr/>
          </p:nvSpPr>
          <p:spPr bwMode="auto">
            <a:xfrm>
              <a:off x="2187" y="2326"/>
              <a:ext cx="0" cy="784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4405313" y="2349500"/>
            <a:ext cx="1219200" cy="2974975"/>
            <a:chOff x="2593" y="1459"/>
            <a:chExt cx="768" cy="1874"/>
          </a:xfrm>
        </p:grpSpPr>
        <p:sp>
          <p:nvSpPr>
            <p:cNvPr id="44079" name="Freeform 31"/>
            <p:cNvSpPr>
              <a:spLocks/>
            </p:cNvSpPr>
            <p:nvPr/>
          </p:nvSpPr>
          <p:spPr bwMode="auto">
            <a:xfrm rot="-5400000">
              <a:off x="2825" y="1725"/>
              <a:ext cx="399" cy="673"/>
            </a:xfrm>
            <a:custGeom>
              <a:avLst/>
              <a:gdLst>
                <a:gd name="T0" fmla="*/ 96 w 960"/>
                <a:gd name="T1" fmla="*/ 0 h 1392"/>
                <a:gd name="T2" fmla="*/ 96 w 960"/>
                <a:gd name="T3" fmla="*/ 288 h 1392"/>
                <a:gd name="T4" fmla="*/ 192 w 960"/>
                <a:gd name="T5" fmla="*/ 288 h 1392"/>
                <a:gd name="T6" fmla="*/ 192 w 960"/>
                <a:gd name="T7" fmla="*/ 1056 h 1392"/>
                <a:gd name="T8" fmla="*/ 0 w 960"/>
                <a:gd name="T9" fmla="*/ 1056 h 1392"/>
                <a:gd name="T10" fmla="*/ 0 w 960"/>
                <a:gd name="T11" fmla="*/ 1392 h 1392"/>
                <a:gd name="T12" fmla="*/ 336 w 960"/>
                <a:gd name="T13" fmla="*/ 1392 h 1392"/>
                <a:gd name="T14" fmla="*/ 336 w 960"/>
                <a:gd name="T15" fmla="*/ 1152 h 1392"/>
                <a:gd name="T16" fmla="*/ 720 w 960"/>
                <a:gd name="T17" fmla="*/ 1152 h 1392"/>
                <a:gd name="T18" fmla="*/ 720 w 960"/>
                <a:gd name="T19" fmla="*/ 1296 h 1392"/>
                <a:gd name="T20" fmla="*/ 960 w 960"/>
                <a:gd name="T21" fmla="*/ 1296 h 1392"/>
                <a:gd name="T22" fmla="*/ 960 w 960"/>
                <a:gd name="T23" fmla="*/ 864 h 1392"/>
                <a:gd name="T24" fmla="*/ 672 w 960"/>
                <a:gd name="T25" fmla="*/ 864 h 1392"/>
                <a:gd name="T26" fmla="*/ 672 w 960"/>
                <a:gd name="T27" fmla="*/ 1008 h 1392"/>
                <a:gd name="T28" fmla="*/ 384 w 960"/>
                <a:gd name="T29" fmla="*/ 1008 h 1392"/>
                <a:gd name="T30" fmla="*/ 384 w 960"/>
                <a:gd name="T31" fmla="*/ 672 h 1392"/>
                <a:gd name="T32" fmla="*/ 480 w 960"/>
                <a:gd name="T33" fmla="*/ 672 h 1392"/>
                <a:gd name="T34" fmla="*/ 480 w 960"/>
                <a:gd name="T35" fmla="*/ 288 h 1392"/>
                <a:gd name="T36" fmla="*/ 528 w 960"/>
                <a:gd name="T37" fmla="*/ 288 h 1392"/>
                <a:gd name="T38" fmla="*/ 528 w 960"/>
                <a:gd name="T39" fmla="*/ 0 h 1392"/>
                <a:gd name="T40" fmla="*/ 96 w 960"/>
                <a:gd name="T41" fmla="*/ 0 h 139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0"/>
                <a:gd name="T64" fmla="*/ 0 h 1392"/>
                <a:gd name="T65" fmla="*/ 960 w 960"/>
                <a:gd name="T66" fmla="*/ 1392 h 139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0" h="1392">
                  <a:moveTo>
                    <a:pt x="96" y="0"/>
                  </a:moveTo>
                  <a:lnTo>
                    <a:pt x="96" y="288"/>
                  </a:lnTo>
                  <a:lnTo>
                    <a:pt x="192" y="288"/>
                  </a:lnTo>
                  <a:lnTo>
                    <a:pt x="192" y="1056"/>
                  </a:lnTo>
                  <a:lnTo>
                    <a:pt x="0" y="1056"/>
                  </a:lnTo>
                  <a:lnTo>
                    <a:pt x="0" y="1392"/>
                  </a:lnTo>
                  <a:lnTo>
                    <a:pt x="336" y="1392"/>
                  </a:lnTo>
                  <a:lnTo>
                    <a:pt x="336" y="1152"/>
                  </a:lnTo>
                  <a:lnTo>
                    <a:pt x="720" y="1152"/>
                  </a:lnTo>
                  <a:lnTo>
                    <a:pt x="720" y="1296"/>
                  </a:lnTo>
                  <a:lnTo>
                    <a:pt x="960" y="1296"/>
                  </a:lnTo>
                  <a:lnTo>
                    <a:pt x="960" y="864"/>
                  </a:lnTo>
                  <a:lnTo>
                    <a:pt x="672" y="864"/>
                  </a:lnTo>
                  <a:lnTo>
                    <a:pt x="672" y="1008"/>
                  </a:lnTo>
                  <a:lnTo>
                    <a:pt x="384" y="1008"/>
                  </a:lnTo>
                  <a:lnTo>
                    <a:pt x="384" y="672"/>
                  </a:lnTo>
                  <a:lnTo>
                    <a:pt x="480" y="672"/>
                  </a:lnTo>
                  <a:lnTo>
                    <a:pt x="480" y="288"/>
                  </a:lnTo>
                  <a:lnTo>
                    <a:pt x="528" y="288"/>
                  </a:lnTo>
                  <a:lnTo>
                    <a:pt x="528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99CC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0" name="Freeform 32"/>
            <p:cNvSpPr>
              <a:spLocks/>
            </p:cNvSpPr>
            <p:nvPr/>
          </p:nvSpPr>
          <p:spPr bwMode="auto">
            <a:xfrm rot="-5400000">
              <a:off x="2902" y="2889"/>
              <a:ext cx="305" cy="583"/>
            </a:xfrm>
            <a:custGeom>
              <a:avLst/>
              <a:gdLst>
                <a:gd name="T0" fmla="*/ 6 w 732"/>
                <a:gd name="T1" fmla="*/ 582 h 1206"/>
                <a:gd name="T2" fmla="*/ 6 w 732"/>
                <a:gd name="T3" fmla="*/ 150 h 1206"/>
                <a:gd name="T4" fmla="*/ 183 w 732"/>
                <a:gd name="T5" fmla="*/ 0 h 1206"/>
                <a:gd name="T6" fmla="*/ 342 w 732"/>
                <a:gd name="T7" fmla="*/ 150 h 1206"/>
                <a:gd name="T8" fmla="*/ 342 w 732"/>
                <a:gd name="T9" fmla="*/ 726 h 1206"/>
                <a:gd name="T10" fmla="*/ 486 w 732"/>
                <a:gd name="T11" fmla="*/ 870 h 1206"/>
                <a:gd name="T12" fmla="*/ 582 w 732"/>
                <a:gd name="T13" fmla="*/ 870 h 1206"/>
                <a:gd name="T14" fmla="*/ 732 w 732"/>
                <a:gd name="T15" fmla="*/ 1035 h 1206"/>
                <a:gd name="T16" fmla="*/ 534 w 732"/>
                <a:gd name="T17" fmla="*/ 1206 h 1206"/>
                <a:gd name="T18" fmla="*/ 150 w 732"/>
                <a:gd name="T19" fmla="*/ 1206 h 1206"/>
                <a:gd name="T20" fmla="*/ 6 w 732"/>
                <a:gd name="T21" fmla="*/ 1014 h 1206"/>
                <a:gd name="T22" fmla="*/ 6 w 732"/>
                <a:gd name="T23" fmla="*/ 582 h 12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2"/>
                <a:gd name="T37" fmla="*/ 0 h 1206"/>
                <a:gd name="T38" fmla="*/ 732 w 732"/>
                <a:gd name="T39" fmla="*/ 1206 h 12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2" h="1206">
                  <a:moveTo>
                    <a:pt x="6" y="582"/>
                  </a:moveTo>
                  <a:cubicBezTo>
                    <a:pt x="6" y="438"/>
                    <a:pt x="0" y="249"/>
                    <a:pt x="6" y="150"/>
                  </a:cubicBezTo>
                  <a:cubicBezTo>
                    <a:pt x="12" y="51"/>
                    <a:pt x="127" y="0"/>
                    <a:pt x="183" y="0"/>
                  </a:cubicBezTo>
                  <a:cubicBezTo>
                    <a:pt x="239" y="0"/>
                    <a:pt x="316" y="29"/>
                    <a:pt x="342" y="150"/>
                  </a:cubicBezTo>
                  <a:cubicBezTo>
                    <a:pt x="348" y="267"/>
                    <a:pt x="339" y="597"/>
                    <a:pt x="342" y="726"/>
                  </a:cubicBezTo>
                  <a:cubicBezTo>
                    <a:pt x="345" y="855"/>
                    <a:pt x="423" y="867"/>
                    <a:pt x="486" y="870"/>
                  </a:cubicBezTo>
                  <a:cubicBezTo>
                    <a:pt x="549" y="873"/>
                    <a:pt x="495" y="870"/>
                    <a:pt x="582" y="870"/>
                  </a:cubicBezTo>
                  <a:cubicBezTo>
                    <a:pt x="669" y="870"/>
                    <a:pt x="732" y="945"/>
                    <a:pt x="732" y="1035"/>
                  </a:cubicBezTo>
                  <a:cubicBezTo>
                    <a:pt x="732" y="1125"/>
                    <a:pt x="642" y="1206"/>
                    <a:pt x="534" y="1206"/>
                  </a:cubicBezTo>
                  <a:cubicBezTo>
                    <a:pt x="426" y="1206"/>
                    <a:pt x="261" y="1206"/>
                    <a:pt x="150" y="1206"/>
                  </a:cubicBezTo>
                  <a:cubicBezTo>
                    <a:pt x="39" y="1206"/>
                    <a:pt x="9" y="1116"/>
                    <a:pt x="6" y="1014"/>
                  </a:cubicBezTo>
                  <a:cubicBezTo>
                    <a:pt x="3" y="912"/>
                    <a:pt x="6" y="726"/>
                    <a:pt x="6" y="582"/>
                  </a:cubicBezTo>
                  <a:close/>
                </a:path>
              </a:pathLst>
            </a:custGeom>
            <a:solidFill>
              <a:srgbClr val="9999F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1" name="Line 33"/>
            <p:cNvSpPr>
              <a:spLocks noChangeShapeType="1"/>
            </p:cNvSpPr>
            <p:nvPr/>
          </p:nvSpPr>
          <p:spPr bwMode="auto">
            <a:xfrm>
              <a:off x="2715" y="1459"/>
              <a:ext cx="288" cy="49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2" name="Line 34"/>
            <p:cNvSpPr>
              <a:spLocks noChangeShapeType="1"/>
            </p:cNvSpPr>
            <p:nvPr/>
          </p:nvSpPr>
          <p:spPr bwMode="auto">
            <a:xfrm>
              <a:off x="3003" y="2285"/>
              <a:ext cx="0" cy="82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3" name="Text Box 35"/>
            <p:cNvSpPr txBox="1">
              <a:spLocks noChangeArrowheads="1"/>
            </p:cNvSpPr>
            <p:nvPr/>
          </p:nvSpPr>
          <p:spPr bwMode="auto">
            <a:xfrm>
              <a:off x="2593" y="1520"/>
              <a:ext cx="436" cy="239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/>
                <a:t>OPC</a:t>
              </a: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5757863" y="1190625"/>
            <a:ext cx="2663825" cy="3725863"/>
            <a:chOff x="3627" y="722"/>
            <a:chExt cx="1678" cy="2347"/>
          </a:xfrm>
        </p:grpSpPr>
        <p:sp>
          <p:nvSpPr>
            <p:cNvPr id="44074" name="Freeform 37"/>
            <p:cNvSpPr>
              <a:spLocks/>
            </p:cNvSpPr>
            <p:nvPr/>
          </p:nvSpPr>
          <p:spPr bwMode="auto">
            <a:xfrm rot="-5400000">
              <a:off x="4311" y="1021"/>
              <a:ext cx="230" cy="446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75" name="Freeform 38"/>
            <p:cNvSpPr>
              <a:spLocks/>
            </p:cNvSpPr>
            <p:nvPr/>
          </p:nvSpPr>
          <p:spPr bwMode="auto">
            <a:xfrm rot="-5400000">
              <a:off x="3736" y="1928"/>
              <a:ext cx="230" cy="447"/>
            </a:xfrm>
            <a:custGeom>
              <a:avLst/>
              <a:gdLst>
                <a:gd name="T0" fmla="*/ 0 w 720"/>
                <a:gd name="T1" fmla="*/ 0 h 1200"/>
                <a:gd name="T2" fmla="*/ 0 w 720"/>
                <a:gd name="T3" fmla="*/ 1200 h 1200"/>
                <a:gd name="T4" fmla="*/ 720 w 720"/>
                <a:gd name="T5" fmla="*/ 1200 h 1200"/>
                <a:gd name="T6" fmla="*/ 720 w 720"/>
                <a:gd name="T7" fmla="*/ 864 h 1200"/>
                <a:gd name="T8" fmla="*/ 336 w 720"/>
                <a:gd name="T9" fmla="*/ 864 h 1200"/>
                <a:gd name="T10" fmla="*/ 336 w 720"/>
                <a:gd name="T11" fmla="*/ 0 h 1200"/>
                <a:gd name="T12" fmla="*/ 0 w 720"/>
                <a:gd name="T13" fmla="*/ 0 h 12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0"/>
                <a:gd name="T22" fmla="*/ 0 h 1200"/>
                <a:gd name="T23" fmla="*/ 720 w 720"/>
                <a:gd name="T24" fmla="*/ 1200 h 12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0" h="1200">
                  <a:moveTo>
                    <a:pt x="0" y="0"/>
                  </a:moveTo>
                  <a:lnTo>
                    <a:pt x="0" y="1200"/>
                  </a:lnTo>
                  <a:lnTo>
                    <a:pt x="720" y="1200"/>
                  </a:lnTo>
                  <a:lnTo>
                    <a:pt x="720" y="864"/>
                  </a:lnTo>
                  <a:lnTo>
                    <a:pt x="336" y="864"/>
                  </a:lnTo>
                  <a:lnTo>
                    <a:pt x="3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CC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76" name="Text Box 39"/>
            <p:cNvSpPr txBox="1">
              <a:spLocks noChangeArrowheads="1"/>
            </p:cNvSpPr>
            <p:nvPr/>
          </p:nvSpPr>
          <p:spPr bwMode="auto">
            <a:xfrm>
              <a:off x="3985" y="722"/>
              <a:ext cx="1320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/>
                <a:t>90nm and Below</a:t>
              </a:r>
            </a:p>
          </p:txBody>
        </p:sp>
        <p:sp>
          <p:nvSpPr>
            <p:cNvPr id="44077" name="Line 40"/>
            <p:cNvSpPr>
              <a:spLocks noChangeShapeType="1"/>
            </p:cNvSpPr>
            <p:nvPr/>
          </p:nvSpPr>
          <p:spPr bwMode="auto">
            <a:xfrm>
              <a:off x="3819" y="2326"/>
              <a:ext cx="0" cy="743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  <p:sp>
          <p:nvSpPr>
            <p:cNvPr id="44078" name="Line 41"/>
            <p:cNvSpPr>
              <a:spLocks noChangeShapeType="1"/>
            </p:cNvSpPr>
            <p:nvPr/>
          </p:nvSpPr>
          <p:spPr bwMode="auto">
            <a:xfrm flipH="1">
              <a:off x="3819" y="1418"/>
              <a:ext cx="480" cy="66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 sz="2000" dirty="0"/>
            </a:p>
          </p:txBody>
        </p:sp>
      </p:grpSp>
      <p:sp>
        <p:nvSpPr>
          <p:cNvPr id="44046" name="Line 42"/>
          <p:cNvSpPr>
            <a:spLocks noChangeShapeType="1"/>
          </p:cNvSpPr>
          <p:nvPr/>
        </p:nvSpPr>
        <p:spPr bwMode="auto">
          <a:xfrm>
            <a:off x="5695950" y="1257300"/>
            <a:ext cx="0" cy="4586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6672263" y="2251075"/>
            <a:ext cx="1049337" cy="2949575"/>
            <a:chOff x="4203" y="1418"/>
            <a:chExt cx="661" cy="1858"/>
          </a:xfrm>
        </p:grpSpPr>
        <p:grpSp>
          <p:nvGrpSpPr>
            <p:cNvPr id="8" name="Group 44"/>
            <p:cNvGrpSpPr>
              <a:grpSpLocks/>
            </p:cNvGrpSpPr>
            <p:nvPr/>
          </p:nvGrpSpPr>
          <p:grpSpPr bwMode="auto">
            <a:xfrm>
              <a:off x="4203" y="1418"/>
              <a:ext cx="661" cy="1858"/>
              <a:chOff x="4203" y="1418"/>
              <a:chExt cx="661" cy="1858"/>
            </a:xfrm>
          </p:grpSpPr>
          <p:sp>
            <p:nvSpPr>
              <p:cNvPr id="44067" name="Freeform 45"/>
              <p:cNvSpPr>
                <a:spLocks/>
              </p:cNvSpPr>
              <p:nvPr/>
            </p:nvSpPr>
            <p:spPr bwMode="auto">
              <a:xfrm rot="-5400000">
                <a:off x="4351" y="2969"/>
                <a:ext cx="207" cy="408"/>
              </a:xfrm>
              <a:custGeom>
                <a:avLst/>
                <a:gdLst>
                  <a:gd name="T0" fmla="*/ 67 w 647"/>
                  <a:gd name="T1" fmla="*/ 493 h 1098"/>
                  <a:gd name="T2" fmla="*/ 49 w 647"/>
                  <a:gd name="T3" fmla="*/ 289 h 1098"/>
                  <a:gd name="T4" fmla="*/ 16 w 647"/>
                  <a:gd name="T5" fmla="*/ 112 h 1098"/>
                  <a:gd name="T6" fmla="*/ 145 w 647"/>
                  <a:gd name="T7" fmla="*/ 1 h 1098"/>
                  <a:gd name="T8" fmla="*/ 319 w 647"/>
                  <a:gd name="T9" fmla="*/ 106 h 1098"/>
                  <a:gd name="T10" fmla="*/ 241 w 647"/>
                  <a:gd name="T11" fmla="*/ 385 h 1098"/>
                  <a:gd name="T12" fmla="*/ 241 w 647"/>
                  <a:gd name="T13" fmla="*/ 625 h 1098"/>
                  <a:gd name="T14" fmla="*/ 337 w 647"/>
                  <a:gd name="T15" fmla="*/ 817 h 1098"/>
                  <a:gd name="T16" fmla="*/ 526 w 647"/>
                  <a:gd name="T17" fmla="*/ 808 h 1098"/>
                  <a:gd name="T18" fmla="*/ 646 w 647"/>
                  <a:gd name="T19" fmla="*/ 931 h 1098"/>
                  <a:gd name="T20" fmla="*/ 520 w 647"/>
                  <a:gd name="T21" fmla="*/ 1081 h 1098"/>
                  <a:gd name="T22" fmla="*/ 268 w 647"/>
                  <a:gd name="T23" fmla="*/ 1033 h 1098"/>
                  <a:gd name="T24" fmla="*/ 103 w 647"/>
                  <a:gd name="T25" fmla="*/ 1033 h 1098"/>
                  <a:gd name="T26" fmla="*/ 22 w 647"/>
                  <a:gd name="T27" fmla="*/ 910 h 1098"/>
                  <a:gd name="T28" fmla="*/ 49 w 647"/>
                  <a:gd name="T29" fmla="*/ 721 h 1098"/>
                  <a:gd name="T30" fmla="*/ 67 w 647"/>
                  <a:gd name="T31" fmla="*/ 493 h 10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47"/>
                  <a:gd name="T49" fmla="*/ 0 h 1098"/>
                  <a:gd name="T50" fmla="*/ 647 w 647"/>
                  <a:gd name="T51" fmla="*/ 1098 h 10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47" h="1098">
                    <a:moveTo>
                      <a:pt x="67" y="493"/>
                    </a:moveTo>
                    <a:cubicBezTo>
                      <a:pt x="67" y="421"/>
                      <a:pt x="57" y="352"/>
                      <a:pt x="49" y="289"/>
                    </a:cubicBezTo>
                    <a:cubicBezTo>
                      <a:pt x="41" y="226"/>
                      <a:pt x="0" y="160"/>
                      <a:pt x="16" y="112"/>
                    </a:cubicBezTo>
                    <a:cubicBezTo>
                      <a:pt x="32" y="64"/>
                      <a:pt x="95" y="2"/>
                      <a:pt x="145" y="1"/>
                    </a:cubicBezTo>
                    <a:cubicBezTo>
                      <a:pt x="195" y="0"/>
                      <a:pt x="303" y="42"/>
                      <a:pt x="319" y="106"/>
                    </a:cubicBezTo>
                    <a:cubicBezTo>
                      <a:pt x="335" y="170"/>
                      <a:pt x="254" y="299"/>
                      <a:pt x="241" y="385"/>
                    </a:cubicBezTo>
                    <a:cubicBezTo>
                      <a:pt x="228" y="471"/>
                      <a:pt x="225" y="553"/>
                      <a:pt x="241" y="625"/>
                    </a:cubicBezTo>
                    <a:cubicBezTo>
                      <a:pt x="257" y="697"/>
                      <a:pt x="289" y="787"/>
                      <a:pt x="337" y="817"/>
                    </a:cubicBezTo>
                    <a:cubicBezTo>
                      <a:pt x="385" y="847"/>
                      <a:pt x="475" y="789"/>
                      <a:pt x="526" y="808"/>
                    </a:cubicBezTo>
                    <a:cubicBezTo>
                      <a:pt x="577" y="827"/>
                      <a:pt x="647" y="886"/>
                      <a:pt x="646" y="931"/>
                    </a:cubicBezTo>
                    <a:cubicBezTo>
                      <a:pt x="645" y="976"/>
                      <a:pt x="583" y="1064"/>
                      <a:pt x="520" y="1081"/>
                    </a:cubicBezTo>
                    <a:cubicBezTo>
                      <a:pt x="457" y="1098"/>
                      <a:pt x="337" y="1041"/>
                      <a:pt x="268" y="1033"/>
                    </a:cubicBezTo>
                    <a:cubicBezTo>
                      <a:pt x="199" y="1025"/>
                      <a:pt x="144" y="1053"/>
                      <a:pt x="103" y="1033"/>
                    </a:cubicBezTo>
                    <a:cubicBezTo>
                      <a:pt x="62" y="1013"/>
                      <a:pt x="31" y="962"/>
                      <a:pt x="22" y="910"/>
                    </a:cubicBezTo>
                    <a:cubicBezTo>
                      <a:pt x="13" y="858"/>
                      <a:pt x="42" y="790"/>
                      <a:pt x="49" y="721"/>
                    </a:cubicBezTo>
                    <a:cubicBezTo>
                      <a:pt x="56" y="652"/>
                      <a:pt x="67" y="565"/>
                      <a:pt x="67" y="493"/>
                    </a:cubicBezTo>
                    <a:close/>
                  </a:path>
                </a:pathLst>
              </a:custGeom>
              <a:solidFill>
                <a:srgbClr val="9999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9" name="Group 46"/>
              <p:cNvGrpSpPr>
                <a:grpSpLocks/>
              </p:cNvGrpSpPr>
              <p:nvPr/>
            </p:nvGrpSpPr>
            <p:grpSpPr bwMode="auto">
              <a:xfrm>
                <a:off x="4203" y="1872"/>
                <a:ext cx="661" cy="491"/>
                <a:chOff x="4416" y="1584"/>
                <a:chExt cx="799" cy="690"/>
              </a:xfrm>
            </p:grpSpPr>
            <p:sp>
              <p:nvSpPr>
                <p:cNvPr id="44072" name="Freeform 47"/>
                <p:cNvSpPr>
                  <a:spLocks/>
                </p:cNvSpPr>
                <p:nvPr/>
              </p:nvSpPr>
              <p:spPr bwMode="auto">
                <a:xfrm rot="-5400000">
                  <a:off x="4471" y="1529"/>
                  <a:ext cx="690" cy="799"/>
                </a:xfrm>
                <a:custGeom>
                  <a:avLst/>
                  <a:gdLst>
                    <a:gd name="T0" fmla="*/ 576 w 1536"/>
                    <a:gd name="T1" fmla="*/ 240 h 1776"/>
                    <a:gd name="T2" fmla="*/ 576 w 1536"/>
                    <a:gd name="T3" fmla="*/ 0 h 1776"/>
                    <a:gd name="T4" fmla="*/ 0 w 1536"/>
                    <a:gd name="T5" fmla="*/ 0 h 1776"/>
                    <a:gd name="T6" fmla="*/ 0 w 1536"/>
                    <a:gd name="T7" fmla="*/ 1776 h 1776"/>
                    <a:gd name="T8" fmla="*/ 1536 w 1536"/>
                    <a:gd name="T9" fmla="*/ 1776 h 1776"/>
                    <a:gd name="T10" fmla="*/ 1536 w 1536"/>
                    <a:gd name="T11" fmla="*/ 1248 h 1776"/>
                    <a:gd name="T12" fmla="*/ 1152 w 1536"/>
                    <a:gd name="T13" fmla="*/ 1248 h 1776"/>
                    <a:gd name="T14" fmla="*/ 1152 w 1536"/>
                    <a:gd name="T15" fmla="*/ 1440 h 1776"/>
                    <a:gd name="T16" fmla="*/ 432 w 1536"/>
                    <a:gd name="T17" fmla="*/ 1440 h 1776"/>
                    <a:gd name="T18" fmla="*/ 432 w 1536"/>
                    <a:gd name="T19" fmla="*/ 240 h 1776"/>
                    <a:gd name="T20" fmla="*/ 576 w 1536"/>
                    <a:gd name="T21" fmla="*/ 240 h 177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36"/>
                    <a:gd name="T34" fmla="*/ 0 h 1776"/>
                    <a:gd name="T35" fmla="*/ 1536 w 1536"/>
                    <a:gd name="T36" fmla="*/ 1776 h 177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36" h="1776">
                      <a:moveTo>
                        <a:pt x="576" y="240"/>
                      </a:moveTo>
                      <a:lnTo>
                        <a:pt x="576" y="0"/>
                      </a:lnTo>
                      <a:lnTo>
                        <a:pt x="0" y="0"/>
                      </a:lnTo>
                      <a:lnTo>
                        <a:pt x="0" y="1776"/>
                      </a:lnTo>
                      <a:lnTo>
                        <a:pt x="1536" y="1776"/>
                      </a:lnTo>
                      <a:lnTo>
                        <a:pt x="1536" y="1248"/>
                      </a:lnTo>
                      <a:lnTo>
                        <a:pt x="1152" y="1248"/>
                      </a:lnTo>
                      <a:lnTo>
                        <a:pt x="1152" y="1440"/>
                      </a:lnTo>
                      <a:lnTo>
                        <a:pt x="432" y="1440"/>
                      </a:lnTo>
                      <a:lnTo>
                        <a:pt x="432" y="240"/>
                      </a:lnTo>
                      <a:lnTo>
                        <a:pt x="576" y="24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4073" name="Freeform 48"/>
                <p:cNvSpPr>
                  <a:spLocks/>
                </p:cNvSpPr>
                <p:nvPr/>
              </p:nvSpPr>
              <p:spPr bwMode="auto">
                <a:xfrm rot="-5400000">
                  <a:off x="4481" y="1519"/>
                  <a:ext cx="431" cy="561"/>
                </a:xfrm>
                <a:custGeom>
                  <a:avLst/>
                  <a:gdLst>
                    <a:gd name="T0" fmla="*/ 0 w 960"/>
                    <a:gd name="T1" fmla="*/ 240 h 1248"/>
                    <a:gd name="T2" fmla="*/ 192 w 960"/>
                    <a:gd name="T3" fmla="*/ 240 h 1248"/>
                    <a:gd name="T4" fmla="*/ 192 w 960"/>
                    <a:gd name="T5" fmla="*/ 1104 h 1248"/>
                    <a:gd name="T6" fmla="*/ 576 w 960"/>
                    <a:gd name="T7" fmla="*/ 1104 h 1248"/>
                    <a:gd name="T8" fmla="*/ 576 w 960"/>
                    <a:gd name="T9" fmla="*/ 1248 h 1248"/>
                    <a:gd name="T10" fmla="*/ 960 w 960"/>
                    <a:gd name="T11" fmla="*/ 1248 h 1248"/>
                    <a:gd name="T12" fmla="*/ 960 w 960"/>
                    <a:gd name="T13" fmla="*/ 0 h 1248"/>
                    <a:gd name="T14" fmla="*/ 0 w 960"/>
                    <a:gd name="T15" fmla="*/ 0 h 1248"/>
                    <a:gd name="T16" fmla="*/ 0 w 960"/>
                    <a:gd name="T17" fmla="*/ 240 h 124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60"/>
                    <a:gd name="T28" fmla="*/ 0 h 1248"/>
                    <a:gd name="T29" fmla="*/ 960 w 960"/>
                    <a:gd name="T30" fmla="*/ 1248 h 124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60" h="1248">
                      <a:moveTo>
                        <a:pt x="0" y="240"/>
                      </a:moveTo>
                      <a:lnTo>
                        <a:pt x="192" y="240"/>
                      </a:lnTo>
                      <a:lnTo>
                        <a:pt x="192" y="1104"/>
                      </a:lnTo>
                      <a:lnTo>
                        <a:pt x="576" y="1104"/>
                      </a:lnTo>
                      <a:lnTo>
                        <a:pt x="576" y="1248"/>
                      </a:lnTo>
                      <a:lnTo>
                        <a:pt x="960" y="1248"/>
                      </a:lnTo>
                      <a:lnTo>
                        <a:pt x="960" y="0"/>
                      </a:lnTo>
                      <a:lnTo>
                        <a:pt x="0" y="0"/>
                      </a:lnTo>
                      <a:lnTo>
                        <a:pt x="0" y="240"/>
                      </a:lnTo>
                      <a:close/>
                    </a:path>
                  </a:pathLst>
                </a:custGeom>
                <a:solidFill>
                  <a:srgbClr val="FF9999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44069" name="Line 49"/>
              <p:cNvSpPr>
                <a:spLocks noChangeShapeType="1"/>
              </p:cNvSpPr>
              <p:nvPr/>
            </p:nvSpPr>
            <p:spPr bwMode="auto">
              <a:xfrm>
                <a:off x="4443" y="1418"/>
                <a:ext cx="0" cy="454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070" name="Line 50"/>
              <p:cNvSpPr>
                <a:spLocks noChangeShapeType="1"/>
              </p:cNvSpPr>
              <p:nvPr/>
            </p:nvSpPr>
            <p:spPr bwMode="auto">
              <a:xfrm>
                <a:off x="4347" y="2408"/>
                <a:ext cx="0" cy="661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071" name="Text Box 51"/>
              <p:cNvSpPr txBox="1">
                <a:spLocks noChangeArrowheads="1"/>
              </p:cNvSpPr>
              <p:nvPr/>
            </p:nvSpPr>
            <p:spPr bwMode="auto">
              <a:xfrm>
                <a:off x="4291" y="1500"/>
                <a:ext cx="436" cy="239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dirty="0"/>
                  <a:t>PSM</a:t>
                </a:r>
              </a:p>
            </p:txBody>
          </p:sp>
        </p:grpSp>
        <p:grpSp>
          <p:nvGrpSpPr>
            <p:cNvPr id="10" name="Group 52"/>
            <p:cNvGrpSpPr>
              <a:grpSpLocks/>
            </p:cNvGrpSpPr>
            <p:nvPr/>
          </p:nvGrpSpPr>
          <p:grpSpPr bwMode="auto">
            <a:xfrm>
              <a:off x="4272" y="1920"/>
              <a:ext cx="572" cy="480"/>
              <a:chOff x="4272" y="1920"/>
              <a:chExt cx="572" cy="480"/>
            </a:xfrm>
          </p:grpSpPr>
          <p:sp>
            <p:nvSpPr>
              <p:cNvPr id="44065" name="Text Box 53"/>
              <p:cNvSpPr txBox="1">
                <a:spLocks noChangeArrowheads="1"/>
              </p:cNvSpPr>
              <p:nvPr/>
            </p:nvSpPr>
            <p:spPr bwMode="auto">
              <a:xfrm>
                <a:off x="4272" y="1920"/>
                <a:ext cx="23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/>
                  <a:t>0</a:t>
                </a:r>
                <a:r>
                  <a:rPr lang="en-US" sz="1600" b="1" dirty="0">
                    <a:cs typeface="Arial" pitchFamily="34" charset="0"/>
                  </a:rPr>
                  <a:t>°</a:t>
                </a:r>
                <a:endParaRPr lang="en-US" sz="1600" b="1" dirty="0"/>
              </a:p>
            </p:txBody>
          </p:sp>
          <p:sp>
            <p:nvSpPr>
              <p:cNvPr id="44066" name="Text Box 54"/>
              <p:cNvSpPr txBox="1">
                <a:spLocks noChangeArrowheads="1"/>
              </p:cNvSpPr>
              <p:nvPr/>
            </p:nvSpPr>
            <p:spPr bwMode="auto">
              <a:xfrm>
                <a:off x="4464" y="2188"/>
                <a:ext cx="3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/>
                  <a:t>180</a:t>
                </a:r>
                <a:r>
                  <a:rPr lang="en-US" sz="1600" b="1" dirty="0">
                    <a:cs typeface="Arial" pitchFamily="34" charset="0"/>
                  </a:rPr>
                  <a:t>°</a:t>
                </a:r>
                <a:endParaRPr lang="en-US" sz="1600" b="1" dirty="0"/>
              </a:p>
            </p:txBody>
          </p:sp>
        </p:grp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7053263" y="3627438"/>
            <a:ext cx="1887537" cy="1549400"/>
            <a:chOff x="4443" y="2285"/>
            <a:chExt cx="1189" cy="976"/>
          </a:xfrm>
        </p:grpSpPr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443" y="2285"/>
              <a:ext cx="1189" cy="976"/>
              <a:chOff x="4443" y="2285"/>
              <a:chExt cx="1189" cy="976"/>
            </a:xfrm>
          </p:grpSpPr>
          <p:sp>
            <p:nvSpPr>
              <p:cNvPr id="44054" name="Line 57"/>
              <p:cNvSpPr>
                <a:spLocks noChangeShapeType="1"/>
              </p:cNvSpPr>
              <p:nvPr/>
            </p:nvSpPr>
            <p:spPr bwMode="auto">
              <a:xfrm>
                <a:off x="4779" y="2574"/>
                <a:ext cx="192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3" name="Group 58"/>
              <p:cNvGrpSpPr>
                <a:grpSpLocks/>
              </p:cNvGrpSpPr>
              <p:nvPr/>
            </p:nvGrpSpPr>
            <p:grpSpPr bwMode="auto">
              <a:xfrm>
                <a:off x="4443" y="2285"/>
                <a:ext cx="1189" cy="976"/>
                <a:chOff x="4272" y="2204"/>
                <a:chExt cx="1189" cy="976"/>
              </a:xfrm>
            </p:grpSpPr>
            <p:grpSp>
              <p:nvGrpSpPr>
                <p:cNvPr id="14" name="Group 59"/>
                <p:cNvGrpSpPr>
                  <a:grpSpLocks/>
                </p:cNvGrpSpPr>
                <p:nvPr/>
              </p:nvGrpSpPr>
              <p:grpSpPr bwMode="auto">
                <a:xfrm>
                  <a:off x="4800" y="2204"/>
                  <a:ext cx="661" cy="491"/>
                  <a:chOff x="3408" y="2880"/>
                  <a:chExt cx="799" cy="690"/>
                </a:xfrm>
              </p:grpSpPr>
              <p:sp>
                <p:nvSpPr>
                  <p:cNvPr id="44061" name="Freeform 60"/>
                  <p:cNvSpPr>
                    <a:spLocks/>
                  </p:cNvSpPr>
                  <p:nvPr/>
                </p:nvSpPr>
                <p:spPr bwMode="auto">
                  <a:xfrm rot="-5400000">
                    <a:off x="3463" y="2825"/>
                    <a:ext cx="690" cy="799"/>
                  </a:xfrm>
                  <a:custGeom>
                    <a:avLst/>
                    <a:gdLst>
                      <a:gd name="T0" fmla="*/ 1536 w 1536"/>
                      <a:gd name="T1" fmla="*/ 1248 h 1776"/>
                      <a:gd name="T2" fmla="*/ 1536 w 1536"/>
                      <a:gd name="T3" fmla="*/ 1776 h 1776"/>
                      <a:gd name="T4" fmla="*/ 0 w 1536"/>
                      <a:gd name="T5" fmla="*/ 1776 h 1776"/>
                      <a:gd name="T6" fmla="*/ 0 w 1536"/>
                      <a:gd name="T7" fmla="*/ 0 h 1776"/>
                      <a:gd name="T8" fmla="*/ 576 w 1536"/>
                      <a:gd name="T9" fmla="*/ 0 h 1776"/>
                      <a:gd name="T10" fmla="*/ 576 w 1536"/>
                      <a:gd name="T11" fmla="*/ 144 h 1776"/>
                      <a:gd name="T12" fmla="*/ 336 w 1536"/>
                      <a:gd name="T13" fmla="*/ 144 h 1776"/>
                      <a:gd name="T14" fmla="*/ 336 w 1536"/>
                      <a:gd name="T15" fmla="*/ 432 h 1776"/>
                      <a:gd name="T16" fmla="*/ 476 w 1536"/>
                      <a:gd name="T17" fmla="*/ 432 h 1776"/>
                      <a:gd name="T18" fmla="*/ 484 w 1536"/>
                      <a:gd name="T19" fmla="*/ 688 h 1776"/>
                      <a:gd name="T20" fmla="*/ 336 w 1536"/>
                      <a:gd name="T21" fmla="*/ 688 h 1776"/>
                      <a:gd name="T22" fmla="*/ 336 w 1536"/>
                      <a:gd name="T23" fmla="*/ 1040 h 1776"/>
                      <a:gd name="T24" fmla="*/ 488 w 1536"/>
                      <a:gd name="T25" fmla="*/ 1040 h 1776"/>
                      <a:gd name="T26" fmla="*/ 484 w 1536"/>
                      <a:gd name="T27" fmla="*/ 1300 h 1776"/>
                      <a:gd name="T28" fmla="*/ 352 w 1536"/>
                      <a:gd name="T29" fmla="*/ 1304 h 1776"/>
                      <a:gd name="T30" fmla="*/ 352 w 1536"/>
                      <a:gd name="T31" fmla="*/ 1516 h 1776"/>
                      <a:gd name="T32" fmla="*/ 624 w 1536"/>
                      <a:gd name="T33" fmla="*/ 1512 h 1776"/>
                      <a:gd name="T34" fmla="*/ 624 w 1536"/>
                      <a:gd name="T35" fmla="*/ 1392 h 1776"/>
                      <a:gd name="T36" fmla="*/ 1004 w 1536"/>
                      <a:gd name="T37" fmla="*/ 1396 h 1776"/>
                      <a:gd name="T38" fmla="*/ 1008 w 1536"/>
                      <a:gd name="T39" fmla="*/ 1488 h 1776"/>
                      <a:gd name="T40" fmla="*/ 1248 w 1536"/>
                      <a:gd name="T41" fmla="*/ 1488 h 1776"/>
                      <a:gd name="T42" fmla="*/ 1248 w 1536"/>
                      <a:gd name="T43" fmla="*/ 1248 h 1776"/>
                      <a:gd name="T44" fmla="*/ 1536 w 1536"/>
                      <a:gd name="T45" fmla="*/ 1248 h 177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536"/>
                      <a:gd name="T70" fmla="*/ 0 h 1776"/>
                      <a:gd name="T71" fmla="*/ 1536 w 1536"/>
                      <a:gd name="T72" fmla="*/ 1776 h 177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536" h="1776">
                        <a:moveTo>
                          <a:pt x="1536" y="1248"/>
                        </a:moveTo>
                        <a:lnTo>
                          <a:pt x="1536" y="1776"/>
                        </a:lnTo>
                        <a:lnTo>
                          <a:pt x="0" y="1776"/>
                        </a:lnTo>
                        <a:lnTo>
                          <a:pt x="0" y="0"/>
                        </a:lnTo>
                        <a:lnTo>
                          <a:pt x="576" y="0"/>
                        </a:lnTo>
                        <a:lnTo>
                          <a:pt x="576" y="144"/>
                        </a:lnTo>
                        <a:lnTo>
                          <a:pt x="336" y="144"/>
                        </a:lnTo>
                        <a:lnTo>
                          <a:pt x="336" y="432"/>
                        </a:lnTo>
                        <a:lnTo>
                          <a:pt x="476" y="432"/>
                        </a:lnTo>
                        <a:lnTo>
                          <a:pt x="484" y="688"/>
                        </a:lnTo>
                        <a:lnTo>
                          <a:pt x="336" y="688"/>
                        </a:lnTo>
                        <a:lnTo>
                          <a:pt x="336" y="1040"/>
                        </a:lnTo>
                        <a:lnTo>
                          <a:pt x="488" y="1040"/>
                        </a:lnTo>
                        <a:lnTo>
                          <a:pt x="484" y="1300"/>
                        </a:lnTo>
                        <a:lnTo>
                          <a:pt x="352" y="1304"/>
                        </a:lnTo>
                        <a:lnTo>
                          <a:pt x="352" y="1516"/>
                        </a:lnTo>
                        <a:lnTo>
                          <a:pt x="624" y="1512"/>
                        </a:lnTo>
                        <a:lnTo>
                          <a:pt x="624" y="1392"/>
                        </a:lnTo>
                        <a:lnTo>
                          <a:pt x="1004" y="1396"/>
                        </a:lnTo>
                        <a:lnTo>
                          <a:pt x="1008" y="1488"/>
                        </a:lnTo>
                        <a:lnTo>
                          <a:pt x="1248" y="1488"/>
                        </a:lnTo>
                        <a:lnTo>
                          <a:pt x="1248" y="1248"/>
                        </a:lnTo>
                        <a:lnTo>
                          <a:pt x="1536" y="1248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44062" name="Freeform 61"/>
                  <p:cNvSpPr>
                    <a:spLocks/>
                  </p:cNvSpPr>
                  <p:nvPr/>
                </p:nvSpPr>
                <p:spPr bwMode="auto">
                  <a:xfrm rot="-5400000">
                    <a:off x="3473" y="2815"/>
                    <a:ext cx="431" cy="561"/>
                  </a:xfrm>
                  <a:custGeom>
                    <a:avLst/>
                    <a:gdLst>
                      <a:gd name="T0" fmla="*/ 0 w 960"/>
                      <a:gd name="T1" fmla="*/ 0 h 1248"/>
                      <a:gd name="T2" fmla="*/ 960 w 960"/>
                      <a:gd name="T3" fmla="*/ 0 h 1248"/>
                      <a:gd name="T4" fmla="*/ 960 w 960"/>
                      <a:gd name="T5" fmla="*/ 1248 h 1248"/>
                      <a:gd name="T6" fmla="*/ 672 w 960"/>
                      <a:gd name="T7" fmla="*/ 1248 h 1248"/>
                      <a:gd name="T8" fmla="*/ 672 w 960"/>
                      <a:gd name="T9" fmla="*/ 1056 h 1248"/>
                      <a:gd name="T10" fmla="*/ 432 w 960"/>
                      <a:gd name="T11" fmla="*/ 1056 h 1248"/>
                      <a:gd name="T12" fmla="*/ 432 w 960"/>
                      <a:gd name="T13" fmla="*/ 1152 h 1248"/>
                      <a:gd name="T14" fmla="*/ 144 w 960"/>
                      <a:gd name="T15" fmla="*/ 1152 h 1248"/>
                      <a:gd name="T16" fmla="*/ 144 w 960"/>
                      <a:gd name="T17" fmla="*/ 1008 h 1248"/>
                      <a:gd name="T18" fmla="*/ 240 w 960"/>
                      <a:gd name="T19" fmla="*/ 1008 h 1248"/>
                      <a:gd name="T20" fmla="*/ 240 w 960"/>
                      <a:gd name="T21" fmla="*/ 672 h 1248"/>
                      <a:gd name="T22" fmla="*/ 144 w 960"/>
                      <a:gd name="T23" fmla="*/ 672 h 1248"/>
                      <a:gd name="T24" fmla="*/ 144 w 960"/>
                      <a:gd name="T25" fmla="*/ 432 h 1248"/>
                      <a:gd name="T26" fmla="*/ 240 w 960"/>
                      <a:gd name="T27" fmla="*/ 428 h 1248"/>
                      <a:gd name="T28" fmla="*/ 240 w 960"/>
                      <a:gd name="T29" fmla="*/ 144 h 1248"/>
                      <a:gd name="T30" fmla="*/ 0 w 960"/>
                      <a:gd name="T31" fmla="*/ 144 h 1248"/>
                      <a:gd name="T32" fmla="*/ 0 w 960"/>
                      <a:gd name="T33" fmla="*/ 0 h 1248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960"/>
                      <a:gd name="T52" fmla="*/ 0 h 1248"/>
                      <a:gd name="T53" fmla="*/ 960 w 960"/>
                      <a:gd name="T54" fmla="*/ 1248 h 1248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960" h="1248">
                        <a:moveTo>
                          <a:pt x="0" y="0"/>
                        </a:moveTo>
                        <a:lnTo>
                          <a:pt x="960" y="0"/>
                        </a:lnTo>
                        <a:lnTo>
                          <a:pt x="960" y="1248"/>
                        </a:lnTo>
                        <a:lnTo>
                          <a:pt x="672" y="1248"/>
                        </a:lnTo>
                        <a:lnTo>
                          <a:pt x="672" y="1056"/>
                        </a:lnTo>
                        <a:lnTo>
                          <a:pt x="432" y="1056"/>
                        </a:lnTo>
                        <a:lnTo>
                          <a:pt x="432" y="1152"/>
                        </a:lnTo>
                        <a:lnTo>
                          <a:pt x="144" y="1152"/>
                        </a:lnTo>
                        <a:lnTo>
                          <a:pt x="144" y="1008"/>
                        </a:lnTo>
                        <a:lnTo>
                          <a:pt x="240" y="1008"/>
                        </a:lnTo>
                        <a:lnTo>
                          <a:pt x="240" y="672"/>
                        </a:lnTo>
                        <a:lnTo>
                          <a:pt x="144" y="672"/>
                        </a:lnTo>
                        <a:lnTo>
                          <a:pt x="144" y="432"/>
                        </a:lnTo>
                        <a:lnTo>
                          <a:pt x="240" y="428"/>
                        </a:lnTo>
                        <a:lnTo>
                          <a:pt x="240" y="144"/>
                        </a:lnTo>
                        <a:lnTo>
                          <a:pt x="0" y="1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9999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057" name="Freeform 62"/>
                <p:cNvSpPr>
                  <a:spLocks/>
                </p:cNvSpPr>
                <p:nvPr/>
              </p:nvSpPr>
              <p:spPr bwMode="auto">
                <a:xfrm rot="-5400000">
                  <a:off x="5052" y="2839"/>
                  <a:ext cx="233" cy="449"/>
                </a:xfrm>
                <a:custGeom>
                  <a:avLst/>
                  <a:gdLst>
                    <a:gd name="T0" fmla="*/ 6 w 732"/>
                    <a:gd name="T1" fmla="*/ 582 h 1206"/>
                    <a:gd name="T2" fmla="*/ 6 w 732"/>
                    <a:gd name="T3" fmla="*/ 150 h 1206"/>
                    <a:gd name="T4" fmla="*/ 183 w 732"/>
                    <a:gd name="T5" fmla="*/ 0 h 1206"/>
                    <a:gd name="T6" fmla="*/ 342 w 732"/>
                    <a:gd name="T7" fmla="*/ 150 h 1206"/>
                    <a:gd name="T8" fmla="*/ 342 w 732"/>
                    <a:gd name="T9" fmla="*/ 726 h 1206"/>
                    <a:gd name="T10" fmla="*/ 486 w 732"/>
                    <a:gd name="T11" fmla="*/ 870 h 1206"/>
                    <a:gd name="T12" fmla="*/ 582 w 732"/>
                    <a:gd name="T13" fmla="*/ 870 h 1206"/>
                    <a:gd name="T14" fmla="*/ 732 w 732"/>
                    <a:gd name="T15" fmla="*/ 1035 h 1206"/>
                    <a:gd name="T16" fmla="*/ 534 w 732"/>
                    <a:gd name="T17" fmla="*/ 1206 h 1206"/>
                    <a:gd name="T18" fmla="*/ 150 w 732"/>
                    <a:gd name="T19" fmla="*/ 1206 h 1206"/>
                    <a:gd name="T20" fmla="*/ 6 w 732"/>
                    <a:gd name="T21" fmla="*/ 1014 h 1206"/>
                    <a:gd name="T22" fmla="*/ 6 w 732"/>
                    <a:gd name="T23" fmla="*/ 582 h 120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32"/>
                    <a:gd name="T37" fmla="*/ 0 h 1206"/>
                    <a:gd name="T38" fmla="*/ 732 w 732"/>
                    <a:gd name="T39" fmla="*/ 1206 h 120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32" h="1206">
                      <a:moveTo>
                        <a:pt x="6" y="582"/>
                      </a:moveTo>
                      <a:cubicBezTo>
                        <a:pt x="6" y="438"/>
                        <a:pt x="0" y="249"/>
                        <a:pt x="6" y="150"/>
                      </a:cubicBezTo>
                      <a:cubicBezTo>
                        <a:pt x="12" y="51"/>
                        <a:pt x="127" y="0"/>
                        <a:pt x="183" y="0"/>
                      </a:cubicBezTo>
                      <a:cubicBezTo>
                        <a:pt x="239" y="0"/>
                        <a:pt x="316" y="29"/>
                        <a:pt x="342" y="150"/>
                      </a:cubicBezTo>
                      <a:cubicBezTo>
                        <a:pt x="348" y="267"/>
                        <a:pt x="339" y="597"/>
                        <a:pt x="342" y="726"/>
                      </a:cubicBezTo>
                      <a:cubicBezTo>
                        <a:pt x="345" y="855"/>
                        <a:pt x="423" y="867"/>
                        <a:pt x="486" y="870"/>
                      </a:cubicBezTo>
                      <a:cubicBezTo>
                        <a:pt x="549" y="873"/>
                        <a:pt x="495" y="870"/>
                        <a:pt x="582" y="870"/>
                      </a:cubicBezTo>
                      <a:cubicBezTo>
                        <a:pt x="669" y="870"/>
                        <a:pt x="732" y="945"/>
                        <a:pt x="732" y="1035"/>
                      </a:cubicBezTo>
                      <a:cubicBezTo>
                        <a:pt x="732" y="1125"/>
                        <a:pt x="642" y="1206"/>
                        <a:pt x="534" y="1206"/>
                      </a:cubicBezTo>
                      <a:cubicBezTo>
                        <a:pt x="426" y="1206"/>
                        <a:pt x="261" y="1206"/>
                        <a:pt x="150" y="1206"/>
                      </a:cubicBezTo>
                      <a:cubicBezTo>
                        <a:pt x="39" y="1206"/>
                        <a:pt x="9" y="1116"/>
                        <a:pt x="6" y="1014"/>
                      </a:cubicBezTo>
                      <a:cubicBezTo>
                        <a:pt x="3" y="912"/>
                        <a:pt x="6" y="726"/>
                        <a:pt x="6" y="582"/>
                      </a:cubicBezTo>
                      <a:close/>
                    </a:path>
                  </a:pathLst>
                </a:custGeom>
                <a:solidFill>
                  <a:srgbClr val="9999FF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4058" name="Line 63"/>
                <p:cNvSpPr>
                  <a:spLocks noChangeShapeType="1"/>
                </p:cNvSpPr>
                <p:nvPr/>
              </p:nvSpPr>
              <p:spPr bwMode="auto">
                <a:xfrm>
                  <a:off x="4464" y="2327"/>
                  <a:ext cx="0" cy="166"/>
                </a:xfrm>
                <a:prstGeom prst="line">
                  <a:avLst/>
                </a:prstGeom>
                <a:noFill/>
                <a:ln w="57150">
                  <a:solidFill>
                    <a:schemeClr val="bg2"/>
                  </a:solidFill>
                  <a:round/>
                  <a:headEnd type="none" w="sm" len="sm"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4059" name="Line 64"/>
                <p:cNvSpPr>
                  <a:spLocks noChangeShapeType="1"/>
                </p:cNvSpPr>
                <p:nvPr/>
              </p:nvSpPr>
              <p:spPr bwMode="auto">
                <a:xfrm>
                  <a:off x="5136" y="2699"/>
                  <a:ext cx="0" cy="330"/>
                </a:xfrm>
                <a:prstGeom prst="line">
                  <a:avLst/>
                </a:prstGeom>
                <a:noFill/>
                <a:ln w="57150">
                  <a:solidFill>
                    <a:schemeClr val="bg2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4060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4272" y="2411"/>
                  <a:ext cx="436" cy="239"/>
                </a:xfrm>
                <a:prstGeom prst="rect">
                  <a:avLst/>
                </a:prstGeom>
                <a:solidFill>
                  <a:srgbClr val="CCFFCC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800" dirty="0"/>
                    <a:t>OPC</a:t>
                  </a:r>
                </a:p>
              </p:txBody>
            </p:sp>
          </p:grpSp>
        </p:grpSp>
        <p:sp>
          <p:nvSpPr>
            <p:cNvPr id="44052" name="Text Box 66"/>
            <p:cNvSpPr txBox="1">
              <a:spLocks noChangeArrowheads="1"/>
            </p:cNvSpPr>
            <p:nvPr/>
          </p:nvSpPr>
          <p:spPr bwMode="auto">
            <a:xfrm>
              <a:off x="4992" y="2324"/>
              <a:ext cx="2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/>
                <a:t>0</a:t>
              </a:r>
              <a:r>
                <a:rPr lang="en-US" sz="1600" b="1" dirty="0">
                  <a:cs typeface="Arial" pitchFamily="34" charset="0"/>
                </a:rPr>
                <a:t>°</a:t>
              </a:r>
              <a:endParaRPr lang="en-US" sz="1600" b="1" dirty="0"/>
            </a:p>
          </p:txBody>
        </p:sp>
        <p:sp>
          <p:nvSpPr>
            <p:cNvPr id="44053" name="Text Box 67"/>
            <p:cNvSpPr txBox="1">
              <a:spLocks noChangeArrowheads="1"/>
            </p:cNvSpPr>
            <p:nvPr/>
          </p:nvSpPr>
          <p:spPr bwMode="auto">
            <a:xfrm>
              <a:off x="5232" y="2640"/>
              <a:ext cx="3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/>
                <a:t>180</a:t>
              </a:r>
              <a:r>
                <a:rPr lang="en-US" sz="1600" b="1" dirty="0">
                  <a:cs typeface="Arial" pitchFamily="34" charset="0"/>
                </a:rPr>
                <a:t>°</a:t>
              </a:r>
              <a:endParaRPr lang="en-US" sz="1600" b="1" dirty="0"/>
            </a:p>
          </p:txBody>
        </p:sp>
      </p:grpSp>
      <p:sp>
        <p:nvSpPr>
          <p:cNvPr id="298052" name="Text Box 68"/>
          <p:cNvSpPr txBox="1">
            <a:spLocks noChangeArrowheads="1"/>
          </p:cNvSpPr>
          <p:nvPr/>
        </p:nvSpPr>
        <p:spPr bwMode="auto">
          <a:xfrm>
            <a:off x="1049338" y="5878513"/>
            <a:ext cx="4684712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OPC = Optical Proximity Correction </a:t>
            </a:r>
          </a:p>
        </p:txBody>
      </p:sp>
      <p:sp>
        <p:nvSpPr>
          <p:cNvPr id="298053" name="Text Box 69"/>
          <p:cNvSpPr txBox="1">
            <a:spLocks noChangeArrowheads="1"/>
          </p:cNvSpPr>
          <p:nvPr/>
        </p:nvSpPr>
        <p:spPr bwMode="auto">
          <a:xfrm>
            <a:off x="5808663" y="5860287"/>
            <a:ext cx="3157207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PSM = Phase Shift Mask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52" grpId="0" autoUpdateAnimBg="0"/>
      <p:bldP spid="298053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gdsLayout"/>
          <p:cNvPicPr>
            <a:picLocks noChangeAspect="1" noChangeArrowheads="1"/>
          </p:cNvPicPr>
          <p:nvPr/>
        </p:nvPicPr>
        <p:blipFill>
          <a:blip r:embed="rId3" cstate="print"/>
          <a:srcRect l="4219" t="13297" r="16002" b="13477"/>
          <a:stretch>
            <a:fillRect/>
          </a:stretch>
        </p:blipFill>
        <p:spPr bwMode="auto">
          <a:xfrm>
            <a:off x="1177872" y="89761"/>
            <a:ext cx="6695268" cy="455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32503" y="2362200"/>
            <a:ext cx="4738256" cy="377041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20000"/>
              </a:spcAft>
              <a:buClr>
                <a:srgbClr val="7900A4"/>
              </a:buClr>
              <a:buSzPct val="125000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Your semiconductor vendor will: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Rerun your design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Generate a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database for manufacturing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Perform  photolithography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Put your chip into a package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Run your test program</a:t>
            </a:r>
          </a:p>
          <a:p>
            <a:pPr marL="569913" marR="0" lvl="1" indent="-344488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15000"/>
              </a:spcAft>
              <a:buClr>
                <a:srgbClr val="7900A4"/>
              </a:buClr>
              <a:buSzPct val="8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</a:rPr>
              <a:t>Deliver your finished chips</a:t>
            </a:r>
          </a:p>
        </p:txBody>
      </p:sp>
      <p:pic>
        <p:nvPicPr>
          <p:cNvPr id="11" name="Picture 7" descr="board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24153" y="914400"/>
            <a:ext cx="4101175" cy="385766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332503" y="1161670"/>
            <a:ext cx="4168243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4320"/>
              </a:lnSpc>
              <a:defRPr/>
            </a:pPr>
            <a:r>
              <a:rPr lang="en-US" sz="2400" dirty="0" smtClean="0"/>
              <a:t>Take a deep breath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and “sign off”!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7. Turn Your Design Into Sand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9" name="Picture 7" descr="bo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4528" y="1543792"/>
            <a:ext cx="4769472" cy="353884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08754" y="1229093"/>
            <a:ext cx="68283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4320"/>
              </a:lnSpc>
              <a:defRPr/>
            </a:pPr>
            <a:r>
              <a:rPr lang="en-US" sz="2400" dirty="0" smtClean="0"/>
              <a:t>Put the chips together 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2800" dirty="0" smtClean="0"/>
              <a:t>on a board and into your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phone, computer…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8755" y="2819400"/>
            <a:ext cx="3467595" cy="1746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4320"/>
              </a:lnSpc>
              <a:defRPr/>
            </a:pPr>
            <a:r>
              <a:rPr lang="en-US" sz="2400" dirty="0" smtClean="0"/>
              <a:t>Better yet, 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2800" dirty="0" smtClean="0"/>
              <a:t>have someone else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do it for you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an Electronic Product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1676" y="4495800"/>
            <a:ext cx="3467595" cy="1746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4320"/>
              </a:lnSpc>
              <a:defRPr/>
            </a:pPr>
            <a:r>
              <a:rPr lang="en-US" sz="2400" dirty="0" smtClean="0"/>
              <a:t>Now you’re  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2800" dirty="0" smtClean="0"/>
              <a:t>ready to</a:t>
            </a:r>
          </a:p>
          <a:p>
            <a:pPr marL="0" lvl="1">
              <a:lnSpc>
                <a:spcPts val="4320"/>
              </a:lnSpc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go to market!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Design Flow?</a:t>
            </a:r>
            <a:endParaRPr lang="en-US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11275" y="1077913"/>
            <a:ext cx="7832725" cy="4954587"/>
          </a:xfrm>
        </p:spPr>
        <p:txBody>
          <a:bodyPr/>
          <a:lstStyle/>
          <a:p>
            <a:pPr algn="r" eaLnBrk="1" hangingPunct="1">
              <a:buFontTx/>
              <a:buNone/>
              <a:defRPr/>
            </a:pPr>
            <a:r>
              <a:rPr lang="en-US" sz="1900" dirty="0" smtClean="0"/>
              <a:t>…the steps you take to design a chip!</a:t>
            </a:r>
          </a:p>
        </p:txBody>
      </p:sp>
      <p:grpSp>
        <p:nvGrpSpPr>
          <p:cNvPr id="2" name="Group 259"/>
          <p:cNvGrpSpPr>
            <a:grpSpLocks/>
          </p:cNvGrpSpPr>
          <p:nvPr/>
        </p:nvGrpSpPr>
        <p:grpSpPr bwMode="auto">
          <a:xfrm>
            <a:off x="230188" y="1068388"/>
            <a:ext cx="8596312" cy="5237162"/>
            <a:chOff x="145" y="730"/>
            <a:chExt cx="5415" cy="3299"/>
          </a:xfrm>
        </p:grpSpPr>
        <p:sp>
          <p:nvSpPr>
            <p:cNvPr id="161028" name="AutoShape 260"/>
            <p:cNvSpPr>
              <a:spLocks noChangeArrowheads="1"/>
            </p:cNvSpPr>
            <p:nvPr/>
          </p:nvSpPr>
          <p:spPr bwMode="auto">
            <a:xfrm>
              <a:off x="3745" y="963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Technology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Process</a:t>
              </a:r>
            </a:p>
          </p:txBody>
        </p:sp>
        <p:grpSp>
          <p:nvGrpSpPr>
            <p:cNvPr id="3" name="Group 261"/>
            <p:cNvGrpSpPr>
              <a:grpSpLocks/>
            </p:cNvGrpSpPr>
            <p:nvPr/>
          </p:nvGrpSpPr>
          <p:grpSpPr bwMode="auto">
            <a:xfrm>
              <a:off x="926" y="1470"/>
              <a:ext cx="335" cy="313"/>
              <a:chOff x="2544" y="1632"/>
              <a:chExt cx="336" cy="384"/>
            </a:xfrm>
          </p:grpSpPr>
          <p:sp>
            <p:nvSpPr>
              <p:cNvPr id="26722" name="AutoShape 262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3" name="AutoShape 263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4" name="AutoShape 264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33" name="Oval 265"/>
            <p:cNvSpPr>
              <a:spLocks noChangeArrowheads="1"/>
            </p:cNvSpPr>
            <p:nvPr/>
          </p:nvSpPr>
          <p:spPr bwMode="auto">
            <a:xfrm>
              <a:off x="2335" y="2697"/>
              <a:ext cx="765" cy="27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Gate-level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netlist</a:t>
              </a:r>
            </a:p>
          </p:txBody>
        </p:sp>
        <p:sp>
          <p:nvSpPr>
            <p:cNvPr id="161034" name="Text Box 266"/>
            <p:cNvSpPr txBox="1">
              <a:spLocks noChangeArrowheads="1"/>
            </p:cNvSpPr>
            <p:nvPr/>
          </p:nvSpPr>
          <p:spPr bwMode="auto">
            <a:xfrm>
              <a:off x="782" y="1314"/>
              <a:ext cx="718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Testbench</a:t>
              </a:r>
            </a:p>
          </p:txBody>
        </p:sp>
        <p:grpSp>
          <p:nvGrpSpPr>
            <p:cNvPr id="4" name="Group 267"/>
            <p:cNvGrpSpPr>
              <a:grpSpLocks/>
            </p:cNvGrpSpPr>
            <p:nvPr/>
          </p:nvGrpSpPr>
          <p:grpSpPr bwMode="auto">
            <a:xfrm>
              <a:off x="1690" y="730"/>
              <a:ext cx="335" cy="311"/>
              <a:chOff x="2544" y="1632"/>
              <a:chExt cx="336" cy="384"/>
            </a:xfrm>
          </p:grpSpPr>
          <p:sp>
            <p:nvSpPr>
              <p:cNvPr id="26719" name="AutoShape 268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0" name="AutoShape 269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1" name="AutoShape 270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39" name="Text Box 271"/>
            <p:cNvSpPr txBox="1">
              <a:spLocks noChangeArrowheads="1"/>
            </p:cNvSpPr>
            <p:nvPr/>
          </p:nvSpPr>
          <p:spPr bwMode="auto">
            <a:xfrm>
              <a:off x="2073" y="808"/>
              <a:ext cx="718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Specification</a:t>
              </a:r>
            </a:p>
          </p:txBody>
        </p:sp>
        <p:grpSp>
          <p:nvGrpSpPr>
            <p:cNvPr id="5" name="Group 272"/>
            <p:cNvGrpSpPr>
              <a:grpSpLocks/>
            </p:cNvGrpSpPr>
            <p:nvPr/>
          </p:nvGrpSpPr>
          <p:grpSpPr bwMode="auto">
            <a:xfrm>
              <a:off x="3267" y="1470"/>
              <a:ext cx="335" cy="313"/>
              <a:chOff x="2544" y="1632"/>
              <a:chExt cx="336" cy="384"/>
            </a:xfrm>
          </p:grpSpPr>
          <p:sp>
            <p:nvSpPr>
              <p:cNvPr id="26716" name="AutoShape 273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7" name="AutoShape 274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8" name="AutoShape 275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44" name="Text Box 276"/>
            <p:cNvSpPr txBox="1">
              <a:spLocks noChangeArrowheads="1"/>
            </p:cNvSpPr>
            <p:nvPr/>
          </p:nvSpPr>
          <p:spPr bwMode="auto">
            <a:xfrm>
              <a:off x="3124" y="1236"/>
              <a:ext cx="1004" cy="25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Scripts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Initial constraints</a:t>
              </a:r>
              <a:endParaRPr lang="en-US" sz="10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6637" name="Line 277"/>
            <p:cNvSpPr>
              <a:spLocks noChangeShapeType="1"/>
            </p:cNvSpPr>
            <p:nvPr/>
          </p:nvSpPr>
          <p:spPr bwMode="auto">
            <a:xfrm flipV="1">
              <a:off x="1308" y="846"/>
              <a:ext cx="382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38" name="Line 278"/>
            <p:cNvSpPr>
              <a:spLocks noChangeShapeType="1"/>
            </p:cNvSpPr>
            <p:nvPr/>
          </p:nvSpPr>
          <p:spPr bwMode="auto">
            <a:xfrm>
              <a:off x="1786" y="1041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39" name="Line 279"/>
            <p:cNvSpPr>
              <a:spLocks noChangeShapeType="1"/>
            </p:cNvSpPr>
            <p:nvPr/>
          </p:nvSpPr>
          <p:spPr bwMode="auto">
            <a:xfrm flipH="1" flipV="1">
              <a:off x="1261" y="1119"/>
              <a:ext cx="190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0" name="Line 280"/>
            <p:cNvSpPr>
              <a:spLocks noChangeShapeType="1"/>
            </p:cNvSpPr>
            <p:nvPr/>
          </p:nvSpPr>
          <p:spPr bwMode="auto">
            <a:xfrm>
              <a:off x="1834" y="1353"/>
              <a:ext cx="0" cy="2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1" name="Line 281"/>
            <p:cNvSpPr>
              <a:spLocks noChangeShapeType="1"/>
            </p:cNvSpPr>
            <p:nvPr/>
          </p:nvSpPr>
          <p:spPr bwMode="auto">
            <a:xfrm>
              <a:off x="1834" y="1470"/>
              <a:ext cx="9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2" name="Line 282"/>
            <p:cNvSpPr>
              <a:spLocks noChangeShapeType="1"/>
            </p:cNvSpPr>
            <p:nvPr/>
          </p:nvSpPr>
          <p:spPr bwMode="auto">
            <a:xfrm>
              <a:off x="2742" y="1470"/>
              <a:ext cx="0" cy="1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3" name="Line 283"/>
            <p:cNvSpPr>
              <a:spLocks noChangeShapeType="1"/>
            </p:cNvSpPr>
            <p:nvPr/>
          </p:nvSpPr>
          <p:spPr bwMode="auto">
            <a:xfrm>
              <a:off x="4128" y="1158"/>
              <a:ext cx="0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4" name="Line 284"/>
            <p:cNvSpPr>
              <a:spLocks noChangeShapeType="1"/>
            </p:cNvSpPr>
            <p:nvPr/>
          </p:nvSpPr>
          <p:spPr bwMode="auto">
            <a:xfrm>
              <a:off x="1834" y="1783"/>
              <a:ext cx="0" cy="1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5" name="Line 285"/>
            <p:cNvSpPr>
              <a:spLocks noChangeShapeType="1"/>
            </p:cNvSpPr>
            <p:nvPr/>
          </p:nvSpPr>
          <p:spPr bwMode="auto">
            <a:xfrm>
              <a:off x="2760" y="1775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6" name="Line 286"/>
            <p:cNvSpPr>
              <a:spLocks noChangeShapeType="1"/>
            </p:cNvSpPr>
            <p:nvPr/>
          </p:nvSpPr>
          <p:spPr bwMode="auto">
            <a:xfrm>
              <a:off x="1165" y="1783"/>
              <a:ext cx="0" cy="1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7" name="Line 287"/>
            <p:cNvSpPr>
              <a:spLocks noChangeShapeType="1"/>
            </p:cNvSpPr>
            <p:nvPr/>
          </p:nvSpPr>
          <p:spPr bwMode="auto">
            <a:xfrm flipH="1">
              <a:off x="639" y="1860"/>
              <a:ext cx="5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8" name="Line 288"/>
            <p:cNvSpPr>
              <a:spLocks noChangeShapeType="1"/>
            </p:cNvSpPr>
            <p:nvPr/>
          </p:nvSpPr>
          <p:spPr bwMode="auto">
            <a:xfrm>
              <a:off x="639" y="1860"/>
              <a:ext cx="4" cy="13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9" name="Line 289"/>
            <p:cNvSpPr>
              <a:spLocks noChangeShapeType="1"/>
            </p:cNvSpPr>
            <p:nvPr/>
          </p:nvSpPr>
          <p:spPr bwMode="auto">
            <a:xfrm>
              <a:off x="641" y="3203"/>
              <a:ext cx="49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0" name="Line 290"/>
            <p:cNvSpPr>
              <a:spLocks noChangeShapeType="1"/>
            </p:cNvSpPr>
            <p:nvPr/>
          </p:nvSpPr>
          <p:spPr bwMode="auto">
            <a:xfrm>
              <a:off x="2694" y="2211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1" name="Line 291"/>
            <p:cNvSpPr>
              <a:spLocks noChangeShapeType="1"/>
            </p:cNvSpPr>
            <p:nvPr/>
          </p:nvSpPr>
          <p:spPr bwMode="auto">
            <a:xfrm flipH="1">
              <a:off x="1857" y="2853"/>
              <a:ext cx="47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2" name="Line 292"/>
            <p:cNvSpPr>
              <a:spLocks noChangeShapeType="1"/>
            </p:cNvSpPr>
            <p:nvPr/>
          </p:nvSpPr>
          <p:spPr bwMode="auto">
            <a:xfrm flipH="1">
              <a:off x="2715" y="2970"/>
              <a:ext cx="3" cy="1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3" name="Line 293"/>
            <p:cNvSpPr>
              <a:spLocks noChangeShapeType="1"/>
            </p:cNvSpPr>
            <p:nvPr/>
          </p:nvSpPr>
          <p:spPr bwMode="auto">
            <a:xfrm>
              <a:off x="1835" y="3243"/>
              <a:ext cx="19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4" name="Line 294"/>
            <p:cNvSpPr>
              <a:spLocks noChangeShapeType="1"/>
            </p:cNvSpPr>
            <p:nvPr/>
          </p:nvSpPr>
          <p:spPr bwMode="auto">
            <a:xfrm flipH="1" flipV="1">
              <a:off x="3768" y="2908"/>
              <a:ext cx="1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5" name="Line 295"/>
            <p:cNvSpPr>
              <a:spLocks noChangeShapeType="1"/>
            </p:cNvSpPr>
            <p:nvPr/>
          </p:nvSpPr>
          <p:spPr bwMode="auto">
            <a:xfrm flipV="1">
              <a:off x="3783" y="2211"/>
              <a:ext cx="2" cy="3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6" name="Line 296"/>
            <p:cNvSpPr>
              <a:spLocks noChangeShapeType="1"/>
            </p:cNvSpPr>
            <p:nvPr/>
          </p:nvSpPr>
          <p:spPr bwMode="auto">
            <a:xfrm flipV="1">
              <a:off x="4566" y="2211"/>
              <a:ext cx="0" cy="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7" name="Line 297"/>
            <p:cNvSpPr>
              <a:spLocks noChangeShapeType="1"/>
            </p:cNvSpPr>
            <p:nvPr/>
          </p:nvSpPr>
          <p:spPr bwMode="auto">
            <a:xfrm flipH="1" flipV="1">
              <a:off x="3028" y="2211"/>
              <a:ext cx="1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8" name="Line 298"/>
            <p:cNvSpPr>
              <a:spLocks noChangeShapeType="1"/>
            </p:cNvSpPr>
            <p:nvPr/>
          </p:nvSpPr>
          <p:spPr bwMode="auto">
            <a:xfrm>
              <a:off x="3148" y="3555"/>
              <a:ext cx="14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9" name="Line 299"/>
            <p:cNvSpPr>
              <a:spLocks noChangeShapeType="1"/>
            </p:cNvSpPr>
            <p:nvPr/>
          </p:nvSpPr>
          <p:spPr bwMode="auto">
            <a:xfrm flipV="1">
              <a:off x="4569" y="2490"/>
              <a:ext cx="4" cy="10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0" name="Line 300"/>
            <p:cNvSpPr>
              <a:spLocks noChangeShapeType="1"/>
            </p:cNvSpPr>
            <p:nvPr/>
          </p:nvSpPr>
          <p:spPr bwMode="auto">
            <a:xfrm>
              <a:off x="2719" y="3326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1" name="Line 301"/>
            <p:cNvSpPr>
              <a:spLocks noChangeShapeType="1"/>
            </p:cNvSpPr>
            <p:nvPr/>
          </p:nvSpPr>
          <p:spPr bwMode="auto">
            <a:xfrm>
              <a:off x="3459" y="1783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2" name="Line 302"/>
            <p:cNvSpPr>
              <a:spLocks noChangeShapeType="1"/>
            </p:cNvSpPr>
            <p:nvPr/>
          </p:nvSpPr>
          <p:spPr bwMode="auto">
            <a:xfrm>
              <a:off x="4128" y="1783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3" name="Line 303"/>
            <p:cNvSpPr>
              <a:spLocks noChangeShapeType="1"/>
            </p:cNvSpPr>
            <p:nvPr/>
          </p:nvSpPr>
          <p:spPr bwMode="auto">
            <a:xfrm>
              <a:off x="2933" y="1860"/>
              <a:ext cx="0" cy="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4" name="Line 304"/>
            <p:cNvSpPr>
              <a:spLocks noChangeShapeType="1"/>
            </p:cNvSpPr>
            <p:nvPr/>
          </p:nvSpPr>
          <p:spPr bwMode="auto">
            <a:xfrm>
              <a:off x="1834" y="1860"/>
              <a:ext cx="22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073" name="AutoShape 305"/>
            <p:cNvSpPr>
              <a:spLocks noChangeArrowheads="1"/>
            </p:cNvSpPr>
            <p:nvPr/>
          </p:nvSpPr>
          <p:spPr bwMode="auto">
            <a:xfrm>
              <a:off x="592" y="925"/>
              <a:ext cx="716" cy="194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System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Analysis</a:t>
              </a:r>
            </a:p>
          </p:txBody>
        </p:sp>
        <p:sp>
          <p:nvSpPr>
            <p:cNvPr id="26666" name="Text Box 306"/>
            <p:cNvSpPr txBox="1">
              <a:spLocks noChangeArrowheads="1"/>
            </p:cNvSpPr>
            <p:nvPr/>
          </p:nvSpPr>
          <p:spPr bwMode="auto">
            <a:xfrm>
              <a:off x="145" y="1150"/>
              <a:ext cx="1105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System Studio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Saber</a:t>
              </a:r>
              <a:endParaRPr lang="en-US" sz="1200" b="1" dirty="0"/>
            </a:p>
          </p:txBody>
        </p:sp>
        <p:sp>
          <p:nvSpPr>
            <p:cNvPr id="161075" name="AutoShape 307"/>
            <p:cNvSpPr>
              <a:spLocks noChangeArrowheads="1"/>
            </p:cNvSpPr>
            <p:nvPr/>
          </p:nvSpPr>
          <p:spPr bwMode="auto">
            <a:xfrm>
              <a:off x="1451" y="1158"/>
              <a:ext cx="718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Select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Architecture</a:t>
              </a:r>
            </a:p>
          </p:txBody>
        </p:sp>
        <p:sp>
          <p:nvSpPr>
            <p:cNvPr id="26668" name="Text Box 308"/>
            <p:cNvSpPr txBox="1">
              <a:spLocks noChangeArrowheads="1"/>
            </p:cNvSpPr>
            <p:nvPr/>
          </p:nvSpPr>
          <p:spPr bwMode="auto">
            <a:xfrm>
              <a:off x="2216" y="1067"/>
              <a:ext cx="908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Module Compiler</a:t>
              </a:r>
            </a:p>
          </p:txBody>
        </p:sp>
        <p:sp>
          <p:nvSpPr>
            <p:cNvPr id="161077" name="AutoShape 309"/>
            <p:cNvSpPr>
              <a:spLocks noChangeArrowheads="1"/>
            </p:cNvSpPr>
            <p:nvPr/>
          </p:nvSpPr>
          <p:spPr bwMode="auto">
            <a:xfrm>
              <a:off x="3745" y="1588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Models / IP</a:t>
              </a:r>
            </a:p>
          </p:txBody>
        </p:sp>
        <p:sp>
          <p:nvSpPr>
            <p:cNvPr id="26670" name="Text Box 310"/>
            <p:cNvSpPr txBox="1">
              <a:spLocks noChangeArrowheads="1"/>
            </p:cNvSpPr>
            <p:nvPr/>
          </p:nvSpPr>
          <p:spPr bwMode="auto">
            <a:xfrm>
              <a:off x="4475" y="1544"/>
              <a:ext cx="1006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Library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DesignWare IP</a:t>
              </a:r>
              <a:endParaRPr lang="en-US" sz="1200" b="1" dirty="0"/>
            </a:p>
          </p:txBody>
        </p:sp>
        <p:sp>
          <p:nvSpPr>
            <p:cNvPr id="26671" name="Text Box 311"/>
            <p:cNvSpPr txBox="1">
              <a:spLocks noChangeArrowheads="1"/>
            </p:cNvSpPr>
            <p:nvPr/>
          </p:nvSpPr>
          <p:spPr bwMode="auto">
            <a:xfrm>
              <a:off x="543" y="1470"/>
              <a:ext cx="383" cy="24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VERA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200" b="1" dirty="0"/>
            </a:p>
          </p:txBody>
        </p:sp>
        <p:sp>
          <p:nvSpPr>
            <p:cNvPr id="161080" name="AutoShape 312"/>
            <p:cNvSpPr>
              <a:spLocks noChangeArrowheads="1"/>
            </p:cNvSpPr>
            <p:nvPr/>
          </p:nvSpPr>
          <p:spPr bwMode="auto">
            <a:xfrm>
              <a:off x="974" y="1938"/>
              <a:ext cx="1099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RTL Verification</a:t>
              </a:r>
            </a:p>
          </p:txBody>
        </p:sp>
        <p:sp>
          <p:nvSpPr>
            <p:cNvPr id="26673" name="Text Box 313"/>
            <p:cNvSpPr txBox="1">
              <a:spLocks noChangeArrowheads="1"/>
            </p:cNvSpPr>
            <p:nvPr/>
          </p:nvSpPr>
          <p:spPr bwMode="auto">
            <a:xfrm>
              <a:off x="630" y="2037"/>
              <a:ext cx="717" cy="349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000" b="1" i="1" dirty="0"/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VCS-MX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200" b="1" dirty="0"/>
            </a:p>
          </p:txBody>
        </p:sp>
        <p:sp>
          <p:nvSpPr>
            <p:cNvPr id="161082" name="AutoShape 314"/>
            <p:cNvSpPr>
              <a:spLocks noChangeArrowheads="1"/>
            </p:cNvSpPr>
            <p:nvPr/>
          </p:nvSpPr>
          <p:spPr bwMode="auto">
            <a:xfrm>
              <a:off x="1141" y="2735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ATPG</a:t>
              </a:r>
            </a:p>
          </p:txBody>
        </p:sp>
        <p:sp>
          <p:nvSpPr>
            <p:cNvPr id="26675" name="Text Box 315"/>
            <p:cNvSpPr txBox="1">
              <a:spLocks noChangeArrowheads="1"/>
            </p:cNvSpPr>
            <p:nvPr/>
          </p:nvSpPr>
          <p:spPr bwMode="auto">
            <a:xfrm>
              <a:off x="1327" y="2962"/>
              <a:ext cx="717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TetraMAX</a:t>
              </a:r>
              <a:endParaRPr lang="en-US" sz="1200" b="1" dirty="0"/>
            </a:p>
          </p:txBody>
        </p:sp>
        <p:grpSp>
          <p:nvGrpSpPr>
            <p:cNvPr id="6" name="Group 316"/>
            <p:cNvGrpSpPr>
              <a:grpSpLocks/>
            </p:cNvGrpSpPr>
            <p:nvPr/>
          </p:nvGrpSpPr>
          <p:grpSpPr bwMode="auto">
            <a:xfrm>
              <a:off x="2312" y="1938"/>
              <a:ext cx="908" cy="273"/>
              <a:chOff x="2256" y="2544"/>
              <a:chExt cx="912" cy="336"/>
            </a:xfrm>
          </p:grpSpPr>
          <p:sp>
            <p:nvSpPr>
              <p:cNvPr id="161085" name="AutoShape 317"/>
              <p:cNvSpPr>
                <a:spLocks noChangeArrowheads="1"/>
              </p:cNvSpPr>
              <p:nvPr/>
            </p:nvSpPr>
            <p:spPr bwMode="auto">
              <a:xfrm>
                <a:off x="2448" y="2544"/>
                <a:ext cx="720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1086" name="AutoShape 318"/>
              <p:cNvSpPr>
                <a:spLocks noChangeArrowheads="1"/>
              </p:cNvSpPr>
              <p:nvPr/>
            </p:nvSpPr>
            <p:spPr bwMode="auto">
              <a:xfrm>
                <a:off x="2352" y="2592"/>
                <a:ext cx="719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1087" name="AutoShape 319"/>
              <p:cNvSpPr>
                <a:spLocks noChangeArrowheads="1"/>
              </p:cNvSpPr>
              <p:nvPr/>
            </p:nvSpPr>
            <p:spPr bwMode="auto">
              <a:xfrm>
                <a:off x="2256" y="2640"/>
                <a:ext cx="720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2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Synthesis</a:t>
                </a:r>
              </a:p>
            </p:txBody>
          </p:sp>
        </p:grpSp>
        <p:sp>
          <p:nvSpPr>
            <p:cNvPr id="26677" name="Text Box 320"/>
            <p:cNvSpPr txBox="1">
              <a:spLocks noChangeArrowheads="1"/>
            </p:cNvSpPr>
            <p:nvPr/>
          </p:nvSpPr>
          <p:spPr bwMode="auto">
            <a:xfrm>
              <a:off x="3212" y="1901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Design Compiler    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Power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DFT Compiler</a:t>
              </a:r>
              <a:endParaRPr lang="en-US" sz="1200" b="1" dirty="0"/>
            </a:p>
          </p:txBody>
        </p:sp>
        <p:sp>
          <p:nvSpPr>
            <p:cNvPr id="161089" name="AutoShape 321"/>
            <p:cNvSpPr>
              <a:spLocks noChangeArrowheads="1"/>
            </p:cNvSpPr>
            <p:nvPr/>
          </p:nvSpPr>
          <p:spPr bwMode="auto">
            <a:xfrm>
              <a:off x="1131" y="3133"/>
              <a:ext cx="718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Gate-level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verification</a:t>
              </a:r>
            </a:p>
          </p:txBody>
        </p:sp>
        <p:sp>
          <p:nvSpPr>
            <p:cNvPr id="26679" name="Text Box 322"/>
            <p:cNvSpPr txBox="1">
              <a:spLocks noChangeArrowheads="1"/>
            </p:cNvSpPr>
            <p:nvPr/>
          </p:nvSpPr>
          <p:spPr bwMode="auto">
            <a:xfrm>
              <a:off x="616" y="2525"/>
              <a:ext cx="907" cy="54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VCS-MX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Magellan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Formality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PrimeTime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PrimePower</a:t>
              </a:r>
              <a:endParaRPr lang="en-US" sz="1200" b="1" dirty="0"/>
            </a:p>
          </p:txBody>
        </p:sp>
        <p:sp>
          <p:nvSpPr>
            <p:cNvPr id="161091" name="AutoShape 323"/>
            <p:cNvSpPr>
              <a:spLocks noChangeArrowheads="1"/>
            </p:cNvSpPr>
            <p:nvPr/>
          </p:nvSpPr>
          <p:spPr bwMode="auto">
            <a:xfrm>
              <a:off x="2335" y="3430"/>
              <a:ext cx="813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Place &amp; Route</a:t>
              </a:r>
            </a:p>
          </p:txBody>
        </p:sp>
        <p:sp>
          <p:nvSpPr>
            <p:cNvPr id="26681" name="Text Box 324"/>
            <p:cNvSpPr txBox="1">
              <a:spLocks noChangeArrowheads="1"/>
            </p:cNvSpPr>
            <p:nvPr/>
          </p:nvSpPr>
          <p:spPr bwMode="auto">
            <a:xfrm>
              <a:off x="3170" y="3244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IC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Physical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Astro</a:t>
              </a:r>
              <a:endParaRPr lang="en-US" sz="1200" b="1" dirty="0"/>
            </a:p>
          </p:txBody>
        </p:sp>
        <p:sp>
          <p:nvSpPr>
            <p:cNvPr id="161093" name="AutoShape 325"/>
            <p:cNvSpPr>
              <a:spLocks noChangeArrowheads="1"/>
            </p:cNvSpPr>
            <p:nvPr/>
          </p:nvSpPr>
          <p:spPr bwMode="auto">
            <a:xfrm>
              <a:off x="4175" y="2302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Links-to-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Layout</a:t>
              </a:r>
            </a:p>
          </p:txBody>
        </p:sp>
        <p:sp>
          <p:nvSpPr>
            <p:cNvPr id="161094" name="AutoShape 326"/>
            <p:cNvSpPr>
              <a:spLocks noChangeArrowheads="1"/>
            </p:cNvSpPr>
            <p:nvPr/>
          </p:nvSpPr>
          <p:spPr bwMode="auto">
            <a:xfrm>
              <a:off x="2285" y="2348"/>
              <a:ext cx="812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Design Planning</a:t>
              </a:r>
            </a:p>
          </p:txBody>
        </p:sp>
        <p:sp>
          <p:nvSpPr>
            <p:cNvPr id="26684" name="Text Box 327"/>
            <p:cNvSpPr txBox="1">
              <a:spLocks noChangeArrowheads="1"/>
            </p:cNvSpPr>
            <p:nvPr/>
          </p:nvSpPr>
          <p:spPr bwMode="auto">
            <a:xfrm>
              <a:off x="394" y="3701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PrimeTime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NanoSim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HSPICE</a:t>
              </a:r>
            </a:p>
          </p:txBody>
        </p:sp>
        <p:sp>
          <p:nvSpPr>
            <p:cNvPr id="161096" name="AutoShape 328"/>
            <p:cNvSpPr>
              <a:spLocks noChangeArrowheads="1"/>
            </p:cNvSpPr>
            <p:nvPr/>
          </p:nvSpPr>
          <p:spPr bwMode="auto">
            <a:xfrm>
              <a:off x="312" y="3437"/>
              <a:ext cx="812" cy="21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Post-Route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Verification</a:t>
              </a:r>
            </a:p>
          </p:txBody>
        </p:sp>
        <p:sp>
          <p:nvSpPr>
            <p:cNvPr id="161097" name="AutoShape 329"/>
            <p:cNvSpPr>
              <a:spLocks noChangeArrowheads="1"/>
            </p:cNvSpPr>
            <p:nvPr/>
          </p:nvSpPr>
          <p:spPr bwMode="auto">
            <a:xfrm>
              <a:off x="3481" y="3758"/>
              <a:ext cx="812" cy="221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Physical Data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Creation</a:t>
              </a:r>
            </a:p>
          </p:txBody>
        </p:sp>
        <p:sp>
          <p:nvSpPr>
            <p:cNvPr id="26687" name="Line 330"/>
            <p:cNvSpPr>
              <a:spLocks noChangeShapeType="1"/>
            </p:cNvSpPr>
            <p:nvPr/>
          </p:nvSpPr>
          <p:spPr bwMode="auto">
            <a:xfrm flipH="1">
              <a:off x="2693" y="2540"/>
              <a:ext cx="0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88" name="Line 331"/>
            <p:cNvSpPr>
              <a:spLocks noChangeShapeType="1"/>
            </p:cNvSpPr>
            <p:nvPr/>
          </p:nvSpPr>
          <p:spPr bwMode="auto">
            <a:xfrm>
              <a:off x="3151" y="3864"/>
              <a:ext cx="3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" name="Group 332"/>
            <p:cNvGrpSpPr>
              <a:grpSpLocks/>
            </p:cNvGrpSpPr>
            <p:nvPr/>
          </p:nvGrpSpPr>
          <p:grpSpPr bwMode="auto">
            <a:xfrm>
              <a:off x="4527" y="3664"/>
              <a:ext cx="335" cy="312"/>
              <a:chOff x="2544" y="1632"/>
              <a:chExt cx="336" cy="384"/>
            </a:xfrm>
          </p:grpSpPr>
          <p:sp>
            <p:nvSpPr>
              <p:cNvPr id="26710" name="AutoShape 333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1" name="AutoShape 334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2" name="AutoShape 335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26690" name="Line 336"/>
            <p:cNvSpPr>
              <a:spLocks noChangeShapeType="1"/>
            </p:cNvSpPr>
            <p:nvPr/>
          </p:nvSpPr>
          <p:spPr bwMode="auto">
            <a:xfrm>
              <a:off x="4272" y="3849"/>
              <a:ext cx="2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05" name="Text Box 337"/>
            <p:cNvSpPr txBox="1">
              <a:spLocks noChangeArrowheads="1"/>
            </p:cNvSpPr>
            <p:nvPr/>
          </p:nvSpPr>
          <p:spPr bwMode="auto">
            <a:xfrm>
              <a:off x="4833" y="3761"/>
              <a:ext cx="717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GDSII</a:t>
              </a:r>
            </a:p>
          </p:txBody>
        </p:sp>
        <p:sp>
          <p:nvSpPr>
            <p:cNvPr id="26692" name="Text Box 338"/>
            <p:cNvSpPr txBox="1">
              <a:spLocks noChangeArrowheads="1"/>
            </p:cNvSpPr>
            <p:nvPr/>
          </p:nvSpPr>
          <p:spPr bwMode="auto">
            <a:xfrm>
              <a:off x="1758" y="2291"/>
              <a:ext cx="611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000" b="1" i="1" dirty="0"/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JupiterXT</a:t>
              </a:r>
            </a:p>
          </p:txBody>
        </p:sp>
        <p:sp>
          <p:nvSpPr>
            <p:cNvPr id="26693" name="Text Box 339"/>
            <p:cNvSpPr txBox="1">
              <a:spLocks noChangeArrowheads="1"/>
            </p:cNvSpPr>
            <p:nvPr/>
          </p:nvSpPr>
          <p:spPr bwMode="auto">
            <a:xfrm>
              <a:off x="3680" y="3647"/>
              <a:ext cx="908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Proteus</a:t>
              </a:r>
            </a:p>
          </p:txBody>
        </p:sp>
        <p:sp>
          <p:nvSpPr>
            <p:cNvPr id="26694" name="Line 340"/>
            <p:cNvSpPr>
              <a:spLocks noChangeShapeType="1"/>
            </p:cNvSpPr>
            <p:nvPr/>
          </p:nvSpPr>
          <p:spPr bwMode="auto">
            <a:xfrm>
              <a:off x="1136" y="3581"/>
              <a:ext cx="12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5" name="Line 341"/>
            <p:cNvSpPr>
              <a:spLocks noChangeShapeType="1"/>
            </p:cNvSpPr>
            <p:nvPr/>
          </p:nvSpPr>
          <p:spPr bwMode="auto">
            <a:xfrm>
              <a:off x="1139" y="3485"/>
              <a:ext cx="11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10" name="AutoShape 342"/>
            <p:cNvSpPr>
              <a:spLocks noChangeArrowheads="1"/>
            </p:cNvSpPr>
            <p:nvPr/>
          </p:nvSpPr>
          <p:spPr bwMode="auto">
            <a:xfrm>
              <a:off x="2329" y="3766"/>
              <a:ext cx="812" cy="21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Physical Design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Checks</a:t>
              </a:r>
            </a:p>
          </p:txBody>
        </p:sp>
        <p:sp>
          <p:nvSpPr>
            <p:cNvPr id="26697" name="Text Box 343"/>
            <p:cNvSpPr txBox="1">
              <a:spLocks noChangeArrowheads="1"/>
            </p:cNvSpPr>
            <p:nvPr/>
          </p:nvSpPr>
          <p:spPr bwMode="auto">
            <a:xfrm>
              <a:off x="1749" y="3796"/>
              <a:ext cx="596" cy="22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STAR-RCXT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Hercules</a:t>
              </a:r>
            </a:p>
          </p:txBody>
        </p:sp>
        <p:sp>
          <p:nvSpPr>
            <p:cNvPr id="26698" name="Line 344"/>
            <p:cNvSpPr>
              <a:spLocks noChangeShapeType="1"/>
            </p:cNvSpPr>
            <p:nvPr/>
          </p:nvSpPr>
          <p:spPr bwMode="auto">
            <a:xfrm>
              <a:off x="2518" y="3635"/>
              <a:ext cx="0" cy="1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99" name="Line 345"/>
            <p:cNvSpPr>
              <a:spLocks noChangeShapeType="1"/>
            </p:cNvSpPr>
            <p:nvPr/>
          </p:nvSpPr>
          <p:spPr bwMode="auto">
            <a:xfrm flipV="1">
              <a:off x="2805" y="3635"/>
              <a:ext cx="0" cy="1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14" name="Oval 346"/>
            <p:cNvSpPr>
              <a:spLocks noChangeArrowheads="1"/>
            </p:cNvSpPr>
            <p:nvPr/>
          </p:nvSpPr>
          <p:spPr bwMode="auto">
            <a:xfrm>
              <a:off x="1521" y="1575"/>
              <a:ext cx="625" cy="19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RTL</a:t>
              </a:r>
            </a:p>
          </p:txBody>
        </p:sp>
        <p:sp>
          <p:nvSpPr>
            <p:cNvPr id="161115" name="Oval 347"/>
            <p:cNvSpPr>
              <a:spLocks noChangeArrowheads="1"/>
            </p:cNvSpPr>
            <p:nvPr/>
          </p:nvSpPr>
          <p:spPr bwMode="auto">
            <a:xfrm>
              <a:off x="2436" y="1587"/>
              <a:ext cx="625" cy="19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Gates</a:t>
              </a:r>
            </a:p>
          </p:txBody>
        </p:sp>
        <p:sp>
          <p:nvSpPr>
            <p:cNvPr id="161116" name="Oval 348"/>
            <p:cNvSpPr>
              <a:spLocks noChangeArrowheads="1"/>
            </p:cNvSpPr>
            <p:nvPr/>
          </p:nvSpPr>
          <p:spPr bwMode="auto">
            <a:xfrm>
              <a:off x="3418" y="2619"/>
              <a:ext cx="735" cy="29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Design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Constraints</a:t>
              </a:r>
            </a:p>
          </p:txBody>
        </p:sp>
        <p:grpSp>
          <p:nvGrpSpPr>
            <p:cNvPr id="8" name="Group 349"/>
            <p:cNvGrpSpPr>
              <a:grpSpLocks/>
            </p:cNvGrpSpPr>
            <p:nvPr/>
          </p:nvGrpSpPr>
          <p:grpSpPr bwMode="auto">
            <a:xfrm>
              <a:off x="1845" y="3174"/>
              <a:ext cx="880" cy="156"/>
              <a:chOff x="1918" y="3363"/>
              <a:chExt cx="880" cy="156"/>
            </a:xfrm>
          </p:grpSpPr>
          <p:sp>
            <p:nvSpPr>
              <p:cNvPr id="26708" name="Line 350"/>
              <p:cNvSpPr>
                <a:spLocks noChangeShapeType="1"/>
              </p:cNvSpPr>
              <p:nvPr/>
            </p:nvSpPr>
            <p:spPr bwMode="auto">
              <a:xfrm flipH="1">
                <a:off x="1918" y="3363"/>
                <a:ext cx="8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709" name="Line 351"/>
              <p:cNvSpPr>
                <a:spLocks noChangeShapeType="1"/>
              </p:cNvSpPr>
              <p:nvPr/>
            </p:nvSpPr>
            <p:spPr bwMode="auto">
              <a:xfrm flipH="1">
                <a:off x="1924" y="3519"/>
                <a:ext cx="86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6704" name="Line 352"/>
            <p:cNvSpPr>
              <a:spLocks noChangeShapeType="1"/>
            </p:cNvSpPr>
            <p:nvPr/>
          </p:nvSpPr>
          <p:spPr bwMode="auto">
            <a:xfrm flipV="1">
              <a:off x="4824" y="3692"/>
              <a:ext cx="342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705" name="Line 353"/>
            <p:cNvSpPr>
              <a:spLocks noChangeShapeType="1"/>
            </p:cNvSpPr>
            <p:nvPr/>
          </p:nvSpPr>
          <p:spPr bwMode="auto">
            <a:xfrm flipH="1" flipV="1">
              <a:off x="5152" y="3494"/>
              <a:ext cx="9" cy="2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22" name="AutoShape 354"/>
            <p:cNvSpPr>
              <a:spLocks noChangeArrowheads="1"/>
            </p:cNvSpPr>
            <p:nvPr/>
          </p:nvSpPr>
          <p:spPr bwMode="auto">
            <a:xfrm>
              <a:off x="4735" y="3291"/>
              <a:ext cx="813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Mask Writer</a:t>
              </a:r>
            </a:p>
          </p:txBody>
        </p:sp>
        <p:sp>
          <p:nvSpPr>
            <p:cNvPr id="26707" name="Text Box 355"/>
            <p:cNvSpPr txBox="1">
              <a:spLocks noChangeArrowheads="1"/>
            </p:cNvSpPr>
            <p:nvPr/>
          </p:nvSpPr>
          <p:spPr bwMode="auto">
            <a:xfrm>
              <a:off x="5177" y="3530"/>
              <a:ext cx="383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CATS</a:t>
              </a:r>
              <a:endParaRPr lang="en-US" sz="12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9"/>
          <p:cNvGrpSpPr>
            <a:grpSpLocks/>
          </p:cNvGrpSpPr>
          <p:nvPr/>
        </p:nvGrpSpPr>
        <p:grpSpPr bwMode="auto">
          <a:xfrm>
            <a:off x="230188" y="1068388"/>
            <a:ext cx="8596312" cy="5237162"/>
            <a:chOff x="145" y="730"/>
            <a:chExt cx="5415" cy="3299"/>
          </a:xfrm>
        </p:grpSpPr>
        <p:sp>
          <p:nvSpPr>
            <p:cNvPr id="161028" name="AutoShape 260"/>
            <p:cNvSpPr>
              <a:spLocks noChangeArrowheads="1"/>
            </p:cNvSpPr>
            <p:nvPr/>
          </p:nvSpPr>
          <p:spPr bwMode="auto">
            <a:xfrm>
              <a:off x="3745" y="963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Technology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Process</a:t>
              </a:r>
            </a:p>
          </p:txBody>
        </p:sp>
        <p:grpSp>
          <p:nvGrpSpPr>
            <p:cNvPr id="3" name="Group 261"/>
            <p:cNvGrpSpPr>
              <a:grpSpLocks/>
            </p:cNvGrpSpPr>
            <p:nvPr/>
          </p:nvGrpSpPr>
          <p:grpSpPr bwMode="auto">
            <a:xfrm>
              <a:off x="926" y="1470"/>
              <a:ext cx="335" cy="313"/>
              <a:chOff x="2544" y="1632"/>
              <a:chExt cx="336" cy="384"/>
            </a:xfrm>
          </p:grpSpPr>
          <p:sp>
            <p:nvSpPr>
              <p:cNvPr id="26722" name="AutoShape 262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3" name="AutoShape 263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4" name="AutoShape 264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33" name="Oval 265"/>
            <p:cNvSpPr>
              <a:spLocks noChangeArrowheads="1"/>
            </p:cNvSpPr>
            <p:nvPr/>
          </p:nvSpPr>
          <p:spPr bwMode="auto">
            <a:xfrm>
              <a:off x="2335" y="2697"/>
              <a:ext cx="765" cy="27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Gate-level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netlist</a:t>
              </a:r>
            </a:p>
          </p:txBody>
        </p:sp>
        <p:sp>
          <p:nvSpPr>
            <p:cNvPr id="161034" name="Text Box 266"/>
            <p:cNvSpPr txBox="1">
              <a:spLocks noChangeArrowheads="1"/>
            </p:cNvSpPr>
            <p:nvPr/>
          </p:nvSpPr>
          <p:spPr bwMode="auto">
            <a:xfrm>
              <a:off x="782" y="1314"/>
              <a:ext cx="718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Testbench</a:t>
              </a:r>
            </a:p>
          </p:txBody>
        </p:sp>
        <p:grpSp>
          <p:nvGrpSpPr>
            <p:cNvPr id="4" name="Group 267"/>
            <p:cNvGrpSpPr>
              <a:grpSpLocks/>
            </p:cNvGrpSpPr>
            <p:nvPr/>
          </p:nvGrpSpPr>
          <p:grpSpPr bwMode="auto">
            <a:xfrm>
              <a:off x="1690" y="730"/>
              <a:ext cx="335" cy="311"/>
              <a:chOff x="2544" y="1632"/>
              <a:chExt cx="336" cy="384"/>
            </a:xfrm>
          </p:grpSpPr>
          <p:sp>
            <p:nvSpPr>
              <p:cNvPr id="26719" name="AutoShape 268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0" name="AutoShape 269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21" name="AutoShape 270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39" name="Text Box 271"/>
            <p:cNvSpPr txBox="1">
              <a:spLocks noChangeArrowheads="1"/>
            </p:cNvSpPr>
            <p:nvPr/>
          </p:nvSpPr>
          <p:spPr bwMode="auto">
            <a:xfrm>
              <a:off x="2073" y="808"/>
              <a:ext cx="718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Specification</a:t>
              </a:r>
            </a:p>
          </p:txBody>
        </p:sp>
        <p:grpSp>
          <p:nvGrpSpPr>
            <p:cNvPr id="5" name="Group 272"/>
            <p:cNvGrpSpPr>
              <a:grpSpLocks/>
            </p:cNvGrpSpPr>
            <p:nvPr/>
          </p:nvGrpSpPr>
          <p:grpSpPr bwMode="auto">
            <a:xfrm>
              <a:off x="3267" y="1470"/>
              <a:ext cx="335" cy="313"/>
              <a:chOff x="2544" y="1632"/>
              <a:chExt cx="336" cy="384"/>
            </a:xfrm>
          </p:grpSpPr>
          <p:sp>
            <p:nvSpPr>
              <p:cNvPr id="26716" name="AutoShape 273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7" name="AutoShape 274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8" name="AutoShape 275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161044" name="Text Box 276"/>
            <p:cNvSpPr txBox="1">
              <a:spLocks noChangeArrowheads="1"/>
            </p:cNvSpPr>
            <p:nvPr/>
          </p:nvSpPr>
          <p:spPr bwMode="auto">
            <a:xfrm>
              <a:off x="3124" y="1236"/>
              <a:ext cx="1004" cy="25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Scripts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Initial constraints</a:t>
              </a:r>
              <a:endParaRPr lang="en-US" sz="10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6637" name="Line 277"/>
            <p:cNvSpPr>
              <a:spLocks noChangeShapeType="1"/>
            </p:cNvSpPr>
            <p:nvPr/>
          </p:nvSpPr>
          <p:spPr bwMode="auto">
            <a:xfrm flipV="1">
              <a:off x="1308" y="846"/>
              <a:ext cx="382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38" name="Line 278"/>
            <p:cNvSpPr>
              <a:spLocks noChangeShapeType="1"/>
            </p:cNvSpPr>
            <p:nvPr/>
          </p:nvSpPr>
          <p:spPr bwMode="auto">
            <a:xfrm>
              <a:off x="1786" y="1041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39" name="Line 279"/>
            <p:cNvSpPr>
              <a:spLocks noChangeShapeType="1"/>
            </p:cNvSpPr>
            <p:nvPr/>
          </p:nvSpPr>
          <p:spPr bwMode="auto">
            <a:xfrm flipH="1" flipV="1">
              <a:off x="1261" y="1119"/>
              <a:ext cx="190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0" name="Line 280"/>
            <p:cNvSpPr>
              <a:spLocks noChangeShapeType="1"/>
            </p:cNvSpPr>
            <p:nvPr/>
          </p:nvSpPr>
          <p:spPr bwMode="auto">
            <a:xfrm>
              <a:off x="1834" y="1353"/>
              <a:ext cx="0" cy="2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1" name="Line 281"/>
            <p:cNvSpPr>
              <a:spLocks noChangeShapeType="1"/>
            </p:cNvSpPr>
            <p:nvPr/>
          </p:nvSpPr>
          <p:spPr bwMode="auto">
            <a:xfrm>
              <a:off x="1834" y="1470"/>
              <a:ext cx="9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2" name="Line 282"/>
            <p:cNvSpPr>
              <a:spLocks noChangeShapeType="1"/>
            </p:cNvSpPr>
            <p:nvPr/>
          </p:nvSpPr>
          <p:spPr bwMode="auto">
            <a:xfrm>
              <a:off x="2742" y="1470"/>
              <a:ext cx="0" cy="1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3" name="Line 283"/>
            <p:cNvSpPr>
              <a:spLocks noChangeShapeType="1"/>
            </p:cNvSpPr>
            <p:nvPr/>
          </p:nvSpPr>
          <p:spPr bwMode="auto">
            <a:xfrm>
              <a:off x="4128" y="1158"/>
              <a:ext cx="0" cy="4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4" name="Line 284"/>
            <p:cNvSpPr>
              <a:spLocks noChangeShapeType="1"/>
            </p:cNvSpPr>
            <p:nvPr/>
          </p:nvSpPr>
          <p:spPr bwMode="auto">
            <a:xfrm>
              <a:off x="1834" y="1783"/>
              <a:ext cx="0" cy="1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5" name="Line 285"/>
            <p:cNvSpPr>
              <a:spLocks noChangeShapeType="1"/>
            </p:cNvSpPr>
            <p:nvPr/>
          </p:nvSpPr>
          <p:spPr bwMode="auto">
            <a:xfrm>
              <a:off x="2760" y="1775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6" name="Line 286"/>
            <p:cNvSpPr>
              <a:spLocks noChangeShapeType="1"/>
            </p:cNvSpPr>
            <p:nvPr/>
          </p:nvSpPr>
          <p:spPr bwMode="auto">
            <a:xfrm>
              <a:off x="1165" y="1783"/>
              <a:ext cx="0" cy="1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7" name="Line 287"/>
            <p:cNvSpPr>
              <a:spLocks noChangeShapeType="1"/>
            </p:cNvSpPr>
            <p:nvPr/>
          </p:nvSpPr>
          <p:spPr bwMode="auto">
            <a:xfrm flipH="1">
              <a:off x="639" y="1860"/>
              <a:ext cx="5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8" name="Line 288"/>
            <p:cNvSpPr>
              <a:spLocks noChangeShapeType="1"/>
            </p:cNvSpPr>
            <p:nvPr/>
          </p:nvSpPr>
          <p:spPr bwMode="auto">
            <a:xfrm>
              <a:off x="639" y="1860"/>
              <a:ext cx="4" cy="13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49" name="Line 289"/>
            <p:cNvSpPr>
              <a:spLocks noChangeShapeType="1"/>
            </p:cNvSpPr>
            <p:nvPr/>
          </p:nvSpPr>
          <p:spPr bwMode="auto">
            <a:xfrm>
              <a:off x="641" y="3203"/>
              <a:ext cx="49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0" name="Line 290"/>
            <p:cNvSpPr>
              <a:spLocks noChangeShapeType="1"/>
            </p:cNvSpPr>
            <p:nvPr/>
          </p:nvSpPr>
          <p:spPr bwMode="auto">
            <a:xfrm>
              <a:off x="2694" y="2211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1" name="Line 291"/>
            <p:cNvSpPr>
              <a:spLocks noChangeShapeType="1"/>
            </p:cNvSpPr>
            <p:nvPr/>
          </p:nvSpPr>
          <p:spPr bwMode="auto">
            <a:xfrm flipH="1">
              <a:off x="1857" y="2853"/>
              <a:ext cx="47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2" name="Line 292"/>
            <p:cNvSpPr>
              <a:spLocks noChangeShapeType="1"/>
            </p:cNvSpPr>
            <p:nvPr/>
          </p:nvSpPr>
          <p:spPr bwMode="auto">
            <a:xfrm flipH="1">
              <a:off x="2715" y="2970"/>
              <a:ext cx="3" cy="1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3" name="Line 293"/>
            <p:cNvSpPr>
              <a:spLocks noChangeShapeType="1"/>
            </p:cNvSpPr>
            <p:nvPr/>
          </p:nvSpPr>
          <p:spPr bwMode="auto">
            <a:xfrm>
              <a:off x="1835" y="3243"/>
              <a:ext cx="19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4" name="Line 294"/>
            <p:cNvSpPr>
              <a:spLocks noChangeShapeType="1"/>
            </p:cNvSpPr>
            <p:nvPr/>
          </p:nvSpPr>
          <p:spPr bwMode="auto">
            <a:xfrm flipH="1" flipV="1">
              <a:off x="3768" y="2908"/>
              <a:ext cx="1" cy="3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5" name="Line 295"/>
            <p:cNvSpPr>
              <a:spLocks noChangeShapeType="1"/>
            </p:cNvSpPr>
            <p:nvPr/>
          </p:nvSpPr>
          <p:spPr bwMode="auto">
            <a:xfrm flipV="1">
              <a:off x="3783" y="2211"/>
              <a:ext cx="2" cy="3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6" name="Line 296"/>
            <p:cNvSpPr>
              <a:spLocks noChangeShapeType="1"/>
            </p:cNvSpPr>
            <p:nvPr/>
          </p:nvSpPr>
          <p:spPr bwMode="auto">
            <a:xfrm flipV="1">
              <a:off x="4566" y="2211"/>
              <a:ext cx="0" cy="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7" name="Line 297"/>
            <p:cNvSpPr>
              <a:spLocks noChangeShapeType="1"/>
            </p:cNvSpPr>
            <p:nvPr/>
          </p:nvSpPr>
          <p:spPr bwMode="auto">
            <a:xfrm flipH="1" flipV="1">
              <a:off x="3028" y="2211"/>
              <a:ext cx="1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8" name="Line 298"/>
            <p:cNvSpPr>
              <a:spLocks noChangeShapeType="1"/>
            </p:cNvSpPr>
            <p:nvPr/>
          </p:nvSpPr>
          <p:spPr bwMode="auto">
            <a:xfrm>
              <a:off x="3148" y="3555"/>
              <a:ext cx="14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59" name="Line 299"/>
            <p:cNvSpPr>
              <a:spLocks noChangeShapeType="1"/>
            </p:cNvSpPr>
            <p:nvPr/>
          </p:nvSpPr>
          <p:spPr bwMode="auto">
            <a:xfrm flipV="1">
              <a:off x="4569" y="2490"/>
              <a:ext cx="4" cy="10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0" name="Line 300"/>
            <p:cNvSpPr>
              <a:spLocks noChangeShapeType="1"/>
            </p:cNvSpPr>
            <p:nvPr/>
          </p:nvSpPr>
          <p:spPr bwMode="auto">
            <a:xfrm>
              <a:off x="2719" y="3326"/>
              <a:ext cx="0" cy="1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1" name="Line 301"/>
            <p:cNvSpPr>
              <a:spLocks noChangeShapeType="1"/>
            </p:cNvSpPr>
            <p:nvPr/>
          </p:nvSpPr>
          <p:spPr bwMode="auto">
            <a:xfrm>
              <a:off x="3459" y="1783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2" name="Line 302"/>
            <p:cNvSpPr>
              <a:spLocks noChangeShapeType="1"/>
            </p:cNvSpPr>
            <p:nvPr/>
          </p:nvSpPr>
          <p:spPr bwMode="auto">
            <a:xfrm>
              <a:off x="4128" y="1783"/>
              <a:ext cx="0" cy="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3" name="Line 303"/>
            <p:cNvSpPr>
              <a:spLocks noChangeShapeType="1"/>
            </p:cNvSpPr>
            <p:nvPr/>
          </p:nvSpPr>
          <p:spPr bwMode="auto">
            <a:xfrm>
              <a:off x="2933" y="1860"/>
              <a:ext cx="0" cy="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64" name="Line 304"/>
            <p:cNvSpPr>
              <a:spLocks noChangeShapeType="1"/>
            </p:cNvSpPr>
            <p:nvPr/>
          </p:nvSpPr>
          <p:spPr bwMode="auto">
            <a:xfrm>
              <a:off x="1834" y="1860"/>
              <a:ext cx="22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073" name="AutoShape 305"/>
            <p:cNvSpPr>
              <a:spLocks noChangeArrowheads="1"/>
            </p:cNvSpPr>
            <p:nvPr/>
          </p:nvSpPr>
          <p:spPr bwMode="auto">
            <a:xfrm>
              <a:off x="592" y="925"/>
              <a:ext cx="716" cy="194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System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Analysis</a:t>
              </a:r>
            </a:p>
          </p:txBody>
        </p:sp>
        <p:sp>
          <p:nvSpPr>
            <p:cNvPr id="26666" name="Text Box 306"/>
            <p:cNvSpPr txBox="1">
              <a:spLocks noChangeArrowheads="1"/>
            </p:cNvSpPr>
            <p:nvPr/>
          </p:nvSpPr>
          <p:spPr bwMode="auto">
            <a:xfrm>
              <a:off x="145" y="1150"/>
              <a:ext cx="1105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System Studio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Saber</a:t>
              </a:r>
              <a:endParaRPr lang="en-US" sz="1200" b="1" dirty="0"/>
            </a:p>
          </p:txBody>
        </p:sp>
        <p:sp>
          <p:nvSpPr>
            <p:cNvPr id="161075" name="AutoShape 307"/>
            <p:cNvSpPr>
              <a:spLocks noChangeArrowheads="1"/>
            </p:cNvSpPr>
            <p:nvPr/>
          </p:nvSpPr>
          <p:spPr bwMode="auto">
            <a:xfrm>
              <a:off x="1451" y="1158"/>
              <a:ext cx="718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Select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Architecture</a:t>
              </a:r>
            </a:p>
          </p:txBody>
        </p:sp>
        <p:sp>
          <p:nvSpPr>
            <p:cNvPr id="26668" name="Text Box 308"/>
            <p:cNvSpPr txBox="1">
              <a:spLocks noChangeArrowheads="1"/>
            </p:cNvSpPr>
            <p:nvPr/>
          </p:nvSpPr>
          <p:spPr bwMode="auto">
            <a:xfrm>
              <a:off x="2216" y="1067"/>
              <a:ext cx="908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Module Compiler</a:t>
              </a:r>
            </a:p>
          </p:txBody>
        </p:sp>
        <p:sp>
          <p:nvSpPr>
            <p:cNvPr id="161077" name="AutoShape 309"/>
            <p:cNvSpPr>
              <a:spLocks noChangeArrowheads="1"/>
            </p:cNvSpPr>
            <p:nvPr/>
          </p:nvSpPr>
          <p:spPr bwMode="auto">
            <a:xfrm>
              <a:off x="3745" y="1588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Models / IP</a:t>
              </a:r>
            </a:p>
          </p:txBody>
        </p:sp>
        <p:sp>
          <p:nvSpPr>
            <p:cNvPr id="26670" name="Text Box 310"/>
            <p:cNvSpPr txBox="1">
              <a:spLocks noChangeArrowheads="1"/>
            </p:cNvSpPr>
            <p:nvPr/>
          </p:nvSpPr>
          <p:spPr bwMode="auto">
            <a:xfrm>
              <a:off x="4475" y="1544"/>
              <a:ext cx="1006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Library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DesignWare IP</a:t>
              </a:r>
              <a:endParaRPr lang="en-US" sz="1200" b="1" dirty="0"/>
            </a:p>
          </p:txBody>
        </p:sp>
        <p:sp>
          <p:nvSpPr>
            <p:cNvPr id="26671" name="Text Box 311"/>
            <p:cNvSpPr txBox="1">
              <a:spLocks noChangeArrowheads="1"/>
            </p:cNvSpPr>
            <p:nvPr/>
          </p:nvSpPr>
          <p:spPr bwMode="auto">
            <a:xfrm>
              <a:off x="543" y="1470"/>
              <a:ext cx="383" cy="24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VERA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200" b="1" dirty="0"/>
            </a:p>
          </p:txBody>
        </p:sp>
        <p:sp>
          <p:nvSpPr>
            <p:cNvPr id="161080" name="AutoShape 312"/>
            <p:cNvSpPr>
              <a:spLocks noChangeArrowheads="1"/>
            </p:cNvSpPr>
            <p:nvPr/>
          </p:nvSpPr>
          <p:spPr bwMode="auto">
            <a:xfrm>
              <a:off x="974" y="1938"/>
              <a:ext cx="1099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RTL Verification</a:t>
              </a:r>
            </a:p>
          </p:txBody>
        </p:sp>
        <p:sp>
          <p:nvSpPr>
            <p:cNvPr id="26673" name="Text Box 313"/>
            <p:cNvSpPr txBox="1">
              <a:spLocks noChangeArrowheads="1"/>
            </p:cNvSpPr>
            <p:nvPr/>
          </p:nvSpPr>
          <p:spPr bwMode="auto">
            <a:xfrm>
              <a:off x="630" y="2037"/>
              <a:ext cx="717" cy="349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000" b="1" i="1" dirty="0"/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VCS-MX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200" b="1" dirty="0"/>
            </a:p>
          </p:txBody>
        </p:sp>
        <p:sp>
          <p:nvSpPr>
            <p:cNvPr id="161082" name="AutoShape 314"/>
            <p:cNvSpPr>
              <a:spLocks noChangeArrowheads="1"/>
            </p:cNvSpPr>
            <p:nvPr/>
          </p:nvSpPr>
          <p:spPr bwMode="auto">
            <a:xfrm>
              <a:off x="1141" y="2735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ATPG</a:t>
              </a:r>
            </a:p>
          </p:txBody>
        </p:sp>
        <p:sp>
          <p:nvSpPr>
            <p:cNvPr id="26675" name="Text Box 315"/>
            <p:cNvSpPr txBox="1">
              <a:spLocks noChangeArrowheads="1"/>
            </p:cNvSpPr>
            <p:nvPr/>
          </p:nvSpPr>
          <p:spPr bwMode="auto">
            <a:xfrm>
              <a:off x="1327" y="2962"/>
              <a:ext cx="717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TetraMAX</a:t>
              </a:r>
              <a:endParaRPr lang="en-US" sz="1200" b="1" dirty="0"/>
            </a:p>
          </p:txBody>
        </p:sp>
        <p:grpSp>
          <p:nvGrpSpPr>
            <p:cNvPr id="6" name="Group 316"/>
            <p:cNvGrpSpPr>
              <a:grpSpLocks/>
            </p:cNvGrpSpPr>
            <p:nvPr/>
          </p:nvGrpSpPr>
          <p:grpSpPr bwMode="auto">
            <a:xfrm>
              <a:off x="2312" y="1938"/>
              <a:ext cx="908" cy="273"/>
              <a:chOff x="2256" y="2544"/>
              <a:chExt cx="912" cy="336"/>
            </a:xfrm>
          </p:grpSpPr>
          <p:sp>
            <p:nvSpPr>
              <p:cNvPr id="161085" name="AutoShape 317"/>
              <p:cNvSpPr>
                <a:spLocks noChangeArrowheads="1"/>
              </p:cNvSpPr>
              <p:nvPr/>
            </p:nvSpPr>
            <p:spPr bwMode="auto">
              <a:xfrm>
                <a:off x="2448" y="2544"/>
                <a:ext cx="720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1086" name="AutoShape 318"/>
              <p:cNvSpPr>
                <a:spLocks noChangeArrowheads="1"/>
              </p:cNvSpPr>
              <p:nvPr/>
            </p:nvSpPr>
            <p:spPr bwMode="auto">
              <a:xfrm>
                <a:off x="2352" y="2592"/>
                <a:ext cx="719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1087" name="AutoShape 319"/>
              <p:cNvSpPr>
                <a:spLocks noChangeArrowheads="1"/>
              </p:cNvSpPr>
              <p:nvPr/>
            </p:nvSpPr>
            <p:spPr bwMode="auto">
              <a:xfrm>
                <a:off x="2256" y="2640"/>
                <a:ext cx="720" cy="240"/>
              </a:xfrm>
              <a:prstGeom prst="flowChartAlternateProcess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2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Synthesis</a:t>
                </a:r>
              </a:p>
            </p:txBody>
          </p:sp>
        </p:grpSp>
        <p:sp>
          <p:nvSpPr>
            <p:cNvPr id="26677" name="Text Box 320"/>
            <p:cNvSpPr txBox="1">
              <a:spLocks noChangeArrowheads="1"/>
            </p:cNvSpPr>
            <p:nvPr/>
          </p:nvSpPr>
          <p:spPr bwMode="auto">
            <a:xfrm>
              <a:off x="3212" y="1901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Design Compiler    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Power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DFT Compiler</a:t>
              </a:r>
              <a:endParaRPr lang="en-US" sz="1200" b="1" dirty="0"/>
            </a:p>
          </p:txBody>
        </p:sp>
        <p:sp>
          <p:nvSpPr>
            <p:cNvPr id="161089" name="AutoShape 321"/>
            <p:cNvSpPr>
              <a:spLocks noChangeArrowheads="1"/>
            </p:cNvSpPr>
            <p:nvPr/>
          </p:nvSpPr>
          <p:spPr bwMode="auto">
            <a:xfrm>
              <a:off x="1131" y="3133"/>
              <a:ext cx="718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Gate-level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verification</a:t>
              </a:r>
            </a:p>
          </p:txBody>
        </p:sp>
        <p:sp>
          <p:nvSpPr>
            <p:cNvPr id="26679" name="Text Box 322"/>
            <p:cNvSpPr txBox="1">
              <a:spLocks noChangeArrowheads="1"/>
            </p:cNvSpPr>
            <p:nvPr/>
          </p:nvSpPr>
          <p:spPr bwMode="auto">
            <a:xfrm>
              <a:off x="616" y="2525"/>
              <a:ext cx="907" cy="54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VCS-MX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Magellan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Formality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PrimeTime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PrimePower</a:t>
              </a:r>
              <a:endParaRPr lang="en-US" sz="1200" b="1" dirty="0"/>
            </a:p>
          </p:txBody>
        </p:sp>
        <p:sp>
          <p:nvSpPr>
            <p:cNvPr id="161091" name="AutoShape 323"/>
            <p:cNvSpPr>
              <a:spLocks noChangeArrowheads="1"/>
            </p:cNvSpPr>
            <p:nvPr/>
          </p:nvSpPr>
          <p:spPr bwMode="auto">
            <a:xfrm>
              <a:off x="2335" y="3430"/>
              <a:ext cx="813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Place &amp; Route</a:t>
              </a:r>
            </a:p>
          </p:txBody>
        </p:sp>
        <p:sp>
          <p:nvSpPr>
            <p:cNvPr id="26681" name="Text Box 324"/>
            <p:cNvSpPr txBox="1">
              <a:spLocks noChangeArrowheads="1"/>
            </p:cNvSpPr>
            <p:nvPr/>
          </p:nvSpPr>
          <p:spPr bwMode="auto">
            <a:xfrm>
              <a:off x="3170" y="3244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IC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Physical Compiler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Astro</a:t>
              </a:r>
              <a:endParaRPr lang="en-US" sz="1200" b="1" dirty="0"/>
            </a:p>
          </p:txBody>
        </p:sp>
        <p:sp>
          <p:nvSpPr>
            <p:cNvPr id="161093" name="AutoShape 325"/>
            <p:cNvSpPr>
              <a:spLocks noChangeArrowheads="1"/>
            </p:cNvSpPr>
            <p:nvPr/>
          </p:nvSpPr>
          <p:spPr bwMode="auto">
            <a:xfrm>
              <a:off x="4175" y="2302"/>
              <a:ext cx="717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Links-to-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Layout</a:t>
              </a:r>
            </a:p>
          </p:txBody>
        </p:sp>
        <p:sp>
          <p:nvSpPr>
            <p:cNvPr id="161094" name="AutoShape 326"/>
            <p:cNvSpPr>
              <a:spLocks noChangeArrowheads="1"/>
            </p:cNvSpPr>
            <p:nvPr/>
          </p:nvSpPr>
          <p:spPr bwMode="auto">
            <a:xfrm>
              <a:off x="2285" y="2348"/>
              <a:ext cx="812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Design Planning</a:t>
              </a:r>
            </a:p>
          </p:txBody>
        </p:sp>
        <p:sp>
          <p:nvSpPr>
            <p:cNvPr id="26684" name="Text Box 327"/>
            <p:cNvSpPr txBox="1">
              <a:spLocks noChangeArrowheads="1"/>
            </p:cNvSpPr>
            <p:nvPr/>
          </p:nvSpPr>
          <p:spPr bwMode="auto">
            <a:xfrm>
              <a:off x="394" y="3701"/>
              <a:ext cx="908" cy="328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PrimeTime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NanoSim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HSPICE</a:t>
              </a:r>
            </a:p>
          </p:txBody>
        </p:sp>
        <p:sp>
          <p:nvSpPr>
            <p:cNvPr id="161096" name="AutoShape 328"/>
            <p:cNvSpPr>
              <a:spLocks noChangeArrowheads="1"/>
            </p:cNvSpPr>
            <p:nvPr/>
          </p:nvSpPr>
          <p:spPr bwMode="auto">
            <a:xfrm>
              <a:off x="312" y="3437"/>
              <a:ext cx="812" cy="21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Post-Route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Verification</a:t>
              </a:r>
            </a:p>
          </p:txBody>
        </p:sp>
        <p:sp>
          <p:nvSpPr>
            <p:cNvPr id="161097" name="AutoShape 329"/>
            <p:cNvSpPr>
              <a:spLocks noChangeArrowheads="1"/>
            </p:cNvSpPr>
            <p:nvPr/>
          </p:nvSpPr>
          <p:spPr bwMode="auto">
            <a:xfrm>
              <a:off x="3481" y="3758"/>
              <a:ext cx="812" cy="221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Physical Data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Creation</a:t>
              </a:r>
            </a:p>
          </p:txBody>
        </p:sp>
        <p:sp>
          <p:nvSpPr>
            <p:cNvPr id="26687" name="Line 330"/>
            <p:cNvSpPr>
              <a:spLocks noChangeShapeType="1"/>
            </p:cNvSpPr>
            <p:nvPr/>
          </p:nvSpPr>
          <p:spPr bwMode="auto">
            <a:xfrm flipH="1">
              <a:off x="2693" y="2540"/>
              <a:ext cx="0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88" name="Line 331"/>
            <p:cNvSpPr>
              <a:spLocks noChangeShapeType="1"/>
            </p:cNvSpPr>
            <p:nvPr/>
          </p:nvSpPr>
          <p:spPr bwMode="auto">
            <a:xfrm>
              <a:off x="3151" y="3864"/>
              <a:ext cx="3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" name="Group 332"/>
            <p:cNvGrpSpPr>
              <a:grpSpLocks/>
            </p:cNvGrpSpPr>
            <p:nvPr/>
          </p:nvGrpSpPr>
          <p:grpSpPr bwMode="auto">
            <a:xfrm>
              <a:off x="4527" y="3664"/>
              <a:ext cx="335" cy="312"/>
              <a:chOff x="2544" y="1632"/>
              <a:chExt cx="336" cy="384"/>
            </a:xfrm>
          </p:grpSpPr>
          <p:sp>
            <p:nvSpPr>
              <p:cNvPr id="26710" name="AutoShape 333"/>
              <p:cNvSpPr>
                <a:spLocks noChangeArrowheads="1"/>
              </p:cNvSpPr>
              <p:nvPr/>
            </p:nvSpPr>
            <p:spPr bwMode="auto">
              <a:xfrm>
                <a:off x="2640" y="1728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1" name="AutoShape 334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  <p:sp>
            <p:nvSpPr>
              <p:cNvPr id="26712" name="AutoShape 335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240" cy="288"/>
              </a:xfrm>
              <a:prstGeom prst="foldedCorner">
                <a:avLst>
                  <a:gd name="adj" fmla="val 125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yada yada</a:t>
                </a:r>
              </a:p>
              <a:p>
                <a:pPr algn="ctr"/>
                <a:r>
                  <a:rPr lang="en-US" sz="300" b="1" dirty="0"/>
                  <a:t>Blah blah blah</a:t>
                </a:r>
              </a:p>
              <a:p>
                <a:pPr algn="ctr"/>
                <a:r>
                  <a:rPr lang="en-US" sz="300" b="1" dirty="0"/>
                  <a:t>yidie yadie</a:t>
                </a:r>
              </a:p>
              <a:p>
                <a:pPr algn="ctr"/>
                <a:r>
                  <a:rPr lang="en-US" sz="300" b="1" dirty="0"/>
                  <a:t>So on and so forth</a:t>
                </a:r>
              </a:p>
              <a:p>
                <a:pPr algn="ctr"/>
                <a:r>
                  <a:rPr lang="en-US" sz="300" b="1" dirty="0"/>
                  <a:t>on and on</a:t>
                </a:r>
              </a:p>
              <a:p>
                <a:pPr algn="ctr"/>
                <a:r>
                  <a:rPr lang="en-US" sz="300" b="1" dirty="0"/>
                  <a:t>Jibber jabber jibber</a:t>
                </a:r>
              </a:p>
              <a:p>
                <a:pPr algn="ctr"/>
                <a:r>
                  <a:rPr lang="en-US" sz="300" b="1" dirty="0"/>
                  <a:t>just jawing</a:t>
                </a:r>
              </a:p>
              <a:p>
                <a:pPr algn="ctr"/>
                <a:r>
                  <a:rPr lang="en-US" sz="300" b="1" dirty="0"/>
                  <a:t>Yackety yack</a:t>
                </a:r>
              </a:p>
              <a:p>
                <a:pPr algn="ctr"/>
                <a:r>
                  <a:rPr lang="en-US" sz="300" b="1" dirty="0"/>
                  <a:t>Ya'll com back</a:t>
                </a:r>
                <a:endParaRPr lang="en-US" sz="1200" b="1" dirty="0"/>
              </a:p>
            </p:txBody>
          </p:sp>
        </p:grpSp>
        <p:sp>
          <p:nvSpPr>
            <p:cNvPr id="26690" name="Line 336"/>
            <p:cNvSpPr>
              <a:spLocks noChangeShapeType="1"/>
            </p:cNvSpPr>
            <p:nvPr/>
          </p:nvSpPr>
          <p:spPr bwMode="auto">
            <a:xfrm>
              <a:off x="4272" y="3849"/>
              <a:ext cx="2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05" name="Text Box 337"/>
            <p:cNvSpPr txBox="1">
              <a:spLocks noChangeArrowheads="1"/>
            </p:cNvSpPr>
            <p:nvPr/>
          </p:nvSpPr>
          <p:spPr bwMode="auto">
            <a:xfrm>
              <a:off x="4833" y="3761"/>
              <a:ext cx="717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GDSII</a:t>
              </a:r>
            </a:p>
          </p:txBody>
        </p:sp>
        <p:sp>
          <p:nvSpPr>
            <p:cNvPr id="26692" name="Text Box 338"/>
            <p:cNvSpPr txBox="1">
              <a:spLocks noChangeArrowheads="1"/>
            </p:cNvSpPr>
            <p:nvPr/>
          </p:nvSpPr>
          <p:spPr bwMode="auto">
            <a:xfrm>
              <a:off x="1758" y="2291"/>
              <a:ext cx="611" cy="22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endParaRPr lang="en-US" sz="1000" b="1" i="1" dirty="0"/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JupiterXT</a:t>
              </a:r>
            </a:p>
          </p:txBody>
        </p:sp>
        <p:sp>
          <p:nvSpPr>
            <p:cNvPr id="26693" name="Text Box 339"/>
            <p:cNvSpPr txBox="1">
              <a:spLocks noChangeArrowheads="1"/>
            </p:cNvSpPr>
            <p:nvPr/>
          </p:nvSpPr>
          <p:spPr bwMode="auto">
            <a:xfrm>
              <a:off x="3680" y="3647"/>
              <a:ext cx="908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Proteus</a:t>
              </a:r>
            </a:p>
          </p:txBody>
        </p:sp>
        <p:sp>
          <p:nvSpPr>
            <p:cNvPr id="26694" name="Line 340"/>
            <p:cNvSpPr>
              <a:spLocks noChangeShapeType="1"/>
            </p:cNvSpPr>
            <p:nvPr/>
          </p:nvSpPr>
          <p:spPr bwMode="auto">
            <a:xfrm>
              <a:off x="1136" y="3581"/>
              <a:ext cx="12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5" name="Line 341"/>
            <p:cNvSpPr>
              <a:spLocks noChangeShapeType="1"/>
            </p:cNvSpPr>
            <p:nvPr/>
          </p:nvSpPr>
          <p:spPr bwMode="auto">
            <a:xfrm>
              <a:off x="1139" y="3485"/>
              <a:ext cx="11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10" name="AutoShape 342"/>
            <p:cNvSpPr>
              <a:spLocks noChangeArrowheads="1"/>
            </p:cNvSpPr>
            <p:nvPr/>
          </p:nvSpPr>
          <p:spPr bwMode="auto">
            <a:xfrm>
              <a:off x="2329" y="3766"/>
              <a:ext cx="812" cy="21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Physical Design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Checks</a:t>
              </a:r>
            </a:p>
          </p:txBody>
        </p:sp>
        <p:sp>
          <p:nvSpPr>
            <p:cNvPr id="26697" name="Text Box 343"/>
            <p:cNvSpPr txBox="1">
              <a:spLocks noChangeArrowheads="1"/>
            </p:cNvSpPr>
            <p:nvPr/>
          </p:nvSpPr>
          <p:spPr bwMode="auto">
            <a:xfrm>
              <a:off x="1749" y="3796"/>
              <a:ext cx="596" cy="22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STAR-RCXT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Hercules</a:t>
              </a:r>
            </a:p>
          </p:txBody>
        </p:sp>
        <p:sp>
          <p:nvSpPr>
            <p:cNvPr id="26698" name="Line 344"/>
            <p:cNvSpPr>
              <a:spLocks noChangeShapeType="1"/>
            </p:cNvSpPr>
            <p:nvPr/>
          </p:nvSpPr>
          <p:spPr bwMode="auto">
            <a:xfrm>
              <a:off x="2518" y="3635"/>
              <a:ext cx="0" cy="1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699" name="Line 345"/>
            <p:cNvSpPr>
              <a:spLocks noChangeShapeType="1"/>
            </p:cNvSpPr>
            <p:nvPr/>
          </p:nvSpPr>
          <p:spPr bwMode="auto">
            <a:xfrm flipV="1">
              <a:off x="2805" y="3635"/>
              <a:ext cx="0" cy="1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14" name="Oval 346"/>
            <p:cNvSpPr>
              <a:spLocks noChangeArrowheads="1"/>
            </p:cNvSpPr>
            <p:nvPr/>
          </p:nvSpPr>
          <p:spPr bwMode="auto">
            <a:xfrm>
              <a:off x="1521" y="1575"/>
              <a:ext cx="625" cy="19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RTL</a:t>
              </a:r>
            </a:p>
          </p:txBody>
        </p:sp>
        <p:sp>
          <p:nvSpPr>
            <p:cNvPr id="161115" name="Oval 347"/>
            <p:cNvSpPr>
              <a:spLocks noChangeArrowheads="1"/>
            </p:cNvSpPr>
            <p:nvPr/>
          </p:nvSpPr>
          <p:spPr bwMode="auto">
            <a:xfrm>
              <a:off x="2436" y="1587"/>
              <a:ext cx="625" cy="19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Gates</a:t>
              </a:r>
            </a:p>
          </p:txBody>
        </p:sp>
        <p:sp>
          <p:nvSpPr>
            <p:cNvPr id="161116" name="Oval 348"/>
            <p:cNvSpPr>
              <a:spLocks noChangeArrowheads="1"/>
            </p:cNvSpPr>
            <p:nvPr/>
          </p:nvSpPr>
          <p:spPr bwMode="auto">
            <a:xfrm>
              <a:off x="3418" y="2619"/>
              <a:ext cx="735" cy="29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Design </a:t>
              </a:r>
            </a:p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Constraints</a:t>
              </a:r>
            </a:p>
          </p:txBody>
        </p:sp>
        <p:grpSp>
          <p:nvGrpSpPr>
            <p:cNvPr id="8" name="Group 349"/>
            <p:cNvGrpSpPr>
              <a:grpSpLocks/>
            </p:cNvGrpSpPr>
            <p:nvPr/>
          </p:nvGrpSpPr>
          <p:grpSpPr bwMode="auto">
            <a:xfrm>
              <a:off x="1845" y="3174"/>
              <a:ext cx="880" cy="156"/>
              <a:chOff x="1918" y="3363"/>
              <a:chExt cx="880" cy="156"/>
            </a:xfrm>
          </p:grpSpPr>
          <p:sp>
            <p:nvSpPr>
              <p:cNvPr id="26708" name="Line 350"/>
              <p:cNvSpPr>
                <a:spLocks noChangeShapeType="1"/>
              </p:cNvSpPr>
              <p:nvPr/>
            </p:nvSpPr>
            <p:spPr bwMode="auto">
              <a:xfrm flipH="1">
                <a:off x="1918" y="3363"/>
                <a:ext cx="8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709" name="Line 351"/>
              <p:cNvSpPr>
                <a:spLocks noChangeShapeType="1"/>
              </p:cNvSpPr>
              <p:nvPr/>
            </p:nvSpPr>
            <p:spPr bwMode="auto">
              <a:xfrm flipH="1">
                <a:off x="1924" y="3519"/>
                <a:ext cx="86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6704" name="Line 352"/>
            <p:cNvSpPr>
              <a:spLocks noChangeShapeType="1"/>
            </p:cNvSpPr>
            <p:nvPr/>
          </p:nvSpPr>
          <p:spPr bwMode="auto">
            <a:xfrm flipV="1">
              <a:off x="4824" y="3692"/>
              <a:ext cx="342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705" name="Line 353"/>
            <p:cNvSpPr>
              <a:spLocks noChangeShapeType="1"/>
            </p:cNvSpPr>
            <p:nvPr/>
          </p:nvSpPr>
          <p:spPr bwMode="auto">
            <a:xfrm flipH="1" flipV="1">
              <a:off x="5152" y="3494"/>
              <a:ext cx="9" cy="2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122" name="AutoShape 354"/>
            <p:cNvSpPr>
              <a:spLocks noChangeArrowheads="1"/>
            </p:cNvSpPr>
            <p:nvPr/>
          </p:nvSpPr>
          <p:spPr bwMode="auto">
            <a:xfrm>
              <a:off x="4735" y="3291"/>
              <a:ext cx="813" cy="195"/>
            </a:xfrm>
            <a:prstGeom prst="flowChartAlternateProcess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Mask Writer</a:t>
              </a:r>
            </a:p>
          </p:txBody>
        </p:sp>
        <p:sp>
          <p:nvSpPr>
            <p:cNvPr id="26707" name="Text Box 355"/>
            <p:cNvSpPr txBox="1">
              <a:spLocks noChangeArrowheads="1"/>
            </p:cNvSpPr>
            <p:nvPr/>
          </p:nvSpPr>
          <p:spPr bwMode="auto">
            <a:xfrm>
              <a:off x="5177" y="3530"/>
              <a:ext cx="383" cy="11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sz="1000" b="1" i="1" dirty="0"/>
                <a:t>CATS</a:t>
              </a:r>
              <a:endParaRPr lang="en-US" sz="1200" b="1" dirty="0"/>
            </a:p>
          </p:txBody>
        </p:sp>
      </p:grpSp>
      <p:sp>
        <p:nvSpPr>
          <p:cNvPr id="102" name="Oval 99"/>
          <p:cNvSpPr>
            <a:spLocks noChangeArrowheads="1"/>
          </p:cNvSpPr>
          <p:nvPr/>
        </p:nvSpPr>
        <p:spPr bwMode="auto">
          <a:xfrm rot="1605784">
            <a:off x="1262063" y="738188"/>
            <a:ext cx="7881937" cy="3538537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" name="Text Box 100"/>
          <p:cNvSpPr txBox="1">
            <a:spLocks noChangeArrowheads="1"/>
          </p:cNvSpPr>
          <p:nvPr/>
        </p:nvSpPr>
        <p:spPr bwMode="auto">
          <a:xfrm>
            <a:off x="2585400" y="1168400"/>
            <a:ext cx="4386263" cy="9079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Design Implementation:</a:t>
            </a:r>
          </a:p>
          <a:p>
            <a:pPr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Logical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4" name="Oval 101"/>
          <p:cNvSpPr>
            <a:spLocks noChangeArrowheads="1"/>
          </p:cNvSpPr>
          <p:nvPr/>
        </p:nvSpPr>
        <p:spPr bwMode="auto">
          <a:xfrm rot="4257924">
            <a:off x="-1127125" y="2617788"/>
            <a:ext cx="5164137" cy="2401888"/>
          </a:xfrm>
          <a:prstGeom prst="ellipse">
            <a:avLst/>
          </a:prstGeom>
          <a:solidFill>
            <a:srgbClr val="FF3300">
              <a:alpha val="50195"/>
            </a:srgb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5" name="Oval 102"/>
          <p:cNvSpPr>
            <a:spLocks noChangeArrowheads="1"/>
          </p:cNvSpPr>
          <p:nvPr/>
        </p:nvSpPr>
        <p:spPr bwMode="auto">
          <a:xfrm rot="21387390">
            <a:off x="2677405" y="4515659"/>
            <a:ext cx="5530850" cy="2171793"/>
          </a:xfrm>
          <a:prstGeom prst="ellipse">
            <a:avLst/>
          </a:prstGeom>
          <a:gradFill rotWithShape="1">
            <a:gsLst>
              <a:gs pos="0">
                <a:srgbClr val="00A8A8">
                  <a:alpha val="50000"/>
                </a:srgbClr>
              </a:gs>
              <a:gs pos="100000">
                <a:srgbClr val="004E4E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" name="Text Box 103"/>
          <p:cNvSpPr txBox="1">
            <a:spLocks noChangeArrowheads="1"/>
          </p:cNvSpPr>
          <p:nvPr/>
        </p:nvSpPr>
        <p:spPr bwMode="auto">
          <a:xfrm>
            <a:off x="3585367" y="4970073"/>
            <a:ext cx="4929188" cy="13542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Design </a:t>
            </a:r>
            <a:r>
              <a:rPr lang="en-US" sz="2400" b="1" dirty="0" smtClean="0">
                <a:solidFill>
                  <a:schemeClr val="bg1"/>
                </a:solidFill>
              </a:rPr>
              <a:t>Implementation: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Physical </a:t>
            </a:r>
          </a:p>
          <a:p>
            <a:pPr>
              <a:spcBef>
                <a:spcPts val="6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Design for Manufacturing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7" name="Text Box 104"/>
          <p:cNvSpPr txBox="1">
            <a:spLocks noChangeArrowheads="1"/>
          </p:cNvSpPr>
          <p:nvPr/>
        </p:nvSpPr>
        <p:spPr bwMode="auto">
          <a:xfrm>
            <a:off x="509788" y="3400425"/>
            <a:ext cx="3455987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Verification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utoUpdateAnimBg="0"/>
      <p:bldP spid="104" grpId="0" animBg="1"/>
      <p:bldP spid="105" grpId="0" animBg="1"/>
      <p:bldP spid="106" grpId="0" autoUpdateAnimBg="0"/>
      <p:bldP spid="1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a Platform?</a:t>
            </a:r>
            <a:endParaRPr lang="en-US" dirty="0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9832"/>
            <a:ext cx="8229600" cy="4525963"/>
          </a:xfrm>
        </p:spPr>
        <p:txBody>
          <a:bodyPr/>
          <a:lstStyle/>
          <a:p>
            <a:r>
              <a:rPr lang="en-US" sz="2400" dirty="0" smtClean="0"/>
              <a:t>A collection of EDA tools that work together well</a:t>
            </a:r>
          </a:p>
          <a:p>
            <a:r>
              <a:rPr lang="en-US" sz="2400" dirty="0" smtClean="0"/>
              <a:t>Not to be confused with a compute platform 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400" dirty="0" smtClean="0"/>
              <a:t>or platform-based design!</a:t>
            </a:r>
          </a:p>
        </p:txBody>
      </p:sp>
      <p:sp>
        <p:nvSpPr>
          <p:cNvPr id="28677" name="Rectangle 44"/>
          <p:cNvSpPr>
            <a:spLocks noChangeArrowheads="1"/>
          </p:cNvSpPr>
          <p:nvPr/>
        </p:nvSpPr>
        <p:spPr bwMode="auto">
          <a:xfrm>
            <a:off x="1360488" y="1123950"/>
            <a:ext cx="184150" cy="60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3400" b="1" dirty="0">
              <a:solidFill>
                <a:schemeClr val="tx2"/>
              </a:solidFill>
            </a:endParaRPr>
          </a:p>
        </p:txBody>
      </p:sp>
      <p:grpSp>
        <p:nvGrpSpPr>
          <p:cNvPr id="2" name="Group 55"/>
          <p:cNvGrpSpPr/>
          <p:nvPr/>
        </p:nvGrpSpPr>
        <p:grpSpPr>
          <a:xfrm>
            <a:off x="1468681" y="2590801"/>
            <a:ext cx="6456119" cy="3429000"/>
            <a:chOff x="506104" y="1143000"/>
            <a:chExt cx="8092440" cy="4697134"/>
          </a:xfrm>
        </p:grpSpPr>
        <p:grpSp>
          <p:nvGrpSpPr>
            <p:cNvPr id="3" name="Group 50"/>
            <p:cNvGrpSpPr/>
            <p:nvPr/>
          </p:nvGrpSpPr>
          <p:grpSpPr>
            <a:xfrm>
              <a:off x="506104" y="4651414"/>
              <a:ext cx="8092440" cy="1188720"/>
              <a:chOff x="506104" y="4651414"/>
              <a:chExt cx="8092440" cy="1188720"/>
            </a:xfrm>
          </p:grpSpPr>
          <p:sp>
            <p:nvSpPr>
              <p:cNvPr id="78" name="Rounded Rectangle 2"/>
              <p:cNvSpPr/>
              <p:nvPr/>
            </p:nvSpPr>
            <p:spPr>
              <a:xfrm>
                <a:off x="506104" y="4651414"/>
                <a:ext cx="8092440" cy="1188720"/>
              </a:xfrm>
              <a:prstGeom prst="roundRect">
                <a:avLst>
                  <a:gd name="adj" fmla="val 11450"/>
                </a:avLst>
              </a:prstGeom>
              <a:solidFill>
                <a:schemeClr val="accent2">
                  <a:lumMod val="75000"/>
                </a:schemeClr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182880" rtlCol="0" anchor="ctr"/>
              <a:lstStyle/>
              <a:p>
                <a:r>
                  <a:rPr lang="en-US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Manufacturing</a:t>
                </a:r>
                <a:endParaRPr lang="en-US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9" name="Chevron 3"/>
              <p:cNvSpPr/>
              <p:nvPr/>
            </p:nvSpPr>
            <p:spPr>
              <a:xfrm rot="5400000">
                <a:off x="3812091" y="3914758"/>
                <a:ext cx="352642" cy="3029506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tint val="85000"/>
                      <a:shade val="96000"/>
                      <a:satMod val="13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CATS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0" name="Chevron 4"/>
              <p:cNvSpPr/>
              <p:nvPr/>
            </p:nvSpPr>
            <p:spPr>
              <a:xfrm rot="5400000">
                <a:off x="3812088" y="3524723"/>
                <a:ext cx="352643" cy="3029506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tint val="85000"/>
                      <a:shade val="96000"/>
                      <a:satMod val="13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Proteus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1" name="Chevron 5"/>
              <p:cNvSpPr/>
              <p:nvPr/>
            </p:nvSpPr>
            <p:spPr>
              <a:xfrm rot="5400000">
                <a:off x="6589547" y="3947664"/>
                <a:ext cx="773466" cy="2604448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tint val="85000"/>
                      <a:shade val="96000"/>
                      <a:satMod val="13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Sentaurus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grpSp>
          <p:nvGrpSpPr>
            <p:cNvPr id="4" name="Group 47"/>
            <p:cNvGrpSpPr/>
            <p:nvPr/>
          </p:nvGrpSpPr>
          <p:grpSpPr>
            <a:xfrm>
              <a:off x="6952624" y="2452048"/>
              <a:ext cx="1645920" cy="2103120"/>
              <a:chOff x="6952624" y="2452048"/>
              <a:chExt cx="1645920" cy="2103120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6952624" y="2452048"/>
                <a:ext cx="1645920" cy="2103120"/>
              </a:xfrm>
              <a:prstGeom prst="roundRect">
                <a:avLst>
                  <a:gd name="adj" fmla="val 9106"/>
                </a:avLst>
              </a:prstGeom>
              <a:solidFill>
                <a:schemeClr val="accent3">
                  <a:lumMod val="75000"/>
                </a:schemeClr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tIns="0" rtlCol="0" anchor="t"/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Discovery</a:t>
                </a:r>
                <a:endParaRPr lang="en-US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8199656" y="2824386"/>
                <a:ext cx="307506" cy="156257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/>
                  <a:t>VMM</a:t>
                </a:r>
                <a:endParaRPr lang="en-US" sz="1600" dirty="0"/>
              </a:p>
            </p:txBody>
          </p:sp>
          <p:sp>
            <p:nvSpPr>
              <p:cNvPr id="76" name="Chevron 75"/>
              <p:cNvSpPr/>
              <p:nvPr/>
            </p:nvSpPr>
            <p:spPr>
              <a:xfrm rot="5400000">
                <a:off x="7178656" y="3504309"/>
                <a:ext cx="822960" cy="109728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err="1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CustomSim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7" name="Chevron 76"/>
              <p:cNvSpPr/>
              <p:nvPr/>
            </p:nvSpPr>
            <p:spPr>
              <a:xfrm rot="5400000">
                <a:off x="7178656" y="2687226"/>
                <a:ext cx="822960" cy="109728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VCS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grpSp>
          <p:nvGrpSpPr>
            <p:cNvPr id="5" name="Group 53"/>
            <p:cNvGrpSpPr/>
            <p:nvPr/>
          </p:nvGrpSpPr>
          <p:grpSpPr>
            <a:xfrm>
              <a:off x="2057400" y="2452048"/>
              <a:ext cx="3386464" cy="2103120"/>
              <a:chOff x="2057400" y="2452048"/>
              <a:chExt cx="3386464" cy="2103120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2057400" y="2452048"/>
                <a:ext cx="3386464" cy="2103120"/>
              </a:xfrm>
              <a:prstGeom prst="roundRect">
                <a:avLst>
                  <a:gd name="adj" fmla="val 8716"/>
                </a:avLst>
              </a:prstGeom>
              <a:solidFill>
                <a:schemeClr val="accent6"/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tIns="0" rtlCol="0" anchor="t"/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Galaxy</a:t>
                </a:r>
                <a:endParaRPr lang="en-US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025770" y="2800774"/>
                <a:ext cx="320040" cy="164592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/>
                  <a:t>HSPICE</a:t>
                </a:r>
                <a:endParaRPr lang="en-US" sz="1600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2523226" y="4185028"/>
                <a:ext cx="2438401" cy="260026"/>
              </a:xfrm>
              <a:prstGeom prst="rect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600" dirty="0" smtClean="0"/>
                  <a:t>IC Validator / Star-RCXT</a:t>
                </a:r>
                <a:endParaRPr lang="en-US" sz="1600" dirty="0"/>
              </a:p>
            </p:txBody>
          </p:sp>
          <p:sp>
            <p:nvSpPr>
              <p:cNvPr id="69" name="Chevron 68"/>
              <p:cNvSpPr/>
              <p:nvPr/>
            </p:nvSpPr>
            <p:spPr>
              <a:xfrm rot="5400000">
                <a:off x="2772336" y="3214772"/>
                <a:ext cx="681275" cy="118872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IC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Compiler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0" name="Chevron 69"/>
              <p:cNvSpPr/>
              <p:nvPr/>
            </p:nvSpPr>
            <p:spPr>
              <a:xfrm rot="5400000">
                <a:off x="2772336" y="2547052"/>
                <a:ext cx="681274" cy="1188719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Compiler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1" name="Chevron 70"/>
              <p:cNvSpPr/>
              <p:nvPr/>
            </p:nvSpPr>
            <p:spPr>
              <a:xfrm rot="5400000">
                <a:off x="4036066" y="3217649"/>
                <a:ext cx="681275" cy="118872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Custom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Designer </a:t>
                </a:r>
                <a:r>
                  <a:rPr lang="en-US" sz="12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LE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2" name="Chevron 71"/>
              <p:cNvSpPr/>
              <p:nvPr/>
            </p:nvSpPr>
            <p:spPr>
              <a:xfrm rot="5400000">
                <a:off x="4036066" y="2547052"/>
                <a:ext cx="681274" cy="1188719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Custom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Designer </a:t>
                </a:r>
                <a:r>
                  <a:rPr lang="en-US" sz="12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SE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146239" y="2800774"/>
                <a:ext cx="320040" cy="163677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tint val="85000"/>
                      <a:shade val="96000"/>
                      <a:satMod val="13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/>
                  <a:t>PrimeTime</a:t>
                </a:r>
                <a:endParaRPr lang="en-US" sz="1600" dirty="0"/>
              </a:p>
            </p:txBody>
          </p:sp>
        </p:grpSp>
        <p:grpSp>
          <p:nvGrpSpPr>
            <p:cNvPr id="6" name="Group 52"/>
            <p:cNvGrpSpPr/>
            <p:nvPr/>
          </p:nvGrpSpPr>
          <p:grpSpPr>
            <a:xfrm>
              <a:off x="506104" y="2452048"/>
              <a:ext cx="1475096" cy="2103120"/>
              <a:chOff x="506104" y="2452048"/>
              <a:chExt cx="1475096" cy="2103120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506104" y="2452048"/>
                <a:ext cx="1475096" cy="2103120"/>
              </a:xfrm>
              <a:prstGeom prst="roundRect">
                <a:avLst>
                  <a:gd name="adj" fmla="val 11450"/>
                </a:avLst>
              </a:prstGeom>
              <a:solidFill>
                <a:srgbClr val="333399"/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tIns="0" rtlCol="0" anchor="t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Synplicity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Chevron 62"/>
              <p:cNvSpPr/>
              <p:nvPr/>
            </p:nvSpPr>
            <p:spPr>
              <a:xfrm rot="5400000">
                <a:off x="1002935" y="3572889"/>
                <a:ext cx="822960" cy="96012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rgbClr val="272377"/>
                  </a:gs>
                  <a:gs pos="100000">
                    <a:srgbClr val="4A43CD"/>
                  </a:gs>
                </a:gsLst>
                <a:lin ang="0" scaled="1"/>
                <a:tileRect/>
              </a:gra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Synplify</a:t>
                </a:r>
              </a:p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Pro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81845" y="2821467"/>
                <a:ext cx="307505" cy="1562574"/>
              </a:xfrm>
              <a:prstGeom prst="rect">
                <a:avLst/>
              </a:prstGeom>
              <a:gradFill flip="none" rotWithShape="1">
                <a:gsLst>
                  <a:gs pos="0">
                    <a:srgbClr val="272377"/>
                  </a:gs>
                  <a:gs pos="100000">
                    <a:srgbClr val="4A43CD"/>
                  </a:gs>
                </a:gsLst>
                <a:lin ang="10800000" scaled="1"/>
                <a:tileRect/>
              </a:gra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Identify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Chevron 64"/>
              <p:cNvSpPr/>
              <p:nvPr/>
            </p:nvSpPr>
            <p:spPr>
              <a:xfrm rot="5400000">
                <a:off x="1002935" y="2755807"/>
                <a:ext cx="822960" cy="960119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rgbClr val="272377"/>
                  </a:gs>
                  <a:gs pos="100000">
                    <a:srgbClr val="4A43CD"/>
                  </a:gs>
                </a:gsLst>
                <a:lin ang="10800000" scaled="1"/>
                <a:tileRect/>
              </a:gra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Synplify</a:t>
                </a:r>
              </a:p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Premier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Group 46"/>
            <p:cNvGrpSpPr/>
            <p:nvPr/>
          </p:nvGrpSpPr>
          <p:grpSpPr>
            <a:xfrm>
              <a:off x="506104" y="1143000"/>
              <a:ext cx="8092440" cy="1188720"/>
              <a:chOff x="506104" y="1143000"/>
              <a:chExt cx="8092440" cy="1188720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506104" y="1143000"/>
                <a:ext cx="8092440" cy="1188720"/>
              </a:xfrm>
              <a:prstGeom prst="roundRect">
                <a:avLst>
                  <a:gd name="adj" fmla="val 11450"/>
                </a:avLst>
              </a:prstGeom>
              <a:solidFill>
                <a:schemeClr val="accent6">
                  <a:lumMod val="75000"/>
                </a:schemeClr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182880" rtlCol="0" anchor="ctr"/>
              <a:lstStyle/>
              <a:p>
                <a:r>
                  <a:rPr lang="en-US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Systems</a:t>
                </a:r>
                <a:endParaRPr lang="en-US" sz="20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59" name="Pentagon 58"/>
              <p:cNvSpPr/>
              <p:nvPr/>
            </p:nvSpPr>
            <p:spPr>
              <a:xfrm rot="5400000">
                <a:off x="2489272" y="697231"/>
                <a:ext cx="647700" cy="2148840"/>
              </a:xfrm>
              <a:prstGeom prst="homePlate">
                <a:avLst>
                  <a:gd name="adj" fmla="val 9387"/>
                </a:avLst>
              </a:prstGeom>
              <a:gradFill flip="none" rotWithShape="1">
                <a:gsLst>
                  <a:gs pos="20000">
                    <a:schemeClr val="accent6">
                      <a:lumMod val="75000"/>
                    </a:schemeClr>
                  </a:gs>
                  <a:gs pos="20000">
                    <a:schemeClr val="accent6">
                      <a:lumMod val="5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sz="1600" dirty="0" smtClean="0"/>
                  <a:t>Synplify DSP</a:t>
                </a:r>
                <a:endParaRPr lang="en-US" sz="1600" dirty="0"/>
              </a:p>
            </p:txBody>
          </p:sp>
          <p:sp>
            <p:nvSpPr>
              <p:cNvPr id="60" name="Pentagon 59"/>
              <p:cNvSpPr/>
              <p:nvPr/>
            </p:nvSpPr>
            <p:spPr>
              <a:xfrm rot="5400000">
                <a:off x="4709876" y="697230"/>
                <a:ext cx="647700" cy="2148840"/>
              </a:xfrm>
              <a:prstGeom prst="homePlate">
                <a:avLst>
                  <a:gd name="adj" fmla="val 9387"/>
                </a:avLst>
              </a:prstGeom>
              <a:gradFill flip="none" rotWithShape="1">
                <a:gsLst>
                  <a:gs pos="20000">
                    <a:schemeClr val="accent6">
                      <a:lumMod val="75000"/>
                    </a:schemeClr>
                  </a:gs>
                  <a:gs pos="20000">
                    <a:schemeClr val="accent6">
                      <a:lumMod val="5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/>
                  <a:t>DesignWare</a:t>
                </a:r>
              </a:p>
              <a:p>
                <a:pPr algn="ctr"/>
                <a:r>
                  <a:rPr lang="en-US" sz="1600" dirty="0" smtClean="0"/>
                  <a:t>System-Level Libraries</a:t>
                </a:r>
                <a:endParaRPr lang="en-US" sz="1600" dirty="0"/>
              </a:p>
            </p:txBody>
          </p:sp>
          <p:sp>
            <p:nvSpPr>
              <p:cNvPr id="61" name="Pentagon 60"/>
              <p:cNvSpPr/>
              <p:nvPr/>
            </p:nvSpPr>
            <p:spPr>
              <a:xfrm rot="5400000">
                <a:off x="6930480" y="697232"/>
                <a:ext cx="647700" cy="2148840"/>
              </a:xfrm>
              <a:prstGeom prst="homePlate">
                <a:avLst>
                  <a:gd name="adj" fmla="val 9387"/>
                </a:avLst>
              </a:prstGeom>
              <a:gradFill flip="none" rotWithShape="1">
                <a:gsLst>
                  <a:gs pos="20000">
                    <a:schemeClr val="accent6">
                      <a:lumMod val="75000"/>
                    </a:schemeClr>
                  </a:gs>
                  <a:gs pos="20000">
                    <a:schemeClr val="accent6">
                      <a:lumMod val="5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US" sz="1600" dirty="0" smtClean="0"/>
                  <a:t>Confirma, Innovator,</a:t>
                </a:r>
              </a:p>
              <a:p>
                <a:pPr algn="ctr"/>
                <a:r>
                  <a:rPr lang="en-US" sz="1600" dirty="0" smtClean="0"/>
                  <a:t>Saber, System Studio</a:t>
                </a:r>
                <a:endParaRPr lang="en-US" sz="1600" dirty="0"/>
              </a:p>
            </p:txBody>
          </p:sp>
        </p:grpSp>
        <p:grpSp>
          <p:nvGrpSpPr>
            <p:cNvPr id="8" name="Group 48"/>
            <p:cNvGrpSpPr/>
            <p:nvPr/>
          </p:nvGrpSpPr>
          <p:grpSpPr>
            <a:xfrm>
              <a:off x="5535304" y="2452048"/>
              <a:ext cx="1325880" cy="2103120"/>
              <a:chOff x="5535304" y="2452048"/>
              <a:chExt cx="1325880" cy="2103120"/>
            </a:xfrm>
          </p:grpSpPr>
          <p:sp>
            <p:nvSpPr>
              <p:cNvPr id="55" name="Rounded Rectangle 54"/>
              <p:cNvSpPr/>
              <p:nvPr/>
            </p:nvSpPr>
            <p:spPr>
              <a:xfrm>
                <a:off x="5535304" y="2452048"/>
                <a:ext cx="1325880" cy="2103120"/>
              </a:xfrm>
              <a:prstGeom prst="roundRect">
                <a:avLst>
                  <a:gd name="adj" fmla="val 11450"/>
                </a:avLst>
              </a:prstGeom>
              <a:solidFill>
                <a:srgbClr val="006666"/>
              </a:solidFill>
              <a:effectLst>
                <a:outerShdw blurRad="50800" dist="25400" dir="5400000" rotWithShape="0">
                  <a:srgbClr val="000000">
                    <a:alpha val="55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none" tIns="0" rtlCol="0" anchor="t"/>
              <a:lstStyle/>
              <a:p>
                <a:pPr algn="ctr"/>
                <a:r>
                  <a:rPr lang="en-US" sz="17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DesignWare</a:t>
                </a:r>
                <a:endParaRPr lang="en-US" sz="17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56" name="Chevron 55"/>
              <p:cNvSpPr/>
              <p:nvPr/>
            </p:nvSpPr>
            <p:spPr>
              <a:xfrm rot="5400000">
                <a:off x="5792662" y="3497580"/>
                <a:ext cx="822960" cy="1143000"/>
              </a:xfrm>
              <a:prstGeom prst="chevron">
                <a:avLst>
                  <a:gd name="adj" fmla="val 9655"/>
                </a:avLst>
              </a:prstGeom>
              <a:gradFill flip="none" rotWithShape="1">
                <a:gsLst>
                  <a:gs pos="0">
                    <a:srgbClr val="004E4C"/>
                  </a:gs>
                  <a:gs pos="50000">
                    <a:srgbClr val="006666"/>
                  </a:gs>
                  <a:gs pos="100000">
                    <a:srgbClr val="009A96"/>
                  </a:gs>
                </a:gsLst>
                <a:lin ang="0" scaled="1"/>
                <a:tileRect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DesignWare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Libraries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57" name="Chevron 56"/>
              <p:cNvSpPr/>
              <p:nvPr/>
            </p:nvSpPr>
            <p:spPr>
              <a:xfrm rot="5400000">
                <a:off x="5792662" y="2682749"/>
                <a:ext cx="822960" cy="1143000"/>
              </a:xfrm>
              <a:prstGeom prst="chevron">
                <a:avLst>
                  <a:gd name="adj" fmla="val 9655"/>
                </a:avLst>
              </a:prstGeom>
              <a:gradFill>
                <a:gsLst>
                  <a:gs pos="0">
                    <a:srgbClr val="004E4C"/>
                  </a:gs>
                  <a:gs pos="50000">
                    <a:srgbClr val="006666"/>
                  </a:gs>
                  <a:gs pos="100000">
                    <a:srgbClr val="009A96"/>
                  </a:gs>
                </a:gsLst>
                <a:lin ang="10800000" scaled="1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DesignWare</a:t>
                </a:r>
              </a:p>
              <a:p>
                <a:pPr algn="ctr"/>
                <a:r>
                  <a:rPr lang="en-US" sz="1600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Cores</a:t>
                </a:r>
                <a:endPara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Areas</a:t>
            </a:r>
          </a:p>
        </p:txBody>
      </p:sp>
      <p:grpSp>
        <p:nvGrpSpPr>
          <p:cNvPr id="2" name="Group 51"/>
          <p:cNvGrpSpPr/>
          <p:nvPr/>
        </p:nvGrpSpPr>
        <p:grpSpPr>
          <a:xfrm>
            <a:off x="506104" y="4651414"/>
            <a:ext cx="8092440" cy="1188720"/>
            <a:chOff x="506104" y="4651414"/>
            <a:chExt cx="8092440" cy="1188720"/>
          </a:xfrm>
        </p:grpSpPr>
        <p:sp>
          <p:nvSpPr>
            <p:cNvPr id="3" name="Rounded Rectangle 2"/>
            <p:cNvSpPr/>
            <p:nvPr/>
          </p:nvSpPr>
          <p:spPr>
            <a:xfrm>
              <a:off x="506104" y="4651414"/>
              <a:ext cx="8092440" cy="1188720"/>
            </a:xfrm>
            <a:prstGeom prst="roundRect">
              <a:avLst>
                <a:gd name="adj" fmla="val 11450"/>
              </a:avLst>
            </a:prstGeom>
            <a:solidFill>
              <a:schemeClr val="accent2">
                <a:lumMod val="75000"/>
              </a:schemeClr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lIns="182880" rtlCol="0" anchor="ctr"/>
            <a:lstStyle/>
            <a:p>
              <a:r>
                <a:rPr lang="en-US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Manufacturing</a:t>
              </a:r>
              <a:endParaRPr lang="en-US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Chevron 3"/>
            <p:cNvSpPr/>
            <p:nvPr/>
          </p:nvSpPr>
          <p:spPr>
            <a:xfrm rot="5400000">
              <a:off x="3812091" y="3914758"/>
              <a:ext cx="352642" cy="3029506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tint val="85000"/>
                    <a:shade val="96000"/>
                    <a:satMod val="135000"/>
                  </a:schemeClr>
                </a:gs>
              </a:gsLst>
              <a:lin ang="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Mask Data Prep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" name="Chevron 4"/>
            <p:cNvSpPr/>
            <p:nvPr/>
          </p:nvSpPr>
          <p:spPr>
            <a:xfrm rot="5400000">
              <a:off x="3812088" y="3524723"/>
              <a:ext cx="352643" cy="3029506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tint val="85000"/>
                    <a:shade val="96000"/>
                    <a:satMod val="135000"/>
                  </a:schemeClr>
                </a:gs>
              </a:gsLst>
              <a:lin ang="108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Optical Proximity Correction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" name="Chevron 5"/>
            <p:cNvSpPr/>
            <p:nvPr/>
          </p:nvSpPr>
          <p:spPr>
            <a:xfrm rot="5400000">
              <a:off x="6589547" y="3947664"/>
              <a:ext cx="773466" cy="2604448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tint val="85000"/>
                    <a:shade val="96000"/>
                    <a:satMod val="135000"/>
                  </a:schemeClr>
                </a:gs>
              </a:gsLst>
              <a:lin ang="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TCAD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7" name="Group 42"/>
          <p:cNvGrpSpPr/>
          <p:nvPr/>
        </p:nvGrpSpPr>
        <p:grpSpPr>
          <a:xfrm>
            <a:off x="6952624" y="2452048"/>
            <a:ext cx="1645920" cy="2103120"/>
            <a:chOff x="6952624" y="2452048"/>
            <a:chExt cx="1645920" cy="2103120"/>
          </a:xfrm>
        </p:grpSpPr>
        <p:sp>
          <p:nvSpPr>
            <p:cNvPr id="24" name="Rounded Rectangle 23"/>
            <p:cNvSpPr/>
            <p:nvPr/>
          </p:nvSpPr>
          <p:spPr>
            <a:xfrm>
              <a:off x="6952624" y="2452048"/>
              <a:ext cx="1645920" cy="2103120"/>
            </a:xfrm>
            <a:prstGeom prst="roundRect">
              <a:avLst>
                <a:gd name="adj" fmla="val 9106"/>
              </a:avLst>
            </a:prstGeom>
            <a:solidFill>
              <a:schemeClr val="accent3">
                <a:lumMod val="75000"/>
              </a:schemeClr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tIns="0" rtlCol="0" anchor="t"/>
            <a:lstStyle/>
            <a:p>
              <a:pPr algn="ctr"/>
              <a:r>
                <a:rPr lang="en-US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Verification</a:t>
              </a:r>
              <a:endParaRPr lang="en-US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199656" y="2824386"/>
              <a:ext cx="307506" cy="156257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/>
                <a:t>Methodology</a:t>
              </a:r>
              <a:endParaRPr lang="en-US" sz="1600" dirty="0"/>
            </a:p>
          </p:txBody>
        </p:sp>
        <p:sp>
          <p:nvSpPr>
            <p:cNvPr id="26" name="Chevron 25"/>
            <p:cNvSpPr/>
            <p:nvPr/>
          </p:nvSpPr>
          <p:spPr>
            <a:xfrm rot="5400000">
              <a:off x="7178656" y="3504309"/>
              <a:ext cx="822960" cy="109728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FastSPICE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7" name="Chevron 26"/>
            <p:cNvSpPr/>
            <p:nvPr/>
          </p:nvSpPr>
          <p:spPr>
            <a:xfrm rot="5400000">
              <a:off x="7178656" y="2687226"/>
              <a:ext cx="822960" cy="109728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RTL</a:t>
              </a:r>
            </a:p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Verification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8" name="Group 46"/>
          <p:cNvGrpSpPr/>
          <p:nvPr/>
        </p:nvGrpSpPr>
        <p:grpSpPr>
          <a:xfrm>
            <a:off x="5535304" y="2452048"/>
            <a:ext cx="1325880" cy="2103120"/>
            <a:chOff x="5535304" y="2452048"/>
            <a:chExt cx="1325880" cy="2103120"/>
          </a:xfrm>
        </p:grpSpPr>
        <p:sp>
          <p:nvSpPr>
            <p:cNvPr id="28" name="Rounded Rectangle 27"/>
            <p:cNvSpPr/>
            <p:nvPr/>
          </p:nvSpPr>
          <p:spPr>
            <a:xfrm>
              <a:off x="5535304" y="2452048"/>
              <a:ext cx="1325880" cy="2103120"/>
            </a:xfrm>
            <a:prstGeom prst="roundRect">
              <a:avLst>
                <a:gd name="adj" fmla="val 11450"/>
              </a:avLst>
            </a:prstGeom>
            <a:solidFill>
              <a:srgbClr val="006666"/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tIns="0" rtlCol="0" anchor="t"/>
            <a:lstStyle/>
            <a:p>
              <a:pPr algn="ctr"/>
              <a:r>
                <a:rPr lang="en-US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IP</a:t>
              </a:r>
              <a:endParaRPr lang="en-US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5400000">
              <a:off x="5784195" y="3481449"/>
              <a:ext cx="822960" cy="114300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rgbClr val="004E4C"/>
                </a:gs>
                <a:gs pos="50000">
                  <a:srgbClr val="006666"/>
                </a:gs>
                <a:gs pos="100000">
                  <a:srgbClr val="009A96"/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Libraries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5400000">
              <a:off x="5784195" y="2666618"/>
              <a:ext cx="822960" cy="1143000"/>
            </a:xfrm>
            <a:prstGeom prst="chevron">
              <a:avLst>
                <a:gd name="adj" fmla="val 9655"/>
              </a:avLst>
            </a:prstGeom>
            <a:gradFill>
              <a:gsLst>
                <a:gs pos="0">
                  <a:srgbClr val="004E4C"/>
                </a:gs>
                <a:gs pos="50000">
                  <a:srgbClr val="006666"/>
                </a:gs>
                <a:gs pos="100000">
                  <a:srgbClr val="009A96"/>
                </a:gs>
              </a:gsLst>
              <a:lin ang="10800000" scaled="1"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Cores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9" name="Group 37"/>
          <p:cNvGrpSpPr/>
          <p:nvPr/>
        </p:nvGrpSpPr>
        <p:grpSpPr>
          <a:xfrm>
            <a:off x="506104" y="2452048"/>
            <a:ext cx="1475096" cy="2103120"/>
            <a:chOff x="506104" y="2452048"/>
            <a:chExt cx="1475096" cy="2103120"/>
          </a:xfrm>
        </p:grpSpPr>
        <p:sp>
          <p:nvSpPr>
            <p:cNvPr id="20" name="Rounded Rectangle 19"/>
            <p:cNvSpPr/>
            <p:nvPr/>
          </p:nvSpPr>
          <p:spPr>
            <a:xfrm>
              <a:off x="506104" y="2452048"/>
              <a:ext cx="1475096" cy="2103120"/>
            </a:xfrm>
            <a:prstGeom prst="roundRect">
              <a:avLst>
                <a:gd name="adj" fmla="val 11450"/>
              </a:avLst>
            </a:prstGeom>
            <a:solidFill>
              <a:srgbClr val="333399"/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tIns="0" rtlCol="0" anchor="t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FPGA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5400000">
              <a:off x="1002827" y="3572889"/>
              <a:ext cx="822960" cy="96012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rgbClr val="272377"/>
                </a:gs>
                <a:gs pos="100000">
                  <a:srgbClr val="4A43CD"/>
                </a:gs>
              </a:gsLst>
              <a:lin ang="0" scaled="1"/>
              <a:tileRect/>
            </a:gra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Logic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Synthesis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71212" y="2821467"/>
              <a:ext cx="307505" cy="1562574"/>
            </a:xfrm>
            <a:prstGeom prst="rect">
              <a:avLst/>
            </a:prstGeom>
            <a:gradFill flip="none" rotWithShape="1">
              <a:gsLst>
                <a:gs pos="0">
                  <a:srgbClr val="272377"/>
                </a:gs>
                <a:gs pos="100000">
                  <a:srgbClr val="4A43CD"/>
                </a:gs>
              </a:gsLst>
              <a:lin ang="10800000" scaled="1"/>
              <a:tileRect/>
            </a:gra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RTL Source Debug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5400000">
              <a:off x="1002935" y="2755806"/>
              <a:ext cx="822960" cy="96012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rgbClr val="272377"/>
                </a:gs>
                <a:gs pos="100000">
                  <a:srgbClr val="4A43CD"/>
                </a:gs>
              </a:gsLst>
              <a:lin ang="10800000" scaled="1"/>
              <a:tileRect/>
            </a:gra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Physical</a:t>
              </a:r>
            </a:p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Synthesis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36"/>
          <p:cNvGrpSpPr/>
          <p:nvPr/>
        </p:nvGrpSpPr>
        <p:grpSpPr>
          <a:xfrm>
            <a:off x="506104" y="1143000"/>
            <a:ext cx="8092440" cy="1188720"/>
            <a:chOff x="506104" y="1143000"/>
            <a:chExt cx="8092440" cy="1188720"/>
          </a:xfrm>
        </p:grpSpPr>
        <p:sp>
          <p:nvSpPr>
            <p:cNvPr id="42" name="Rounded Rectangle 41"/>
            <p:cNvSpPr/>
            <p:nvPr/>
          </p:nvSpPr>
          <p:spPr>
            <a:xfrm>
              <a:off x="506104" y="1143000"/>
              <a:ext cx="8092440" cy="1188720"/>
            </a:xfrm>
            <a:prstGeom prst="roundRect">
              <a:avLst>
                <a:gd name="adj" fmla="val 11450"/>
              </a:avLst>
            </a:prstGeom>
            <a:solidFill>
              <a:schemeClr val="accent6">
                <a:lumMod val="75000"/>
              </a:schemeClr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lIns="182880" rtlCol="0" anchor="ctr"/>
            <a:lstStyle/>
            <a:p>
              <a:r>
                <a:rPr lang="en-US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Systems</a:t>
              </a:r>
              <a:endPara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4" name="Pentagon 43"/>
            <p:cNvSpPr/>
            <p:nvPr/>
          </p:nvSpPr>
          <p:spPr>
            <a:xfrm rot="5400000">
              <a:off x="2489272" y="697231"/>
              <a:ext cx="647700" cy="2148840"/>
            </a:xfrm>
            <a:prstGeom prst="homePlate">
              <a:avLst>
                <a:gd name="adj" fmla="val 9387"/>
              </a:avLst>
            </a:prstGeom>
            <a:gradFill flip="none" rotWithShape="1">
              <a:gsLst>
                <a:gs pos="20000">
                  <a:schemeClr val="accent6">
                    <a:lumMod val="75000"/>
                  </a:schemeClr>
                </a:gs>
                <a:gs pos="2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 smtClean="0"/>
                <a:t>DSP Synthesis</a:t>
              </a:r>
              <a:endParaRPr lang="en-US" sz="1600" dirty="0"/>
            </a:p>
          </p:txBody>
        </p:sp>
        <p:sp>
          <p:nvSpPr>
            <p:cNvPr id="45" name="Pentagon 44"/>
            <p:cNvSpPr/>
            <p:nvPr/>
          </p:nvSpPr>
          <p:spPr>
            <a:xfrm rot="5400000">
              <a:off x="4709876" y="697230"/>
              <a:ext cx="647700" cy="2148840"/>
            </a:xfrm>
            <a:prstGeom prst="homePlate">
              <a:avLst>
                <a:gd name="adj" fmla="val 9387"/>
              </a:avLst>
            </a:prstGeom>
            <a:gradFill flip="none" rotWithShape="1">
              <a:gsLst>
                <a:gs pos="20000">
                  <a:schemeClr val="accent6">
                    <a:lumMod val="75000"/>
                  </a:schemeClr>
                </a:gs>
                <a:gs pos="2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/>
                <a:t>Transaction-Level</a:t>
              </a:r>
            </a:p>
            <a:p>
              <a:pPr algn="ctr"/>
              <a:r>
                <a:rPr lang="en-US" sz="1600" dirty="0" smtClean="0"/>
                <a:t>Models</a:t>
              </a:r>
              <a:endParaRPr lang="en-US" sz="1600" dirty="0"/>
            </a:p>
          </p:txBody>
        </p:sp>
        <p:sp>
          <p:nvSpPr>
            <p:cNvPr id="46" name="Pentagon 45"/>
            <p:cNvSpPr/>
            <p:nvPr/>
          </p:nvSpPr>
          <p:spPr>
            <a:xfrm rot="5400000">
              <a:off x="6930480" y="697232"/>
              <a:ext cx="647700" cy="2148840"/>
            </a:xfrm>
            <a:prstGeom prst="homePlate">
              <a:avLst>
                <a:gd name="adj" fmla="val 9387"/>
              </a:avLst>
            </a:prstGeom>
            <a:gradFill flip="none" rotWithShape="1">
              <a:gsLst>
                <a:gs pos="20000">
                  <a:schemeClr val="accent6">
                    <a:lumMod val="75000"/>
                  </a:schemeClr>
                </a:gs>
                <a:gs pos="2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 smtClean="0"/>
                <a:t>Prototyping &amp; Validation </a:t>
              </a:r>
              <a:endParaRPr lang="en-US" sz="1600" dirty="0"/>
            </a:p>
          </p:txBody>
        </p:sp>
      </p:grpSp>
      <p:grpSp>
        <p:nvGrpSpPr>
          <p:cNvPr id="11" name="Group 58"/>
          <p:cNvGrpSpPr/>
          <p:nvPr/>
        </p:nvGrpSpPr>
        <p:grpSpPr>
          <a:xfrm>
            <a:off x="2057400" y="2452048"/>
            <a:ext cx="3386464" cy="2103120"/>
            <a:chOff x="2057400" y="2452048"/>
            <a:chExt cx="3386464" cy="2103120"/>
          </a:xfrm>
        </p:grpSpPr>
        <p:sp>
          <p:nvSpPr>
            <p:cNvPr id="60" name="Rounded Rectangle 59"/>
            <p:cNvSpPr/>
            <p:nvPr/>
          </p:nvSpPr>
          <p:spPr>
            <a:xfrm>
              <a:off x="2057400" y="2452048"/>
              <a:ext cx="3386464" cy="2103120"/>
            </a:xfrm>
            <a:prstGeom prst="roundRect">
              <a:avLst>
                <a:gd name="adj" fmla="val 8716"/>
              </a:avLst>
            </a:prstGeom>
            <a:solidFill>
              <a:schemeClr val="accent6"/>
            </a:solidFill>
            <a:effectLst>
              <a:outerShdw blurRad="50800" dist="25400" dir="5400000" rotWithShape="0">
                <a:srgbClr val="000000">
                  <a:alpha val="55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none" tIns="0" rtlCol="0" anchor="t"/>
            <a:lstStyle/>
            <a:p>
              <a:pPr algn="ctr"/>
              <a:r>
                <a:rPr lang="en-US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Implementation</a:t>
              </a:r>
              <a:endParaRPr lang="en-US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025770" y="2800774"/>
              <a:ext cx="320040" cy="164592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400" dirty="0" smtClean="0"/>
                <a:t>Circuit Simulation</a:t>
              </a:r>
              <a:endParaRPr lang="en-US" sz="14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523226" y="4185028"/>
              <a:ext cx="2438401" cy="260026"/>
            </a:xfrm>
            <a:prstGeom prst="rect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200" dirty="0" smtClean="0"/>
                <a:t>Physical Verification &amp; Extraction</a:t>
              </a:r>
              <a:endParaRPr lang="en-US" sz="1200" dirty="0"/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2772336" y="3214772"/>
              <a:ext cx="681275" cy="118872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Place &amp;</a:t>
              </a:r>
            </a:p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Route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2772336" y="2547052"/>
              <a:ext cx="681274" cy="1188719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RTL</a:t>
              </a:r>
            </a:p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Synthesis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5400000">
              <a:off x="4036066" y="3217649"/>
              <a:ext cx="681275" cy="1188720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Layout</a:t>
              </a:r>
            </a:p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Editor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5400000">
              <a:off x="4036066" y="2547052"/>
              <a:ext cx="681274" cy="1188719"/>
            </a:xfrm>
            <a:prstGeom prst="chevron">
              <a:avLst>
                <a:gd name="adj" fmla="val 9655"/>
              </a:avLst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Schematic</a:t>
              </a:r>
            </a:p>
            <a:p>
              <a:pPr algn="ctr"/>
              <a:r>
                <a:rPr lang="en-US" sz="16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Editor</a:t>
              </a:r>
              <a:endPara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146239" y="2800774"/>
              <a:ext cx="320040" cy="1636776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tint val="85000"/>
                    <a:shade val="96000"/>
                    <a:satMod val="135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sz="1600" dirty="0" smtClean="0"/>
                <a:t>Signoff</a:t>
              </a:r>
              <a:endParaRPr lang="en-US" sz="1600" dirty="0"/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309563" y="1438352"/>
            <a:ext cx="4587875" cy="2899472"/>
            <a:chOff x="195" y="892"/>
            <a:chExt cx="2890" cy="1496"/>
          </a:xfrm>
        </p:grpSpPr>
        <p:sp>
          <p:nvSpPr>
            <p:cNvPr id="37" name="Oval 45"/>
            <p:cNvSpPr>
              <a:spLocks noChangeArrowheads="1"/>
            </p:cNvSpPr>
            <p:nvPr/>
          </p:nvSpPr>
          <p:spPr bwMode="auto">
            <a:xfrm rot="-468843">
              <a:off x="195" y="892"/>
              <a:ext cx="2890" cy="149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46"/>
            <p:cNvSpPr txBox="1">
              <a:spLocks noChangeArrowheads="1"/>
            </p:cNvSpPr>
            <p:nvPr/>
          </p:nvSpPr>
          <p:spPr bwMode="auto">
            <a:xfrm>
              <a:off x="726" y="1344"/>
              <a:ext cx="1649" cy="2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n-US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Implementation</a:t>
              </a:r>
            </a:p>
          </p:txBody>
        </p:sp>
      </p:grpSp>
      <p:grpSp>
        <p:nvGrpSpPr>
          <p:cNvPr id="13" name="Group 51"/>
          <p:cNvGrpSpPr/>
          <p:nvPr/>
        </p:nvGrpSpPr>
        <p:grpSpPr>
          <a:xfrm>
            <a:off x="5052070" y="1261485"/>
            <a:ext cx="3731363" cy="3277141"/>
            <a:chOff x="5052070" y="1261485"/>
            <a:chExt cx="3731363" cy="3277141"/>
          </a:xfrm>
        </p:grpSpPr>
        <p:sp>
          <p:nvSpPr>
            <p:cNvPr id="47" name="Oval 49"/>
            <p:cNvSpPr>
              <a:spLocks noChangeArrowheads="1"/>
            </p:cNvSpPr>
            <p:nvPr/>
          </p:nvSpPr>
          <p:spPr bwMode="auto">
            <a:xfrm rot="4257924">
              <a:off x="5279181" y="1034374"/>
              <a:ext cx="3277141" cy="3731363"/>
            </a:xfrm>
            <a:prstGeom prst="ellipse">
              <a:avLst/>
            </a:prstGeom>
            <a:solidFill>
              <a:srgbClr val="FF3300">
                <a:alpha val="50000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Text Box 50"/>
            <p:cNvSpPr txBox="1">
              <a:spLocks noChangeArrowheads="1"/>
            </p:cNvSpPr>
            <p:nvPr/>
          </p:nvSpPr>
          <p:spPr bwMode="auto">
            <a:xfrm>
              <a:off x="5476875" y="2578524"/>
              <a:ext cx="2775646" cy="5232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Verification</a:t>
              </a:r>
            </a:p>
          </p:txBody>
        </p:sp>
      </p:grpSp>
      <p:grpSp>
        <p:nvGrpSpPr>
          <p:cNvPr id="14" name="Group 59"/>
          <p:cNvGrpSpPr>
            <a:grpSpLocks/>
          </p:cNvGrpSpPr>
          <p:nvPr/>
        </p:nvGrpSpPr>
        <p:grpSpPr bwMode="auto">
          <a:xfrm>
            <a:off x="868363" y="4616605"/>
            <a:ext cx="7010400" cy="1301595"/>
            <a:chOff x="547" y="3144"/>
            <a:chExt cx="4416" cy="584"/>
          </a:xfrm>
        </p:grpSpPr>
        <p:sp>
          <p:nvSpPr>
            <p:cNvPr id="50" name="Oval 48"/>
            <p:cNvSpPr>
              <a:spLocks noChangeArrowheads="1"/>
            </p:cNvSpPr>
            <p:nvPr/>
          </p:nvSpPr>
          <p:spPr bwMode="auto">
            <a:xfrm rot="-54793">
              <a:off x="547" y="3144"/>
              <a:ext cx="4416" cy="584"/>
            </a:xfrm>
            <a:prstGeom prst="ellipse">
              <a:avLst/>
            </a:prstGeom>
            <a:solidFill>
              <a:srgbClr val="00FF00">
                <a:alpha val="50000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Text Box 58"/>
            <p:cNvSpPr txBox="1">
              <a:spLocks noChangeArrowheads="1"/>
            </p:cNvSpPr>
            <p:nvPr/>
          </p:nvSpPr>
          <p:spPr bwMode="auto">
            <a:xfrm>
              <a:off x="1537" y="3288"/>
              <a:ext cx="152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DFM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ASIC Design Flow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62100" y="1447800"/>
            <a:ext cx="1295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Idea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2641600"/>
            <a:ext cx="1524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Specification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62100" y="3835400"/>
            <a:ext cx="1295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RTL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5029200"/>
            <a:ext cx="1524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Gate level netlist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1600" y="2057400"/>
            <a:ext cx="1828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Physical implementation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5839" y="3352800"/>
            <a:ext cx="1590261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GDSII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05839" y="4648200"/>
            <a:ext cx="1590261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2"/>
            <a:endCxn id="5" idx="0"/>
          </p:cNvCxnSpPr>
          <p:nvPr/>
        </p:nvCxnSpPr>
        <p:spPr>
          <a:xfrm rot="5400000">
            <a:off x="1917700" y="2349500"/>
            <a:ext cx="5842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6" idx="0"/>
          </p:cNvCxnSpPr>
          <p:nvPr/>
        </p:nvCxnSpPr>
        <p:spPr>
          <a:xfrm rot="5400000">
            <a:off x="1917700" y="3543300"/>
            <a:ext cx="5842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2"/>
            <a:endCxn id="7" idx="0"/>
          </p:cNvCxnSpPr>
          <p:nvPr/>
        </p:nvCxnSpPr>
        <p:spPr>
          <a:xfrm rot="5400000">
            <a:off x="1917700" y="4737100"/>
            <a:ext cx="5842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  <a:endCxn id="9" idx="0"/>
          </p:cNvCxnSpPr>
          <p:nvPr/>
        </p:nvCxnSpPr>
        <p:spPr>
          <a:xfrm rot="16200000" flipH="1">
            <a:off x="5755585" y="3007415"/>
            <a:ext cx="685800" cy="497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  <a:endCxn id="10" idx="0"/>
          </p:cNvCxnSpPr>
          <p:nvPr/>
        </p:nvCxnSpPr>
        <p:spPr>
          <a:xfrm rot="5400000">
            <a:off x="5758070" y="4305300"/>
            <a:ext cx="6858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2"/>
          </p:cNvCxnSpPr>
          <p:nvPr/>
        </p:nvCxnSpPr>
        <p:spPr>
          <a:xfrm rot="5400000">
            <a:off x="2019300" y="5829300"/>
            <a:ext cx="381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209800" y="6019800"/>
            <a:ext cx="1905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1905000" y="3810000"/>
            <a:ext cx="44196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114800" y="1600200"/>
            <a:ext cx="19812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8" idx="0"/>
            <a:endCxn id="8" idx="0"/>
          </p:cNvCxnSpPr>
          <p:nvPr/>
        </p:nvCxnSpPr>
        <p:spPr>
          <a:xfrm rot="5400000" flipH="1" flipV="1">
            <a:off x="6096000" y="2057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 flipH="1" flipV="1">
            <a:off x="5867400" y="1828800"/>
            <a:ext cx="457200" cy="0"/>
          </a:xfrm>
          <a:prstGeom prst="line">
            <a:avLst/>
          </a:prstGeom>
          <a:ln w="31750"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461162" y="3940636"/>
            <a:ext cx="8182099" cy="1947553"/>
            <a:chOff x="461162" y="3940636"/>
            <a:chExt cx="8182099" cy="1947553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61162" y="3940636"/>
              <a:ext cx="8182099" cy="1947553"/>
            </a:xfrm>
            <a:prstGeom prst="roundRect">
              <a:avLst>
                <a:gd name="adj" fmla="val 3862"/>
              </a:avLst>
            </a:prstGeom>
            <a:solidFill>
              <a:srgbClr val="92D050"/>
            </a:solidFill>
            <a:ln w="5715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73444" y="4273351"/>
              <a:ext cx="36018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latin typeface="Arial" pitchFamily="34" charset="0"/>
                </a:rPr>
                <a:t>Design Implementation:</a:t>
              </a:r>
            </a:p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i="1" dirty="0" smtClean="0">
                  <a:latin typeface="Arial" pitchFamily="34" charset="0"/>
                </a:rPr>
                <a:t>Physical</a:t>
              </a:r>
            </a:p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latin typeface="Arial" pitchFamily="34" charset="0"/>
                </a:rPr>
                <a:t>Design for Manufacturing</a:t>
              </a: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461162" y="3230095"/>
            <a:ext cx="8182099" cy="615539"/>
            <a:chOff x="461162" y="3230095"/>
            <a:chExt cx="8182099" cy="615539"/>
          </a:xfrm>
        </p:grpSpPr>
        <p:sp>
          <p:nvSpPr>
            <p:cNvPr id="27" name="Rounded Rectangle 26"/>
            <p:cNvSpPr/>
            <p:nvPr/>
          </p:nvSpPr>
          <p:spPr bwMode="auto">
            <a:xfrm>
              <a:off x="461162" y="3230095"/>
              <a:ext cx="8182099" cy="615539"/>
            </a:xfrm>
            <a:prstGeom prst="roundRect">
              <a:avLst>
                <a:gd name="adj" fmla="val 8950"/>
              </a:avLst>
            </a:prstGeom>
            <a:solidFill>
              <a:srgbClr val="FF5050"/>
            </a:solidFill>
            <a:ln w="5715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27021" y="3289675"/>
              <a:ext cx="2926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Verification</a:t>
              </a:r>
              <a:endParaRPr lang="en-US" sz="2400" i="1" dirty="0"/>
            </a:p>
          </p:txBody>
        </p:sp>
      </p:grpSp>
      <p:grpSp>
        <p:nvGrpSpPr>
          <p:cNvPr id="4" name="Group 12"/>
          <p:cNvGrpSpPr/>
          <p:nvPr/>
        </p:nvGrpSpPr>
        <p:grpSpPr>
          <a:xfrm>
            <a:off x="461162" y="1187540"/>
            <a:ext cx="8182099" cy="1947553"/>
            <a:chOff x="461162" y="1187540"/>
            <a:chExt cx="8182099" cy="194755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4" name="Rounded Rectangle 23"/>
            <p:cNvSpPr/>
            <p:nvPr/>
          </p:nvSpPr>
          <p:spPr bwMode="auto">
            <a:xfrm>
              <a:off x="461162" y="1187540"/>
              <a:ext cx="8182099" cy="1947553"/>
            </a:xfrm>
            <a:prstGeom prst="roundRect">
              <a:avLst>
                <a:gd name="adj" fmla="val 3862"/>
              </a:avLst>
            </a:prstGeom>
            <a:grpFill/>
            <a:ln w="5715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27021" y="1543791"/>
              <a:ext cx="2926080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Design Implementation:</a:t>
              </a:r>
            </a:p>
            <a:p>
              <a:pPr algn="r"/>
              <a:r>
                <a:rPr lang="en-US" sz="2400" i="1" dirty="0" smtClean="0"/>
                <a:t>Logic</a:t>
              </a:r>
              <a:endParaRPr lang="en-US" sz="2400" i="1" dirty="0"/>
            </a:p>
          </p:txBody>
        </p:sp>
      </p:grp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630550" y="1125400"/>
            <a:ext cx="4697082" cy="482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Tx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“Spec” your chip</a:t>
            </a:r>
          </a:p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Tx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Generate the gates</a:t>
            </a:r>
          </a:p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Tx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Make the chip testable</a:t>
            </a:r>
          </a:p>
          <a:p>
            <a:pPr marL="533400" indent="-533400" fontAlgn="base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Tx/>
              <a:buAutoNum type="arabicPeriod"/>
              <a:defRPr/>
            </a:pPr>
            <a:r>
              <a:rPr lang="en-US" sz="2400" dirty="0" smtClean="0"/>
              <a:t>Ensure the gates will work</a:t>
            </a:r>
          </a:p>
          <a:p>
            <a:pPr marL="533400" lvl="0" indent="-533400" fontAlgn="base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kern="0" dirty="0" smtClean="0"/>
              <a:t>Layout your chip </a:t>
            </a:r>
          </a:p>
          <a:p>
            <a:pPr marL="533400" lvl="0" indent="-533400" fontAlgn="base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kern="0" dirty="0" smtClean="0"/>
              <a:t>Double-check your layout </a:t>
            </a:r>
          </a:p>
          <a:p>
            <a:pPr marL="533400" lvl="0" indent="-533400" fontAlgn="base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kern="0" dirty="0" smtClean="0"/>
              <a:t>Turn your design into silicon</a:t>
            </a:r>
            <a:endParaRPr lang="en-US" sz="2400" dirty="0" smtClean="0"/>
          </a:p>
          <a:p>
            <a:pPr marL="533400" marR="0" lvl="0" indent="-533400" algn="l" defTabSz="914400" rtl="0" eaLnBrk="1" fontAlgn="base" latinLnBrk="0" hangingPunct="1">
              <a:lnSpc>
                <a:spcPct val="150000"/>
              </a:lnSpc>
              <a:spcBef>
                <a:spcPct val="15000"/>
              </a:spcBef>
              <a:spcAft>
                <a:spcPct val="20000"/>
              </a:spcAft>
              <a:buSzPct val="100000"/>
              <a:buFontTx/>
              <a:buAutoNum type="arabicPeriod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Design Flow – 7 Steps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Synopsy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897ABA"/>
      </a:accent1>
      <a:accent2>
        <a:srgbClr val="FA7D21"/>
      </a:accent2>
      <a:accent3>
        <a:srgbClr val="85B634"/>
      </a:accent3>
      <a:accent4>
        <a:srgbClr val="EA1700"/>
      </a:accent4>
      <a:accent5>
        <a:srgbClr val="BCBCBC"/>
      </a:accent5>
      <a:accent6>
        <a:srgbClr val="4071BA"/>
      </a:accent6>
      <a:hlink>
        <a:srgbClr val="800080"/>
      </a:hlink>
      <a:folHlink>
        <a:srgbClr val="D200D2"/>
      </a:folHlink>
    </a:clrScheme>
    <a:fontScheme name="Synopsys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nopsy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tint val="85000"/>
                <a:shade val="96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1200000"/>
            </a:lightRig>
          </a:scene3d>
          <a:sp3d>
            <a:bevelT h="508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2985</TotalTime>
  <Words>2477</Words>
  <Application>Microsoft Office PowerPoint</Application>
  <PresentationFormat>On-screen Show (4:3)</PresentationFormat>
  <Paragraphs>764</Paragraphs>
  <Slides>35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Default Theme</vt:lpstr>
      <vt:lpstr>Photo Editor Photo</vt:lpstr>
      <vt:lpstr>Digital Integrated Circuits Design Flow</vt:lpstr>
      <vt:lpstr>Design Objectives</vt:lpstr>
      <vt:lpstr>How Do You Design a Chip?</vt:lpstr>
      <vt:lpstr>What’s a Design Flow?</vt:lpstr>
      <vt:lpstr>Slide 5</vt:lpstr>
      <vt:lpstr>What’s a Platform?</vt:lpstr>
      <vt:lpstr>Product Areas</vt:lpstr>
      <vt:lpstr>Simple ASIC Design Flow</vt:lpstr>
      <vt:lpstr>A Simple Design Flow – 7 Steps</vt:lpstr>
      <vt:lpstr>“Spec” Your Chip</vt:lpstr>
      <vt:lpstr>“Spec” Your Chip</vt:lpstr>
      <vt:lpstr>“Spec” Your Chip</vt:lpstr>
      <vt:lpstr>Specification</vt:lpstr>
      <vt:lpstr>Structural and Functional Description</vt:lpstr>
      <vt:lpstr>Register Transfer Level (RTL)</vt:lpstr>
      <vt:lpstr>Generate the Gates</vt:lpstr>
      <vt:lpstr>Make the Chip Testable</vt:lpstr>
      <vt:lpstr>Gate Level Netlist</vt:lpstr>
      <vt:lpstr>Ensure Gates Will Work</vt:lpstr>
      <vt:lpstr>Ensure Gates Will Work</vt:lpstr>
      <vt:lpstr>Ensure Gates Will Work</vt:lpstr>
      <vt:lpstr>Ensure Modifications Will Work</vt:lpstr>
      <vt:lpstr>Physical Implementation</vt:lpstr>
      <vt:lpstr>“Blueprint” Your Chip</vt:lpstr>
      <vt:lpstr>Double-Check Your Blueprint</vt:lpstr>
      <vt:lpstr>Double-Check Your Blueprint</vt:lpstr>
      <vt:lpstr>GDSII</vt:lpstr>
      <vt:lpstr>Turn Your Design Into Sand</vt:lpstr>
      <vt:lpstr>GDSII – Text View</vt:lpstr>
      <vt:lpstr>Turn Your Design Into Sand</vt:lpstr>
      <vt:lpstr>Subwavelength Lithography Challenge</vt:lpstr>
      <vt:lpstr>Correcting the Image</vt:lpstr>
      <vt:lpstr>Slide 33</vt:lpstr>
      <vt:lpstr>Step 7. Turn Your Design Into Sand</vt:lpstr>
      <vt:lpstr>Make an Electronic Product</vt:lpstr>
    </vt:vector>
  </TitlesOfParts>
  <Company>Synopsys,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Integrated Circuits Design Flow</dc:title>
  <dc:creator>victorg</dc:creator>
  <cp:lastModifiedBy>victorg</cp:lastModifiedBy>
  <cp:revision>307</cp:revision>
  <dcterms:created xsi:type="dcterms:W3CDTF">2011-02-28T20:45:45Z</dcterms:created>
  <dcterms:modified xsi:type="dcterms:W3CDTF">2011-04-11T02:42:04Z</dcterms:modified>
</cp:coreProperties>
</file>